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6" d="100"/>
          <a:sy n="86" d="100"/>
        </p:scale>
        <p:origin x="2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8/18/2021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8/18/2021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8/18/2021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8/18/2021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8/18/2021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C2969-8E89-4E83-B174-2A7FDCAAB198}"/>
              </a:ext>
            </a:extLst>
          </p:cNvPr>
          <p:cNvSpPr>
            <a:spLocks noGrp="1"/>
          </p:cNvSpPr>
          <p:nvPr>
            <p:ph type="ctrTitle"/>
          </p:nvPr>
        </p:nvSpPr>
        <p:spPr/>
        <p:txBody>
          <a:bodyPr/>
          <a:lstStyle/>
          <a:p>
            <a:r>
              <a:rPr lang="en-US" dirty="0"/>
              <a:t>Title IX Determination Hearing Panels</a:t>
            </a:r>
          </a:p>
        </p:txBody>
      </p:sp>
      <p:sp>
        <p:nvSpPr>
          <p:cNvPr id="3" name="Subtitle 2">
            <a:extLst>
              <a:ext uri="{FF2B5EF4-FFF2-40B4-BE49-F238E27FC236}">
                <a16:creationId xmlns:a16="http://schemas.microsoft.com/office/drawing/2014/main" id="{5A017AC5-4565-42EB-AC1F-0F84774D8DDC}"/>
              </a:ext>
            </a:extLst>
          </p:cNvPr>
          <p:cNvSpPr>
            <a:spLocks noGrp="1"/>
          </p:cNvSpPr>
          <p:nvPr>
            <p:ph type="subTitle" idx="1"/>
          </p:nvPr>
        </p:nvSpPr>
        <p:spPr/>
        <p:txBody>
          <a:bodyPr/>
          <a:lstStyle/>
          <a:p>
            <a:r>
              <a:rPr lang="en-US" dirty="0"/>
              <a:t>2021 Training</a:t>
            </a:r>
          </a:p>
        </p:txBody>
      </p:sp>
    </p:spTree>
    <p:extLst>
      <p:ext uri="{BB962C8B-B14F-4D97-AF65-F5344CB8AC3E}">
        <p14:creationId xmlns:p14="http://schemas.microsoft.com/office/powerpoint/2010/main" val="650931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FC77-616E-465B-9CC4-60E827770518}"/>
              </a:ext>
            </a:extLst>
          </p:cNvPr>
          <p:cNvSpPr>
            <a:spLocks noGrp="1"/>
          </p:cNvSpPr>
          <p:nvPr>
            <p:ph type="title"/>
          </p:nvPr>
        </p:nvSpPr>
        <p:spPr/>
        <p:txBody>
          <a:bodyPr/>
          <a:lstStyle/>
          <a:p>
            <a:r>
              <a:rPr lang="en-US" dirty="0"/>
              <a:t>Ask questions!	</a:t>
            </a:r>
          </a:p>
        </p:txBody>
      </p:sp>
      <p:sp>
        <p:nvSpPr>
          <p:cNvPr id="3" name="Content Placeholder 2">
            <a:extLst>
              <a:ext uri="{FF2B5EF4-FFF2-40B4-BE49-F238E27FC236}">
                <a16:creationId xmlns:a16="http://schemas.microsoft.com/office/drawing/2014/main" id="{F239999D-5460-4130-9FF5-448745A21826}"/>
              </a:ext>
            </a:extLst>
          </p:cNvPr>
          <p:cNvSpPr>
            <a:spLocks noGrp="1"/>
          </p:cNvSpPr>
          <p:nvPr>
            <p:ph idx="1"/>
          </p:nvPr>
        </p:nvSpPr>
        <p:spPr/>
        <p:txBody>
          <a:bodyPr/>
          <a:lstStyle/>
          <a:p>
            <a:r>
              <a:rPr lang="en-US" dirty="0"/>
              <a:t>If something is unclear-rules, a witness statement, the process-ask for clarification!</a:t>
            </a:r>
          </a:p>
          <a:p>
            <a:pPr marL="0" indent="0">
              <a:buNone/>
            </a:pPr>
            <a:endParaRPr lang="en-US" dirty="0"/>
          </a:p>
        </p:txBody>
      </p:sp>
    </p:spTree>
    <p:extLst>
      <p:ext uri="{BB962C8B-B14F-4D97-AF65-F5344CB8AC3E}">
        <p14:creationId xmlns:p14="http://schemas.microsoft.com/office/powerpoint/2010/main" val="197627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315E-F780-49EE-AB69-F3D38C87C4FF}"/>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E0909483-DA7C-4046-B112-8FE912CB6C4E}"/>
              </a:ext>
            </a:extLst>
          </p:cNvPr>
          <p:cNvSpPr>
            <a:spLocks noGrp="1"/>
          </p:cNvSpPr>
          <p:nvPr>
            <p:ph idx="1"/>
          </p:nvPr>
        </p:nvSpPr>
        <p:spPr/>
        <p:txBody>
          <a:bodyPr/>
          <a:lstStyle/>
          <a:p>
            <a:r>
              <a:rPr lang="en-US" dirty="0"/>
              <a:t>Thank you for agreeing to impartially and patiently listen to the evidence and determine the outcome for this process. This process is not possible without </a:t>
            </a:r>
            <a:r>
              <a:rPr lang="en-US"/>
              <a:t>your support!</a:t>
            </a:r>
          </a:p>
        </p:txBody>
      </p:sp>
    </p:spTree>
    <p:extLst>
      <p:ext uri="{BB962C8B-B14F-4D97-AF65-F5344CB8AC3E}">
        <p14:creationId xmlns:p14="http://schemas.microsoft.com/office/powerpoint/2010/main" val="9699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5EECC-DA1F-4F4A-A977-3C8447E41F7A}"/>
              </a:ext>
            </a:extLst>
          </p:cNvPr>
          <p:cNvSpPr>
            <a:spLocks noGrp="1"/>
          </p:cNvSpPr>
          <p:nvPr>
            <p:ph type="title"/>
          </p:nvPr>
        </p:nvSpPr>
        <p:spPr/>
        <p:txBody>
          <a:bodyPr/>
          <a:lstStyle/>
          <a:p>
            <a:r>
              <a:rPr lang="en-US" dirty="0"/>
              <a:t>Grievance Policy		</a:t>
            </a:r>
          </a:p>
        </p:txBody>
      </p:sp>
      <p:sp>
        <p:nvSpPr>
          <p:cNvPr id="3" name="Content Placeholder 2">
            <a:extLst>
              <a:ext uri="{FF2B5EF4-FFF2-40B4-BE49-F238E27FC236}">
                <a16:creationId xmlns:a16="http://schemas.microsoft.com/office/drawing/2014/main" id="{68E1B00D-C1C3-4DE9-9140-B348695D5FE0}"/>
              </a:ext>
            </a:extLst>
          </p:cNvPr>
          <p:cNvSpPr>
            <a:spLocks noGrp="1"/>
          </p:cNvSpPr>
          <p:nvPr>
            <p:ph idx="1"/>
          </p:nvPr>
        </p:nvSpPr>
        <p:spPr>
          <a:xfrm>
            <a:off x="1069848" y="2121408"/>
            <a:ext cx="10058400" cy="1609344"/>
          </a:xfrm>
        </p:spPr>
        <p:txBody>
          <a:bodyPr/>
          <a:lstStyle/>
          <a:p>
            <a:r>
              <a:rPr lang="en-US" dirty="0"/>
              <a:t>Review the policy prior to the hearing if possible</a:t>
            </a:r>
          </a:p>
          <a:p>
            <a:r>
              <a:rPr lang="en-US" dirty="0"/>
              <a:t>The policy contains all of the standards and processes applicable to the hearing and the University’s position.</a:t>
            </a:r>
          </a:p>
          <a:p>
            <a:endParaRPr lang="en-US" dirty="0"/>
          </a:p>
        </p:txBody>
      </p:sp>
    </p:spTree>
    <p:extLst>
      <p:ext uri="{BB962C8B-B14F-4D97-AF65-F5344CB8AC3E}">
        <p14:creationId xmlns:p14="http://schemas.microsoft.com/office/powerpoint/2010/main" val="16821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8AA47-24BD-4FBC-A983-F2A5B753BD37}"/>
              </a:ext>
            </a:extLst>
          </p:cNvPr>
          <p:cNvSpPr>
            <a:spLocks noGrp="1"/>
          </p:cNvSpPr>
          <p:nvPr>
            <p:ph type="title"/>
          </p:nvPr>
        </p:nvSpPr>
        <p:spPr/>
        <p:txBody>
          <a:bodyPr/>
          <a:lstStyle/>
          <a:p>
            <a:r>
              <a:rPr lang="en-US" dirty="0"/>
              <a:t>Standard of Proof	</a:t>
            </a:r>
          </a:p>
        </p:txBody>
      </p:sp>
      <p:sp>
        <p:nvSpPr>
          <p:cNvPr id="3" name="Content Placeholder 2">
            <a:extLst>
              <a:ext uri="{FF2B5EF4-FFF2-40B4-BE49-F238E27FC236}">
                <a16:creationId xmlns:a16="http://schemas.microsoft.com/office/drawing/2014/main" id="{77396294-8599-4B8A-A0BF-074D96BFB70E}"/>
              </a:ext>
            </a:extLst>
          </p:cNvPr>
          <p:cNvSpPr>
            <a:spLocks noGrp="1"/>
          </p:cNvSpPr>
          <p:nvPr>
            <p:ph idx="1"/>
          </p:nvPr>
        </p:nvSpPr>
        <p:spPr/>
        <p:txBody>
          <a:bodyPr/>
          <a:lstStyle/>
          <a:p>
            <a:r>
              <a:rPr lang="en-US" dirty="0"/>
              <a:t>The standard of proof adopted by UCA is preponderance of the evidence.</a:t>
            </a:r>
          </a:p>
          <a:p>
            <a:r>
              <a:rPr lang="en-US" dirty="0"/>
              <a:t>This means that the evidence shows “more likely than not” that a thing did or did not occur. </a:t>
            </a:r>
          </a:p>
          <a:p>
            <a:r>
              <a:rPr lang="en-US" dirty="0"/>
              <a:t>Black’s Law Dictionary:</a:t>
            </a:r>
          </a:p>
          <a:p>
            <a:pPr lvl="1"/>
            <a:r>
              <a:rPr lang="en-US" dirty="0"/>
              <a:t>The greater weight of the evidence; superior evidentiary weight that, though not sufficient to free the mind wholly from all reasonable doubt, is still sufficient to incline a fair and impartial mind to one side of the issue rather than the other. </a:t>
            </a:r>
          </a:p>
          <a:p>
            <a:pPr lvl="1"/>
            <a:endParaRPr lang="en-US" dirty="0"/>
          </a:p>
          <a:p>
            <a:pPr marL="274320" lvl="1" indent="0">
              <a:buNone/>
            </a:pPr>
            <a:r>
              <a:rPr lang="en-US" dirty="0"/>
              <a:t>Commonly, this is the “51%” rule- whichever side has the stronger evidence, “however slight the edge may be.”</a:t>
            </a:r>
          </a:p>
        </p:txBody>
      </p:sp>
    </p:spTree>
    <p:extLst>
      <p:ext uri="{BB962C8B-B14F-4D97-AF65-F5344CB8AC3E}">
        <p14:creationId xmlns:p14="http://schemas.microsoft.com/office/powerpoint/2010/main" val="330972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5BD1-5B83-47EA-A075-7C3A580645ED}"/>
              </a:ext>
            </a:extLst>
          </p:cNvPr>
          <p:cNvSpPr>
            <a:spLocks noGrp="1"/>
          </p:cNvSpPr>
          <p:nvPr>
            <p:ph type="title"/>
          </p:nvPr>
        </p:nvSpPr>
        <p:spPr/>
        <p:txBody>
          <a:bodyPr/>
          <a:lstStyle/>
          <a:p>
            <a:r>
              <a:rPr lang="en-US" dirty="0"/>
              <a:t>Evidence to Consider		</a:t>
            </a:r>
          </a:p>
        </p:txBody>
      </p:sp>
      <p:sp>
        <p:nvSpPr>
          <p:cNvPr id="3" name="Content Placeholder 2">
            <a:extLst>
              <a:ext uri="{FF2B5EF4-FFF2-40B4-BE49-F238E27FC236}">
                <a16:creationId xmlns:a16="http://schemas.microsoft.com/office/drawing/2014/main" id="{25187D7E-E463-4272-963C-691150597B07}"/>
              </a:ext>
            </a:extLst>
          </p:cNvPr>
          <p:cNvSpPr>
            <a:spLocks noGrp="1"/>
          </p:cNvSpPr>
          <p:nvPr>
            <p:ph idx="1"/>
          </p:nvPr>
        </p:nvSpPr>
        <p:spPr/>
        <p:txBody>
          <a:bodyPr/>
          <a:lstStyle/>
          <a:p>
            <a:r>
              <a:rPr lang="en-US" dirty="0"/>
              <a:t>In reaching a conclusion or finding of fact, the panel may only consider testimony offered during the hearing.  </a:t>
            </a:r>
          </a:p>
          <a:p>
            <a:r>
              <a:rPr lang="en-US" dirty="0"/>
              <a:t>The investigation report, while sometimes provided as background of the case, is not evidence to considered alone in reaching a conclusion.</a:t>
            </a:r>
          </a:p>
          <a:p>
            <a:r>
              <a:rPr lang="en-US" dirty="0"/>
              <a:t>Out of hearing testimony or statements are not permitted for consideration. </a:t>
            </a:r>
          </a:p>
          <a:p>
            <a:r>
              <a:rPr lang="en-US" dirty="0"/>
              <a:t>Rape shield and privileges still exist.</a:t>
            </a:r>
          </a:p>
          <a:p>
            <a:r>
              <a:rPr lang="en-US" dirty="0"/>
              <a:t>The Title IX Coordinator or General Counsel will assist the panel in evidentiary rulings. </a:t>
            </a:r>
          </a:p>
        </p:txBody>
      </p:sp>
    </p:spTree>
    <p:extLst>
      <p:ext uri="{BB962C8B-B14F-4D97-AF65-F5344CB8AC3E}">
        <p14:creationId xmlns:p14="http://schemas.microsoft.com/office/powerpoint/2010/main" val="246302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223E-C4E4-4707-8D2F-2B44F9B63602}"/>
              </a:ext>
            </a:extLst>
          </p:cNvPr>
          <p:cNvSpPr>
            <a:spLocks noGrp="1"/>
          </p:cNvSpPr>
          <p:nvPr>
            <p:ph type="title"/>
          </p:nvPr>
        </p:nvSpPr>
        <p:spPr/>
        <p:txBody>
          <a:bodyPr/>
          <a:lstStyle/>
          <a:p>
            <a:r>
              <a:rPr lang="en-US" dirty="0"/>
              <a:t>Questioning Witnesses	</a:t>
            </a:r>
          </a:p>
        </p:txBody>
      </p:sp>
      <p:sp>
        <p:nvSpPr>
          <p:cNvPr id="3" name="Content Placeholder 2">
            <a:extLst>
              <a:ext uri="{FF2B5EF4-FFF2-40B4-BE49-F238E27FC236}">
                <a16:creationId xmlns:a16="http://schemas.microsoft.com/office/drawing/2014/main" id="{FAF0EAF1-54C4-4A8B-8EDF-A4F44BF35FAD}"/>
              </a:ext>
            </a:extLst>
          </p:cNvPr>
          <p:cNvSpPr>
            <a:spLocks noGrp="1"/>
          </p:cNvSpPr>
          <p:nvPr>
            <p:ph idx="1"/>
          </p:nvPr>
        </p:nvSpPr>
        <p:spPr/>
        <p:txBody>
          <a:bodyPr/>
          <a:lstStyle/>
          <a:p>
            <a:r>
              <a:rPr lang="en-US" dirty="0"/>
              <a:t>The Panel may ask questions of any witness at any time.</a:t>
            </a:r>
          </a:p>
          <a:p>
            <a:r>
              <a:rPr lang="en-US" dirty="0"/>
              <a:t>After the witness presents their testimony, the other party’s Advisor may ask “cross-examination” questions of the presenter of evidence (may be a party or witness on behalf of a party).</a:t>
            </a:r>
          </a:p>
          <a:p>
            <a:r>
              <a:rPr lang="en-US" dirty="0"/>
              <a:t>No badgering or bullying of a witness is permitted. </a:t>
            </a:r>
          </a:p>
          <a:p>
            <a:r>
              <a:rPr lang="en-US" dirty="0"/>
              <a:t>The Advisor must remain seated when asking a witness questions. </a:t>
            </a:r>
          </a:p>
          <a:p>
            <a:r>
              <a:rPr lang="en-US" dirty="0"/>
              <a:t>Respectfulness is required. </a:t>
            </a:r>
          </a:p>
        </p:txBody>
      </p:sp>
    </p:spTree>
    <p:extLst>
      <p:ext uri="{BB962C8B-B14F-4D97-AF65-F5344CB8AC3E}">
        <p14:creationId xmlns:p14="http://schemas.microsoft.com/office/powerpoint/2010/main" val="266417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7737-D709-4383-8C98-09F0DA4F8180}"/>
              </a:ext>
            </a:extLst>
          </p:cNvPr>
          <p:cNvSpPr>
            <a:spLocks noGrp="1"/>
          </p:cNvSpPr>
          <p:nvPr>
            <p:ph type="title"/>
          </p:nvPr>
        </p:nvSpPr>
        <p:spPr/>
        <p:txBody>
          <a:bodyPr/>
          <a:lstStyle/>
          <a:p>
            <a:r>
              <a:rPr lang="en-US" dirty="0"/>
              <a:t>Relevancy	</a:t>
            </a:r>
          </a:p>
        </p:txBody>
      </p:sp>
      <p:sp>
        <p:nvSpPr>
          <p:cNvPr id="3" name="Content Placeholder 2">
            <a:extLst>
              <a:ext uri="{FF2B5EF4-FFF2-40B4-BE49-F238E27FC236}">
                <a16:creationId xmlns:a16="http://schemas.microsoft.com/office/drawing/2014/main" id="{CC60205A-1E73-4A4D-A84B-19E80F0A6102}"/>
              </a:ext>
            </a:extLst>
          </p:cNvPr>
          <p:cNvSpPr>
            <a:spLocks noGrp="1"/>
          </p:cNvSpPr>
          <p:nvPr>
            <p:ph idx="1"/>
          </p:nvPr>
        </p:nvSpPr>
        <p:spPr/>
        <p:txBody>
          <a:bodyPr/>
          <a:lstStyle/>
          <a:p>
            <a:r>
              <a:rPr lang="en-US" dirty="0"/>
              <a:t>The rules of evidence do not apply.</a:t>
            </a:r>
          </a:p>
          <a:p>
            <a:r>
              <a:rPr lang="en-US" dirty="0"/>
              <a:t>HOWEVER</a:t>
            </a:r>
          </a:p>
          <a:p>
            <a:pPr lvl="1"/>
            <a:r>
              <a:rPr lang="en-US" dirty="0"/>
              <a:t>Relevancy is the standard by which to judge the appropriateness of any statement. </a:t>
            </a:r>
          </a:p>
          <a:p>
            <a:pPr lvl="1"/>
            <a:r>
              <a:rPr lang="en-US" dirty="0"/>
              <a:t>Blacks Law Dictionary: “Relevant- logically connected and tending to prove or disprove a matter in issue; having appreciable probative value-that is, rationally tending to persuade people of the probability or possibility of some alleged fact. </a:t>
            </a:r>
          </a:p>
          <a:p>
            <a:pPr lvl="1"/>
            <a:endParaRPr lang="en-US" dirty="0"/>
          </a:p>
          <a:p>
            <a:pPr marL="274320" lvl="1" indent="0">
              <a:buNone/>
            </a:pPr>
            <a:r>
              <a:rPr lang="en-US" dirty="0"/>
              <a:t>Anything offered as testimonial evidence must be RELEVANT to the issue at hand. What happened before or after the issue at hand is generally not relevant to proving or disproving that the thing occurred. </a:t>
            </a:r>
          </a:p>
          <a:p>
            <a:pPr marL="274320" lvl="1" indent="0">
              <a:buNone/>
            </a:pPr>
            <a:endParaRPr lang="en-US" dirty="0"/>
          </a:p>
          <a:p>
            <a:pPr marL="274320" lvl="1" indent="0">
              <a:buNone/>
            </a:pPr>
            <a:r>
              <a:rPr lang="en-US" dirty="0"/>
              <a:t>-However- if a person later tells another that the issue at hand did not, in fact, happen, then that would be relevant to the issue at hand as matter of proof. </a:t>
            </a:r>
          </a:p>
        </p:txBody>
      </p:sp>
    </p:spTree>
    <p:extLst>
      <p:ext uri="{BB962C8B-B14F-4D97-AF65-F5344CB8AC3E}">
        <p14:creationId xmlns:p14="http://schemas.microsoft.com/office/powerpoint/2010/main" val="196355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95A5-FA59-431F-A480-EDE8E1FB4BF6}"/>
              </a:ext>
            </a:extLst>
          </p:cNvPr>
          <p:cNvSpPr>
            <a:spLocks noGrp="1"/>
          </p:cNvSpPr>
          <p:nvPr>
            <p:ph type="title"/>
          </p:nvPr>
        </p:nvSpPr>
        <p:spPr/>
        <p:txBody>
          <a:bodyPr/>
          <a:lstStyle/>
          <a:p>
            <a:r>
              <a:rPr lang="en-US" dirty="0"/>
              <a:t>Hearsay not permitted	</a:t>
            </a:r>
          </a:p>
        </p:txBody>
      </p:sp>
      <p:sp>
        <p:nvSpPr>
          <p:cNvPr id="3" name="Content Placeholder 2">
            <a:extLst>
              <a:ext uri="{FF2B5EF4-FFF2-40B4-BE49-F238E27FC236}">
                <a16:creationId xmlns:a16="http://schemas.microsoft.com/office/drawing/2014/main" id="{E6F8B46F-515E-4885-95BC-6B5FA20456AE}"/>
              </a:ext>
            </a:extLst>
          </p:cNvPr>
          <p:cNvSpPr>
            <a:spLocks noGrp="1"/>
          </p:cNvSpPr>
          <p:nvPr>
            <p:ph idx="1"/>
          </p:nvPr>
        </p:nvSpPr>
        <p:spPr/>
        <p:txBody>
          <a:bodyPr/>
          <a:lstStyle/>
          <a:p>
            <a:r>
              <a:rPr lang="en-US" dirty="0"/>
              <a:t>Title IX final rule does not allow hearsay evidence.</a:t>
            </a:r>
          </a:p>
          <a:p>
            <a:r>
              <a:rPr lang="en-US" dirty="0"/>
              <a:t>Hearsay is defined as “a statement, other than one made by the declarant while testifying at the hearing, offered in evidence to prove the truth of the matter asserted.”</a:t>
            </a:r>
          </a:p>
          <a:p>
            <a:r>
              <a:rPr lang="en-US" dirty="0"/>
              <a:t>What does that mean? We don’t know. We can’t know. It is one of life’s great mysteries. </a:t>
            </a:r>
          </a:p>
          <a:p>
            <a:r>
              <a:rPr lang="en-US" dirty="0"/>
              <a:t>Legal jokes. Don’t worry about it. The Title IX Coordinator will assist in determining appropriate evidence. </a:t>
            </a:r>
          </a:p>
        </p:txBody>
      </p:sp>
    </p:spTree>
    <p:extLst>
      <p:ext uri="{BB962C8B-B14F-4D97-AF65-F5344CB8AC3E}">
        <p14:creationId xmlns:p14="http://schemas.microsoft.com/office/powerpoint/2010/main" val="263764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7552-122F-4BFE-9BA7-F182F4B64CD2}"/>
              </a:ext>
            </a:extLst>
          </p:cNvPr>
          <p:cNvSpPr>
            <a:spLocks noGrp="1"/>
          </p:cNvSpPr>
          <p:nvPr>
            <p:ph type="title"/>
          </p:nvPr>
        </p:nvSpPr>
        <p:spPr>
          <a:xfrm>
            <a:off x="1069848" y="484631"/>
            <a:ext cx="10058400" cy="3028003"/>
          </a:xfrm>
        </p:spPr>
        <p:txBody>
          <a:bodyPr>
            <a:normAutofit/>
          </a:bodyPr>
          <a:lstStyle/>
          <a:p>
            <a:r>
              <a:rPr lang="en-US" dirty="0"/>
              <a:t>You are not lawyers and do not have to make “legal” decisions. Just listen to the facts and decide what seems more credible. </a:t>
            </a:r>
          </a:p>
        </p:txBody>
      </p:sp>
      <p:pic>
        <p:nvPicPr>
          <p:cNvPr id="4" name="Content Placeholder 3">
            <a:extLst>
              <a:ext uri="{FF2B5EF4-FFF2-40B4-BE49-F238E27FC236}">
                <a16:creationId xmlns:a16="http://schemas.microsoft.com/office/drawing/2014/main" id="{4D0E9033-ABFE-4FD1-9C72-D4171C78CF12}"/>
              </a:ext>
            </a:extLst>
          </p:cNvPr>
          <p:cNvPicPr>
            <a:picLocks noGrp="1" noChangeAspect="1"/>
          </p:cNvPicPr>
          <p:nvPr>
            <p:ph idx="1"/>
          </p:nvPr>
        </p:nvPicPr>
        <p:blipFill>
          <a:blip r:embed="rId2"/>
          <a:stretch>
            <a:fillRect/>
          </a:stretch>
        </p:blipFill>
        <p:spPr>
          <a:xfrm>
            <a:off x="3519012" y="3342736"/>
            <a:ext cx="4431138" cy="3367665"/>
          </a:xfrm>
          <a:prstGeom prst="rect">
            <a:avLst/>
          </a:prstGeom>
        </p:spPr>
      </p:pic>
    </p:spTree>
    <p:extLst>
      <p:ext uri="{BB962C8B-B14F-4D97-AF65-F5344CB8AC3E}">
        <p14:creationId xmlns:p14="http://schemas.microsoft.com/office/powerpoint/2010/main" val="419318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21B5-EBA7-42AE-BAAE-FDF081F92B23}"/>
              </a:ext>
            </a:extLst>
          </p:cNvPr>
          <p:cNvSpPr>
            <a:spLocks noGrp="1"/>
          </p:cNvSpPr>
          <p:nvPr>
            <p:ph type="title"/>
          </p:nvPr>
        </p:nvSpPr>
        <p:spPr/>
        <p:txBody>
          <a:bodyPr/>
          <a:lstStyle/>
          <a:p>
            <a:r>
              <a:rPr lang="en-US" dirty="0"/>
              <a:t>Each case is different with different facts.	</a:t>
            </a:r>
          </a:p>
        </p:txBody>
      </p:sp>
      <p:sp>
        <p:nvSpPr>
          <p:cNvPr id="3" name="Content Placeholder 2">
            <a:extLst>
              <a:ext uri="{FF2B5EF4-FFF2-40B4-BE49-F238E27FC236}">
                <a16:creationId xmlns:a16="http://schemas.microsoft.com/office/drawing/2014/main" id="{6378FEEF-02A2-4485-9919-922FF74817E2}"/>
              </a:ext>
            </a:extLst>
          </p:cNvPr>
          <p:cNvSpPr>
            <a:spLocks noGrp="1"/>
          </p:cNvSpPr>
          <p:nvPr>
            <p:ph idx="1"/>
          </p:nvPr>
        </p:nvSpPr>
        <p:spPr/>
        <p:txBody>
          <a:bodyPr/>
          <a:lstStyle/>
          <a:p>
            <a:r>
              <a:rPr lang="en-US" dirty="0"/>
              <a:t>There is not a “normal” or “typical” reaction to a traumatic experience.</a:t>
            </a:r>
          </a:p>
          <a:p>
            <a:r>
              <a:rPr lang="en-US" dirty="0"/>
              <a:t>If someone doesn’t react the way you think you would or they “should,” that is alright. </a:t>
            </a:r>
          </a:p>
          <a:p>
            <a:r>
              <a:rPr lang="en-US" dirty="0"/>
              <a:t>It often takes someone who is a victim of a sexual offense time to process what happened. Latent reporting is “normal” reporting. </a:t>
            </a:r>
          </a:p>
          <a:p>
            <a:r>
              <a:rPr lang="en-US" dirty="0"/>
              <a:t>“Counterintuitive Behavior”-avoid assumptions about how people “should react” to situations. Instead, evaluate the reasonableness and believability of the evidence presented to you. </a:t>
            </a:r>
          </a:p>
          <a:p>
            <a:r>
              <a:rPr lang="en-US" dirty="0"/>
              <a:t>Your assessment of credibility based upon TESTIMONY presented in the hearing AND your impressions as the FINDER OF FACT are IMPORTANT!</a:t>
            </a:r>
          </a:p>
        </p:txBody>
      </p:sp>
    </p:spTree>
    <p:extLst>
      <p:ext uri="{BB962C8B-B14F-4D97-AF65-F5344CB8AC3E}">
        <p14:creationId xmlns:p14="http://schemas.microsoft.com/office/powerpoint/2010/main" val="726041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42</TotalTime>
  <Words>732</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Bookman Old Style</vt:lpstr>
      <vt:lpstr>Century Gothic</vt:lpstr>
      <vt:lpstr>Wingdings</vt:lpstr>
      <vt:lpstr>Wood Type</vt:lpstr>
      <vt:lpstr>Title IX Determination Hearing Panels</vt:lpstr>
      <vt:lpstr>Grievance Policy  </vt:lpstr>
      <vt:lpstr>Standard of Proof </vt:lpstr>
      <vt:lpstr>Evidence to Consider  </vt:lpstr>
      <vt:lpstr>Questioning Witnesses </vt:lpstr>
      <vt:lpstr>Relevancy </vt:lpstr>
      <vt:lpstr>Hearsay not permitted </vt:lpstr>
      <vt:lpstr>You are not lawyers and do not have to make “legal” decisions. Just listen to the facts and decide what seems more credible. </vt:lpstr>
      <vt:lpstr>Each case is different with different facts. </vt:lpstr>
      <vt:lpstr>Ask questions!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Determination Hearing Panels</dc:title>
  <dc:creator>Adam Rose</dc:creator>
  <cp:lastModifiedBy>Adam Rose</cp:lastModifiedBy>
  <cp:revision>5</cp:revision>
  <dcterms:created xsi:type="dcterms:W3CDTF">2021-08-18T21:22:26Z</dcterms:created>
  <dcterms:modified xsi:type="dcterms:W3CDTF">2021-08-18T22:04:43Z</dcterms:modified>
</cp:coreProperties>
</file>