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56" r:id="rId2"/>
    <p:sldId id="257" r:id="rId3"/>
    <p:sldId id="258" r:id="rId4"/>
    <p:sldId id="270" r:id="rId5"/>
    <p:sldId id="265" r:id="rId6"/>
    <p:sldId id="274" r:id="rId7"/>
    <p:sldId id="266" r:id="rId8"/>
    <p:sldId id="259" r:id="rId9"/>
    <p:sldId id="264" r:id="rId10"/>
    <p:sldId id="267" r:id="rId11"/>
    <p:sldId id="262" r:id="rId12"/>
    <p:sldId id="260" r:id="rId13"/>
    <p:sldId id="273" r:id="rId14"/>
    <p:sldId id="261" r:id="rId15"/>
    <p:sldId id="268" r:id="rId16"/>
    <p:sldId id="263" r:id="rId17"/>
    <p:sldId id="27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08"/>
    <p:restoredTop sz="94589"/>
  </p:normalViewPr>
  <p:slideViewPr>
    <p:cSldViewPr snapToGrid="0" snapToObjects="1">
      <p:cViewPr varScale="1">
        <p:scale>
          <a:sx n="120" d="100"/>
          <a:sy n="120" d="100"/>
        </p:scale>
        <p:origin x="1632"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77A2DA-FECD-534B-A0BC-A2CC0B5E741F}" type="datetimeFigureOut">
              <a:rPr lang="en-US" smtClean="0"/>
              <a:t>8/10/26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4A40AC-115E-174C-AE3F-C2C355960A0E}" type="slidenum">
              <a:rPr lang="en-US" smtClean="0"/>
              <a:t>‹#›</a:t>
            </a:fld>
            <a:endParaRPr lang="en-US"/>
          </a:p>
        </p:txBody>
      </p:sp>
    </p:spTree>
    <p:extLst>
      <p:ext uri="{BB962C8B-B14F-4D97-AF65-F5344CB8AC3E}">
        <p14:creationId xmlns:p14="http://schemas.microsoft.com/office/powerpoint/2010/main" val="2497676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1858A0-A9E0-4E42-AEB2-A899E3E4E651}" type="datetimeFigureOut">
              <a:rPr lang="en-US" smtClean="0"/>
              <a:t>8/10/26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3E56C9-C677-A248-9819-22678D9E0441}" type="slidenum">
              <a:rPr lang="en-US" smtClean="0"/>
              <a:t>‹#›</a:t>
            </a:fld>
            <a:endParaRPr lang="en-US"/>
          </a:p>
        </p:txBody>
      </p:sp>
    </p:spTree>
    <p:extLst>
      <p:ext uri="{BB962C8B-B14F-4D97-AF65-F5344CB8AC3E}">
        <p14:creationId xmlns:p14="http://schemas.microsoft.com/office/powerpoint/2010/main" val="86038336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Office of Research and Sponsored Programs welcomes you to our overview of the Student Undergraduate Research Fellowship program also known as SURF and administered by the Arkansas Division of Higher Education (ADHE). The purpose of the grant is to support the continued development of undergraduate academic efforts at Arkansas’s public and private institutions of higher education and to provide funding to encourage students to complete in-depth projects in various fields of study under the tutelage of tenured or full-time faculty member.  In this presentation, we will cover eligibility, materials you’ll need to apply, putting together a successful application, and how mentors and students will work with our office to submit SURF proposals.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1</a:t>
            </a:fld>
            <a:endParaRPr lang="en-US"/>
          </a:p>
        </p:txBody>
      </p:sp>
    </p:spTree>
    <p:extLst>
      <p:ext uri="{BB962C8B-B14F-4D97-AF65-F5344CB8AC3E}">
        <p14:creationId xmlns:p14="http://schemas.microsoft.com/office/powerpoint/2010/main" val="3229393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mentor’s letter of support is a different type of letter from the two letters of recommendation students must submit as part of their application. While all should be addressed to the selection committee and be written on letterhead, the mentor’s letter of support should focus on the project that will be completed by the mentor and mentee, the student’s ability to work in a timely manner, and the role the mentor will play in the project. </a:t>
            </a:r>
          </a:p>
        </p:txBody>
      </p:sp>
      <p:sp>
        <p:nvSpPr>
          <p:cNvPr id="4" name="Slide Number Placeholder 3"/>
          <p:cNvSpPr>
            <a:spLocks noGrp="1"/>
          </p:cNvSpPr>
          <p:nvPr>
            <p:ph type="sldNum" sz="quarter" idx="5"/>
          </p:nvPr>
        </p:nvSpPr>
        <p:spPr/>
        <p:txBody>
          <a:bodyPr/>
          <a:lstStyle/>
          <a:p>
            <a:fld id="{7C3E56C9-C677-A248-9819-22678D9E0441}" type="slidenum">
              <a:rPr lang="en-US" smtClean="0"/>
              <a:t>10</a:t>
            </a:fld>
            <a:endParaRPr lang="en-US"/>
          </a:p>
        </p:txBody>
      </p:sp>
    </p:spTree>
    <p:extLst>
      <p:ext uri="{BB962C8B-B14F-4D97-AF65-F5344CB8AC3E}">
        <p14:creationId xmlns:p14="http://schemas.microsoft.com/office/powerpoint/2010/main" val="1420132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mentor’s vita is a 2-paged summary of their academic CV that should focus on work they’ve carried out with students that is relevant to the project and to the SURF program. We have provided a template with tips on our website.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11</a:t>
            </a:fld>
            <a:endParaRPr lang="en-US"/>
          </a:p>
        </p:txBody>
      </p:sp>
    </p:spTree>
    <p:extLst>
      <p:ext uri="{BB962C8B-B14F-4D97-AF65-F5344CB8AC3E}">
        <p14:creationId xmlns:p14="http://schemas.microsoft.com/office/powerpoint/2010/main" val="1500955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SURF peer reviewers consider the student’s vita as one of the more important narratives included in the package, so make sure you follow the template. Do not include achievements from high school and do not use a creative résumé template as you might find on Canva or in Word. This should an academic résumé.</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12</a:t>
            </a:fld>
            <a:endParaRPr lang="en-US"/>
          </a:p>
        </p:txBody>
      </p:sp>
    </p:spTree>
    <p:extLst>
      <p:ext uri="{BB962C8B-B14F-4D97-AF65-F5344CB8AC3E}">
        <p14:creationId xmlns:p14="http://schemas.microsoft.com/office/powerpoint/2010/main" val="2749898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are awarded a SURF grant, you will want to have IRB or IACUC approvals in place before January 1, which is the day your project period begins. Because IRB and IACUC meetings are scheduled years in advance, you should contact Research Compliance on or before October 1 to see if your project requires review and approval for human participants or animal subject research.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13</a:t>
            </a:fld>
            <a:endParaRPr lang="en-US"/>
          </a:p>
        </p:txBody>
      </p:sp>
    </p:spTree>
    <p:extLst>
      <p:ext uri="{BB962C8B-B14F-4D97-AF65-F5344CB8AC3E}">
        <p14:creationId xmlns:p14="http://schemas.microsoft.com/office/powerpoint/2010/main" val="2300541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project description is the most important part of the application package. We recommend completing the smaller tasks first so you can concentrate on writing the description. STEM applications will look very different from non-STEM applications in that they will include a discussion of the hypothesis and methodology. Students should write their own proposal descriptions, but mentors should also offer guidance and feedback. Remember that each document in your packet is an opportunity for you to demonstrate your professionalism and persuade the reviewers you are the right person to carry out the proposed project. Even the reference list, which is separately numbered from the project description, is an opportunity to persuade, so be sure your citations are consistent with the style guide of your discipline. </a:t>
            </a:r>
          </a:p>
        </p:txBody>
      </p:sp>
      <p:sp>
        <p:nvSpPr>
          <p:cNvPr id="4" name="Slide Number Placeholder 3"/>
          <p:cNvSpPr>
            <a:spLocks noGrp="1"/>
          </p:cNvSpPr>
          <p:nvPr>
            <p:ph type="sldNum" sz="quarter" idx="5"/>
          </p:nvPr>
        </p:nvSpPr>
        <p:spPr/>
        <p:txBody>
          <a:bodyPr/>
          <a:lstStyle/>
          <a:p>
            <a:fld id="{7C3E56C9-C677-A248-9819-22678D9E0441}" type="slidenum">
              <a:rPr lang="en-US" smtClean="0"/>
              <a:t>14</a:t>
            </a:fld>
            <a:endParaRPr lang="en-US"/>
          </a:p>
        </p:txBody>
      </p:sp>
    </p:spTree>
    <p:extLst>
      <p:ext uri="{BB962C8B-B14F-4D97-AF65-F5344CB8AC3E}">
        <p14:creationId xmlns:p14="http://schemas.microsoft.com/office/powerpoint/2010/main" val="24189346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suggest you write your summary last because it’s easier to summarize the project description once you’ve completed it. The summary can be single spaced, but remember to include the required information at the top at the top and do not use the space as a way to expand on the project description. Note the title of this awarded SURF proposal is “Language and the Law in </a:t>
            </a:r>
            <a:r>
              <a:rPr lang="en-US" sz="1200" i="1" kern="1200" dirty="0">
                <a:solidFill>
                  <a:schemeClr val="tx1"/>
                </a:solidFill>
                <a:effectLst/>
                <a:latin typeface="+mn-lt"/>
                <a:ea typeface="+mn-ea"/>
                <a:cs typeface="+mn-cs"/>
              </a:rPr>
              <a:t>Briggs v. State</a:t>
            </a:r>
            <a:r>
              <a:rPr lang="en-US" sz="1200" kern="1200" dirty="0">
                <a:solidFill>
                  <a:schemeClr val="tx1"/>
                </a:solidFill>
                <a:effectLst/>
                <a:latin typeface="+mn-lt"/>
                <a:ea typeface="+mn-ea"/>
                <a:cs typeface="+mn-cs"/>
              </a:rPr>
              <a:t>: A New Perspective on Public Accommodations Law.” The main title uses alliteration to draw the peer reviewers’ attention, while the subtitle explains what is meant by the main title. This is not a suggestion that you use alliteration in every main title, but that you be at least a little creative with other kinds of literary and rhetorical devices to stand out.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15</a:t>
            </a:fld>
            <a:endParaRPr lang="en-US"/>
          </a:p>
        </p:txBody>
      </p:sp>
    </p:spTree>
    <p:extLst>
      <p:ext uri="{BB962C8B-B14F-4D97-AF65-F5344CB8AC3E}">
        <p14:creationId xmlns:p14="http://schemas.microsoft.com/office/powerpoint/2010/main" val="3628950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copy of the evaluation form given to the reviewers who score the proposals individually first, and then meet to rank proposals from most to least competitive. This form is loosely based on NIH review criteria where lower scores are at the top. Reviewers comprise professors from all over Arkansas who volunteer for the opportunity.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16</a:t>
            </a:fld>
            <a:endParaRPr lang="en-US"/>
          </a:p>
        </p:txBody>
      </p:sp>
    </p:spTree>
    <p:extLst>
      <p:ext uri="{BB962C8B-B14F-4D97-AF65-F5344CB8AC3E}">
        <p14:creationId xmlns:p14="http://schemas.microsoft.com/office/powerpoint/2010/main" val="25239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any questions about budget related issues or about writing the various components of your proposal, please contact ORSP. </a:t>
            </a:r>
            <a:r>
              <a:rPr lang="en-US" sz="1200" kern="1200">
                <a:solidFill>
                  <a:schemeClr val="tx1"/>
                </a:solidFill>
                <a:effectLst/>
                <a:latin typeface="+mn-lt"/>
                <a:ea typeface="+mn-ea"/>
                <a:cs typeface="+mn-cs"/>
              </a:rPr>
              <a:t>If you have questions about research compliance, please contact the research compliance officer.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17</a:t>
            </a:fld>
            <a:endParaRPr lang="en-US"/>
          </a:p>
        </p:txBody>
      </p:sp>
    </p:spTree>
    <p:extLst>
      <p:ext uri="{BB962C8B-B14F-4D97-AF65-F5344CB8AC3E}">
        <p14:creationId xmlns:p14="http://schemas.microsoft.com/office/powerpoint/2010/main" val="2915017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SURF program is designed to assist all students throughout the state in any discipline. The grant provides up to $3,250 to students, depending on the project period they choose to carry out their activities, and $750 for the faculty mentor who can use funds for salary, supplies, or travel. All students who receive a SURF grant must allocate $750 for professional conference travel. </a:t>
            </a:r>
          </a:p>
          <a:p>
            <a:r>
              <a:rPr lang="en-US" sz="1200" kern="1200" dirty="0">
                <a:solidFill>
                  <a:schemeClr val="tx1"/>
                </a:solidFill>
                <a:effectLst/>
                <a:latin typeface="+mn-lt"/>
                <a:ea typeface="+mn-ea"/>
                <a:cs typeface="+mn-cs"/>
              </a:rPr>
              <a:t>To be eligible, students must have at least 3.25 GPA, have achieved sophomore status by the time they will begin their projects in January, created a partnership with a faculty mentor, and be a US citizen or permanent resident alien. Students who have received three years of funding are no longer eligible. Students who have already earned a bachelor’s degree are not eligible.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2</a:t>
            </a:fld>
            <a:endParaRPr lang="en-US"/>
          </a:p>
        </p:txBody>
      </p:sp>
    </p:spTree>
    <p:extLst>
      <p:ext uri="{BB962C8B-B14F-4D97-AF65-F5344CB8AC3E}">
        <p14:creationId xmlns:p14="http://schemas.microsoft.com/office/powerpoint/2010/main" val="3561840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begin the application process, the mentor will register their intent to apply with the Office of Research and Sponsored Programs. Please note that ADHE will not accept applications from individuals, so you must apply through our office. To provide us ample time to process proposals, we have established some internal deadlines: one for registration, which will always fall on September 15, one for optional feedback on your proposal which will always be on the second Wednesday of October, and the deadline for completed packets which will always be the day before Fall Break.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3</a:t>
            </a:fld>
            <a:endParaRPr lang="en-US"/>
          </a:p>
        </p:txBody>
      </p:sp>
    </p:spTree>
    <p:extLst>
      <p:ext uri="{BB962C8B-B14F-4D97-AF65-F5344CB8AC3E}">
        <p14:creationId xmlns:p14="http://schemas.microsoft.com/office/powerpoint/2010/main" val="2022311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breakdown of the funding amounts for the different project periods. As you can see, UCA provides funds for the matching requirement; however, the Arkansas Division of Higher Education manages the program, applications, reviews, and awards. We have provided two sets of templates and tips on our website that are based on ADHE’s guidelines for completing each narrative component: one for the spring only project period and one for all other project periods. Be sure to follow the instructions for headings and page limits. For all documents.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4</a:t>
            </a:fld>
            <a:endParaRPr lang="en-US"/>
          </a:p>
        </p:txBody>
      </p:sp>
    </p:spTree>
    <p:extLst>
      <p:ext uri="{BB962C8B-B14F-4D97-AF65-F5344CB8AC3E}">
        <p14:creationId xmlns:p14="http://schemas.microsoft.com/office/powerpoint/2010/main" val="3857447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you can see from the checklist on this slide, the application packet is quite large and will require a lot of planning and time to complete. It is extremely important that you work as far in advance as you possibly can to prepare the packet. On the ORSP website, you will find all the forms listed here along with templates for the other components that contain tips and tricks for preparing a competitive proposal to lighten some of the burden of applying. We have put together two packets for students who wish to apply: one for those who intend to apply for the spring only and one for those who intend to apply for all other project periods. You can access the packets at </a:t>
            </a:r>
            <a:r>
              <a:rPr lang="en-US" sz="1200" kern="1200" dirty="0" err="1">
                <a:solidFill>
                  <a:schemeClr val="tx1"/>
                </a:solidFill>
                <a:effectLst/>
                <a:latin typeface="+mn-lt"/>
                <a:ea typeface="+mn-ea"/>
                <a:cs typeface="+mn-cs"/>
              </a:rPr>
              <a:t>uca.edu</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sponsoredprograms</a:t>
            </a:r>
            <a:r>
              <a:rPr lang="en-US" sz="1200" kern="1200" dirty="0">
                <a:solidFill>
                  <a:schemeClr val="tx1"/>
                </a:solidFill>
                <a:effectLst/>
                <a:latin typeface="+mn-lt"/>
                <a:ea typeface="+mn-ea"/>
                <a:cs typeface="+mn-cs"/>
              </a:rPr>
              <a:t>/SURF.</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5</a:t>
            </a:fld>
            <a:endParaRPr lang="en-US"/>
          </a:p>
        </p:txBody>
      </p:sp>
    </p:spTree>
    <p:extLst>
      <p:ext uri="{BB962C8B-B14F-4D97-AF65-F5344CB8AC3E}">
        <p14:creationId xmlns:p14="http://schemas.microsoft.com/office/powerpoint/2010/main" val="1054336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grant professionals in ORSP find that getting the little things out of the way first helps you concentrate on the more important things, so we’ve arranged this presentation to cover forms and smaller documents first, reserving a discussion about the project description for last. </a:t>
            </a:r>
          </a:p>
          <a:p>
            <a:r>
              <a:rPr lang="en-US" sz="1200" kern="1200" dirty="0">
                <a:solidFill>
                  <a:schemeClr val="tx1"/>
                </a:solidFill>
                <a:effectLst/>
                <a:latin typeface="+mn-lt"/>
                <a:ea typeface="+mn-ea"/>
                <a:cs typeface="+mn-cs"/>
              </a:rPr>
              <a:t>If you receive state-funded scholarships, SURF will apply to Arkansas state stacking limits, so you may want to speak with your financial aid advisor before you begin your application. This doesn’t mean you shouldn’t apply if your full cost of attending UCA is covered by state funding. SURF gives you the opportunity to manage a special project with guidance from a mentor, which can strengthen graduate or professional school applications and looks very good on your academic CV.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6</a:t>
            </a:fld>
            <a:endParaRPr lang="en-US"/>
          </a:p>
        </p:txBody>
      </p:sp>
    </p:spTree>
    <p:extLst>
      <p:ext uri="{BB962C8B-B14F-4D97-AF65-F5344CB8AC3E}">
        <p14:creationId xmlns:p14="http://schemas.microsoft.com/office/powerpoint/2010/main" val="3213377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Remember that the first step in applying for SURF is having the faculty mentor fill out the “Intent to Apply” registration form. Students should be listed as Co-PIs on this form. The budget total for spring only is $2,750; the budget total for all other project periods is $4,000.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7</a:t>
            </a:fld>
            <a:endParaRPr lang="en-US"/>
          </a:p>
        </p:txBody>
      </p:sp>
    </p:spTree>
    <p:extLst>
      <p:ext uri="{BB962C8B-B14F-4D97-AF65-F5344CB8AC3E}">
        <p14:creationId xmlns:p14="http://schemas.microsoft.com/office/powerpoint/2010/main" val="2220979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will be filling out parts of your budget five times throughout the process beginning with the Cover Page. A fun fact about grants: every budget you submit for any grant is an estimate. Another fun fact is that, except for the mentor’s share and the required student travel, this budget is discretionary. You can use it to pay for your utilities, a new computer to assist you in your classwork, or even your rent if it will allow you to cut back on working hours to focus on your project. Please do not change any pre-filled numbers where you’re asked to fill out information about your budget and be sure to ask for the full amount. If you are a permanent resident alien, please bring a physical copy of your green card to our office. Do not send it via email. Don’t forget to request a transcript from the Registrar’s Office and to take a screenshot of your current class list.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8</a:t>
            </a:fld>
            <a:endParaRPr lang="en-US"/>
          </a:p>
        </p:txBody>
      </p:sp>
    </p:spTree>
    <p:extLst>
      <p:ext uri="{BB962C8B-B14F-4D97-AF65-F5344CB8AC3E}">
        <p14:creationId xmlns:p14="http://schemas.microsoft.com/office/powerpoint/2010/main" val="323172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Please fill out the ADHE Budget and Justification forms. Some amounts have been pre-filled. Just as a reminder, this is a discretionary grant, and you should request the full amount for the project period. Please do not change any amounts. Please be sure to fill out the red box, indicating your project period, on the budget form and be sure to read and sign the statement at the bottom. </a:t>
            </a:r>
          </a:p>
          <a:p>
            <a:endParaRPr lang="en-US" dirty="0"/>
          </a:p>
        </p:txBody>
      </p:sp>
      <p:sp>
        <p:nvSpPr>
          <p:cNvPr id="4" name="Slide Number Placeholder 3"/>
          <p:cNvSpPr>
            <a:spLocks noGrp="1"/>
          </p:cNvSpPr>
          <p:nvPr>
            <p:ph type="sldNum" sz="quarter" idx="5"/>
          </p:nvPr>
        </p:nvSpPr>
        <p:spPr/>
        <p:txBody>
          <a:bodyPr/>
          <a:lstStyle/>
          <a:p>
            <a:fld id="{7C3E56C9-C677-A248-9819-22678D9E0441}" type="slidenum">
              <a:rPr lang="en-US" smtClean="0"/>
              <a:t>9</a:t>
            </a:fld>
            <a:endParaRPr lang="en-US"/>
          </a:p>
        </p:txBody>
      </p:sp>
    </p:spTree>
    <p:extLst>
      <p:ext uri="{BB962C8B-B14F-4D97-AF65-F5344CB8AC3E}">
        <p14:creationId xmlns:p14="http://schemas.microsoft.com/office/powerpoint/2010/main" val="2569239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CCE8BA8-A41D-EA4C-8CAA-D6F8572D862C}" type="datetime1">
              <a:rPr lang="en-US" smtClean="0"/>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E67321-3F6B-4443-9762-40BAC73EAF21}" type="slidenum">
              <a:rPr lang="en-US" smtClean="0"/>
              <a:t>‹#›</a:t>
            </a:fld>
            <a:endParaRPr lang="en-US"/>
          </a:p>
        </p:txBody>
      </p:sp>
    </p:spTree>
    <p:extLst>
      <p:ext uri="{BB962C8B-B14F-4D97-AF65-F5344CB8AC3E}">
        <p14:creationId xmlns:p14="http://schemas.microsoft.com/office/powerpoint/2010/main" val="2125039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E1000F-FC62-7D4C-B4E5-5F9039B60EB2}" type="datetime1">
              <a:rPr lang="en-US" smtClean="0"/>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E67321-3F6B-4443-9762-40BAC73EAF21}" type="slidenum">
              <a:rPr lang="en-US" smtClean="0"/>
              <a:t>‹#›</a:t>
            </a:fld>
            <a:endParaRPr lang="en-US"/>
          </a:p>
        </p:txBody>
      </p:sp>
    </p:spTree>
    <p:extLst>
      <p:ext uri="{BB962C8B-B14F-4D97-AF65-F5344CB8AC3E}">
        <p14:creationId xmlns:p14="http://schemas.microsoft.com/office/powerpoint/2010/main" val="1060180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68BB1E-29B7-0C42-BFA3-922AD360136F}" type="datetime1">
              <a:rPr lang="en-US" smtClean="0"/>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E67321-3F6B-4443-9762-40BAC73EAF21}" type="slidenum">
              <a:rPr lang="en-US" smtClean="0"/>
              <a:t>‹#›</a:t>
            </a:fld>
            <a:endParaRPr lang="en-US"/>
          </a:p>
        </p:txBody>
      </p:sp>
    </p:spTree>
    <p:extLst>
      <p:ext uri="{BB962C8B-B14F-4D97-AF65-F5344CB8AC3E}">
        <p14:creationId xmlns:p14="http://schemas.microsoft.com/office/powerpoint/2010/main" val="340051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3D8B71-4662-BC4F-A03E-5346C9F80146}" type="datetime1">
              <a:rPr lang="en-US" smtClean="0"/>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E67321-3F6B-4443-9762-40BAC73EAF21}" type="slidenum">
              <a:rPr lang="en-US" smtClean="0"/>
              <a:t>‹#›</a:t>
            </a:fld>
            <a:endParaRPr lang="en-US"/>
          </a:p>
        </p:txBody>
      </p:sp>
    </p:spTree>
    <p:extLst>
      <p:ext uri="{BB962C8B-B14F-4D97-AF65-F5344CB8AC3E}">
        <p14:creationId xmlns:p14="http://schemas.microsoft.com/office/powerpoint/2010/main" val="2582528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85F586-2E90-7F46-934E-F7F0C5F394BB}" type="datetime1">
              <a:rPr lang="en-US" smtClean="0"/>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E67321-3F6B-4443-9762-40BAC73EAF21}" type="slidenum">
              <a:rPr lang="en-US" smtClean="0"/>
              <a:t>‹#›</a:t>
            </a:fld>
            <a:endParaRPr lang="en-US"/>
          </a:p>
        </p:txBody>
      </p:sp>
    </p:spTree>
    <p:extLst>
      <p:ext uri="{BB962C8B-B14F-4D97-AF65-F5344CB8AC3E}">
        <p14:creationId xmlns:p14="http://schemas.microsoft.com/office/powerpoint/2010/main" val="96077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D8632D-33BD-6B4C-859E-CFDB9AE85BF3}" type="datetime1">
              <a:rPr lang="en-US" smtClean="0"/>
              <a:t>8/10/26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E67321-3F6B-4443-9762-40BAC73EAF21}" type="slidenum">
              <a:rPr lang="en-US" smtClean="0"/>
              <a:t>‹#›</a:t>
            </a:fld>
            <a:endParaRPr lang="en-US"/>
          </a:p>
        </p:txBody>
      </p:sp>
    </p:spTree>
    <p:extLst>
      <p:ext uri="{BB962C8B-B14F-4D97-AF65-F5344CB8AC3E}">
        <p14:creationId xmlns:p14="http://schemas.microsoft.com/office/powerpoint/2010/main" val="366707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5254BD3-E933-F240-B06E-BF9744114D2D}" type="datetime1">
              <a:rPr lang="en-US" smtClean="0"/>
              <a:t>8/10/26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E67321-3F6B-4443-9762-40BAC73EAF21}" type="slidenum">
              <a:rPr lang="en-US" smtClean="0"/>
              <a:t>‹#›</a:t>
            </a:fld>
            <a:endParaRPr lang="en-US"/>
          </a:p>
        </p:txBody>
      </p:sp>
    </p:spTree>
    <p:extLst>
      <p:ext uri="{BB962C8B-B14F-4D97-AF65-F5344CB8AC3E}">
        <p14:creationId xmlns:p14="http://schemas.microsoft.com/office/powerpoint/2010/main" val="4153172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F0979D8-8FBE-5D42-A861-EB2C74DC4DA3}" type="datetime1">
              <a:rPr lang="en-US" smtClean="0"/>
              <a:t>8/10/26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E67321-3F6B-4443-9762-40BAC73EAF21}" type="slidenum">
              <a:rPr lang="en-US" smtClean="0"/>
              <a:t>‹#›</a:t>
            </a:fld>
            <a:endParaRPr lang="en-US"/>
          </a:p>
        </p:txBody>
      </p:sp>
    </p:spTree>
    <p:extLst>
      <p:ext uri="{BB962C8B-B14F-4D97-AF65-F5344CB8AC3E}">
        <p14:creationId xmlns:p14="http://schemas.microsoft.com/office/powerpoint/2010/main" val="2759754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29DBDA-90F3-D04B-9C6B-76A7E8E46050}" type="datetime1">
              <a:rPr lang="en-US" smtClean="0"/>
              <a:t>8/10/26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E67321-3F6B-4443-9762-40BAC73EAF21}" type="slidenum">
              <a:rPr lang="en-US" smtClean="0"/>
              <a:t>‹#›</a:t>
            </a:fld>
            <a:endParaRPr lang="en-US"/>
          </a:p>
        </p:txBody>
      </p:sp>
    </p:spTree>
    <p:extLst>
      <p:ext uri="{BB962C8B-B14F-4D97-AF65-F5344CB8AC3E}">
        <p14:creationId xmlns:p14="http://schemas.microsoft.com/office/powerpoint/2010/main" val="548145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5CEBE3-CD22-0F40-BFF8-549E95CDB8F4}" type="datetime1">
              <a:rPr lang="en-US" smtClean="0"/>
              <a:t>8/10/26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E67321-3F6B-4443-9762-40BAC73EAF21}" type="slidenum">
              <a:rPr lang="en-US" smtClean="0"/>
              <a:t>‹#›</a:t>
            </a:fld>
            <a:endParaRPr lang="en-US"/>
          </a:p>
        </p:txBody>
      </p:sp>
    </p:spTree>
    <p:extLst>
      <p:ext uri="{BB962C8B-B14F-4D97-AF65-F5344CB8AC3E}">
        <p14:creationId xmlns:p14="http://schemas.microsoft.com/office/powerpoint/2010/main" val="4025255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92775C-06A4-8644-8570-9CA063EB55E1}" type="datetime1">
              <a:rPr lang="en-US" smtClean="0"/>
              <a:t>8/10/26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E67321-3F6B-4443-9762-40BAC73EAF21}" type="slidenum">
              <a:rPr lang="en-US" smtClean="0"/>
              <a:t>‹#›</a:t>
            </a:fld>
            <a:endParaRPr lang="en-US"/>
          </a:p>
        </p:txBody>
      </p:sp>
    </p:spTree>
    <p:extLst>
      <p:ext uri="{BB962C8B-B14F-4D97-AF65-F5344CB8AC3E}">
        <p14:creationId xmlns:p14="http://schemas.microsoft.com/office/powerpoint/2010/main" val="3043858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7F7CCD-8A88-B04A-A63E-2FF8758A3557}" type="datetime1">
              <a:rPr lang="en-US" smtClean="0"/>
              <a:t>8/10/26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E67321-3F6B-4443-9762-40BAC73EAF21}" type="slidenum">
              <a:rPr lang="en-US" smtClean="0"/>
              <a:t>‹#›</a:t>
            </a:fld>
            <a:endParaRPr lang="en-US"/>
          </a:p>
        </p:txBody>
      </p:sp>
    </p:spTree>
    <p:extLst>
      <p:ext uri="{BB962C8B-B14F-4D97-AF65-F5344CB8AC3E}">
        <p14:creationId xmlns:p14="http://schemas.microsoft.com/office/powerpoint/2010/main" val="403210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emf"/><Relationship Id="rId5" Type="http://schemas.openxmlformats.org/officeDocument/2006/relationships/image" Target="../media/image1.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png"/><Relationship Id="rId5" Type="http://schemas.openxmlformats.org/officeDocument/2006/relationships/hyperlink" Target="uca.edu/researchcompliance" TargetMode="Externa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hyperlink" Target="mailto:ResearchCompliance@uca.edu" TargetMode="Externa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hyperlink" Target="mailto:OGSR@uca.edu" TargetMode="External"/><Relationship Id="rId5" Type="http://schemas.openxmlformats.org/officeDocument/2006/relationships/image" Target="../media/image12.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hyperlink" Target="mailto:OGSR@uca.edu"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uca.edu/go/submit-my-proposal" TargetMode="External"/><Relationship Id="rId5" Type="http://schemas.openxmlformats.org/officeDocument/2006/relationships/hyperlink" Target="uca.edu/sponsoredprograms/home/SURF"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hyperlink" Target="http://uca.edu/go/submit-my-proposal" TargetMode="Externa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uca.edu/sponsoredprograms/home/SURF" TargetMode="External"/><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Wav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554533"/>
            <a:ext cx="9144000" cy="2306918"/>
          </a:xfrm>
          <a:prstGeom prst="rect">
            <a:avLst/>
          </a:prstGeom>
        </p:spPr>
      </p:pic>
      <p:pic>
        <p:nvPicPr>
          <p:cNvPr id="9" name="Picture 8"/>
          <p:cNvPicPr>
            <a:picLocks noChangeAspect="1"/>
          </p:cNvPicPr>
          <p:nvPr/>
        </p:nvPicPr>
        <p:blipFill>
          <a:blip r:embed="rId6"/>
          <a:stretch>
            <a:fillRect/>
          </a:stretch>
        </p:blipFill>
        <p:spPr>
          <a:xfrm>
            <a:off x="3722386" y="415923"/>
            <a:ext cx="5158256" cy="2804290"/>
          </a:xfrm>
          <a:prstGeom prst="rect">
            <a:avLst/>
          </a:prstGeom>
        </p:spPr>
      </p:pic>
      <p:pic>
        <p:nvPicPr>
          <p:cNvPr id="29" name="Picture 28">
            <a:extLst>
              <a:ext uri="{FF2B5EF4-FFF2-40B4-BE49-F238E27FC236}">
                <a16:creationId xmlns:a16="http://schemas.microsoft.com/office/drawing/2014/main" id="{308E8190-D0C7-6B70-C031-1725459D30E3}"/>
              </a:ext>
            </a:extLst>
          </p:cNvPr>
          <p:cNvPicPr>
            <a:picLocks noChangeAspect="1"/>
          </p:cNvPicPr>
          <p:nvPr/>
        </p:nvPicPr>
        <p:blipFill>
          <a:blip r:embed="rId7"/>
          <a:stretch>
            <a:fillRect/>
          </a:stretch>
        </p:blipFill>
        <p:spPr>
          <a:xfrm>
            <a:off x="5804338" y="4286312"/>
            <a:ext cx="1676400" cy="1155700"/>
          </a:xfrm>
          <a:prstGeom prst="rect">
            <a:avLst/>
          </a:prstGeom>
        </p:spPr>
      </p:pic>
      <p:pic>
        <p:nvPicPr>
          <p:cNvPr id="11" name="Audio 10">
            <a:extLst>
              <a:ext uri="{FF2B5EF4-FFF2-40B4-BE49-F238E27FC236}">
                <a16:creationId xmlns:a16="http://schemas.microsoft.com/office/drawing/2014/main" id="{B60631A4-1B1D-5F68-0880-6EBA5AD116C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178800" y="5892800"/>
            <a:ext cx="812800" cy="812800"/>
          </a:xfrm>
          <a:prstGeom prst="rect">
            <a:avLst/>
          </a:prstGeom>
        </p:spPr>
      </p:pic>
      <p:pic>
        <p:nvPicPr>
          <p:cNvPr id="3" name="Picture 2">
            <a:extLst>
              <a:ext uri="{FF2B5EF4-FFF2-40B4-BE49-F238E27FC236}">
                <a16:creationId xmlns:a16="http://schemas.microsoft.com/office/drawing/2014/main" id="{A9A55B3C-A113-65A7-92BE-4382A44AB805}"/>
              </a:ext>
            </a:extLst>
          </p:cNvPr>
          <p:cNvPicPr>
            <a:picLocks noChangeAspect="1"/>
          </p:cNvPicPr>
          <p:nvPr/>
        </p:nvPicPr>
        <p:blipFill>
          <a:blip r:embed="rId9"/>
          <a:stretch>
            <a:fillRect/>
          </a:stretch>
        </p:blipFill>
        <p:spPr>
          <a:xfrm>
            <a:off x="4539927" y="2662235"/>
            <a:ext cx="3638873" cy="1758188"/>
          </a:xfrm>
          <a:prstGeom prst="rect">
            <a:avLst/>
          </a:prstGeom>
        </p:spPr>
      </p:pic>
    </p:spTree>
    <p:extLst>
      <p:ext uri="{BB962C8B-B14F-4D97-AF65-F5344CB8AC3E}">
        <p14:creationId xmlns:p14="http://schemas.microsoft.com/office/powerpoint/2010/main" val="3861196679"/>
      </p:ext>
    </p:extLst>
  </p:cSld>
  <p:clrMapOvr>
    <a:masterClrMapping/>
  </p:clrMapOvr>
  <mc:AlternateContent xmlns:mc="http://schemas.openxmlformats.org/markup-compatibility/2006" xmlns:p14="http://schemas.microsoft.com/office/powerpoint/2010/main">
    <mc:Choice Requires="p14">
      <p:transition spd="slow" p14:dur="2000" advTm="48606"/>
    </mc:Choice>
    <mc:Fallback xmlns="">
      <p:transition spd="slow" advTm="48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7" name="Group 6"/>
          <p:cNvGrpSpPr/>
          <p:nvPr/>
        </p:nvGrpSpPr>
        <p:grpSpPr>
          <a:xfrm>
            <a:off x="7386522" y="160148"/>
            <a:ext cx="1757477" cy="1733498"/>
            <a:chOff x="7060005" y="126401"/>
            <a:chExt cx="1757477" cy="1733498"/>
          </a:xfrm>
        </p:grpSpPr>
        <p:sp>
          <p:nvSpPr>
            <p:cNvPr id="3" name="Connector 2"/>
            <p:cNvSpPr/>
            <p:nvPr/>
          </p:nvSpPr>
          <p:spPr>
            <a:xfrm>
              <a:off x="7060005"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126216" y="644044"/>
              <a:ext cx="1607009" cy="646331"/>
            </a:xfrm>
            <a:prstGeom prst="rect">
              <a:avLst/>
            </a:prstGeom>
            <a:noFill/>
          </p:spPr>
          <p:txBody>
            <a:bodyPr wrap="square" rtlCol="0">
              <a:spAutoFit/>
            </a:bodyPr>
            <a:lstStyle/>
            <a:p>
              <a:pPr algn="ctr"/>
              <a:r>
                <a:rPr lang="en-US" dirty="0">
                  <a:solidFill>
                    <a:srgbClr val="FFFFFF"/>
                  </a:solidFill>
                  <a:latin typeface="Arial"/>
                  <a:cs typeface="Arial"/>
                </a:rPr>
                <a:t>SURF </a:t>
              </a:r>
            </a:p>
            <a:p>
              <a:pPr algn="ctr"/>
              <a:r>
                <a:rPr lang="en-US" dirty="0">
                  <a:solidFill>
                    <a:srgbClr val="FFFFFF"/>
                  </a:solidFill>
                  <a:latin typeface="Arial"/>
                  <a:cs typeface="Arial"/>
                </a:rPr>
                <a:t>Application</a:t>
              </a:r>
            </a:p>
          </p:txBody>
        </p:sp>
      </p:grpSp>
      <p:cxnSp>
        <p:nvCxnSpPr>
          <p:cNvPr id="5" name="Straight Connector 4"/>
          <p:cNvCxnSpPr/>
          <p:nvPr/>
        </p:nvCxnSpPr>
        <p:spPr>
          <a:xfrm>
            <a:off x="4213131" y="1757565"/>
            <a:ext cx="0" cy="489352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0" y="1105709"/>
            <a:ext cx="4213131" cy="461665"/>
          </a:xfrm>
          <a:prstGeom prst="rect">
            <a:avLst/>
          </a:prstGeom>
          <a:solidFill>
            <a:schemeClr val="bg1">
              <a:lumMod val="75000"/>
            </a:schemeClr>
          </a:solidFill>
        </p:spPr>
        <p:txBody>
          <a:bodyPr wrap="square" rtlCol="0">
            <a:spAutoFit/>
          </a:bodyPr>
          <a:lstStyle/>
          <a:p>
            <a:pPr algn="ctr"/>
            <a:r>
              <a:rPr lang="en-US" sz="2400" dirty="0">
                <a:latin typeface="Arial"/>
                <a:cs typeface="Arial"/>
              </a:rPr>
              <a:t>Mentor’s Letter of Support</a:t>
            </a:r>
          </a:p>
        </p:txBody>
      </p:sp>
      <p:sp>
        <p:nvSpPr>
          <p:cNvPr id="14" name="TextBox 13"/>
          <p:cNvSpPr txBox="1"/>
          <p:nvPr/>
        </p:nvSpPr>
        <p:spPr>
          <a:xfrm>
            <a:off x="4240021" y="2120622"/>
            <a:ext cx="4903978" cy="461665"/>
          </a:xfrm>
          <a:prstGeom prst="rect">
            <a:avLst/>
          </a:prstGeom>
          <a:solidFill>
            <a:schemeClr val="bg1">
              <a:lumMod val="75000"/>
            </a:schemeClr>
          </a:solidFill>
        </p:spPr>
        <p:txBody>
          <a:bodyPr wrap="square" rtlCol="0">
            <a:spAutoFit/>
          </a:bodyPr>
          <a:lstStyle/>
          <a:p>
            <a:pPr algn="ctr"/>
            <a:r>
              <a:rPr lang="en-US" sz="2400" dirty="0">
                <a:latin typeface="Arial"/>
                <a:cs typeface="Arial"/>
              </a:rPr>
              <a:t>Two Letters of Recommendation</a:t>
            </a:r>
          </a:p>
        </p:txBody>
      </p:sp>
      <p:sp>
        <p:nvSpPr>
          <p:cNvPr id="6" name="TextBox 5"/>
          <p:cNvSpPr txBox="1"/>
          <p:nvPr/>
        </p:nvSpPr>
        <p:spPr>
          <a:xfrm>
            <a:off x="309110" y="1778095"/>
            <a:ext cx="3729503" cy="4247317"/>
          </a:xfrm>
          <a:prstGeom prst="rect">
            <a:avLst/>
          </a:prstGeom>
          <a:noFill/>
        </p:spPr>
        <p:txBody>
          <a:bodyPr wrap="square" rtlCol="0">
            <a:spAutoFit/>
          </a:bodyPr>
          <a:lstStyle/>
          <a:p>
            <a:pPr marL="285750" indent="-285750">
              <a:buFont typeface="Arial"/>
              <a:buChar char="•"/>
            </a:pPr>
            <a:r>
              <a:rPr lang="en-US" dirty="0">
                <a:latin typeface="Arial"/>
                <a:cs typeface="Arial"/>
              </a:rPr>
              <a:t>Addressed to SURF Selection Committee</a:t>
            </a:r>
          </a:p>
          <a:p>
            <a:pPr marL="285750" indent="-285750">
              <a:buFont typeface="Arial"/>
              <a:buChar char="•"/>
            </a:pPr>
            <a:r>
              <a:rPr lang="en-US" dirty="0">
                <a:latin typeface="Arial"/>
                <a:cs typeface="Arial"/>
              </a:rPr>
              <a:t>Should discuss student’s academic abilities and performance, especially as related to the project</a:t>
            </a:r>
          </a:p>
          <a:p>
            <a:pPr marL="285750" indent="-285750">
              <a:buFont typeface="Arial"/>
              <a:buChar char="•"/>
            </a:pPr>
            <a:r>
              <a:rPr lang="en-US" dirty="0">
                <a:latin typeface="Arial"/>
                <a:cs typeface="Arial"/>
              </a:rPr>
              <a:t>Should outline significance of the project</a:t>
            </a:r>
          </a:p>
          <a:p>
            <a:pPr marL="285750" indent="-285750">
              <a:buFont typeface="Arial"/>
              <a:buChar char="•"/>
            </a:pPr>
            <a:r>
              <a:rPr lang="en-US" dirty="0">
                <a:latin typeface="Arial"/>
                <a:cs typeface="Arial"/>
              </a:rPr>
              <a:t>Should indicate student’s ability to complete the project within the timeline</a:t>
            </a:r>
          </a:p>
          <a:p>
            <a:pPr marL="285750" indent="-285750">
              <a:buFont typeface="Arial"/>
              <a:buChar char="•"/>
            </a:pPr>
            <a:r>
              <a:rPr lang="en-US" dirty="0">
                <a:latin typeface="Arial"/>
                <a:cs typeface="Arial"/>
              </a:rPr>
              <a:t>Should outline mentor’s advisory role</a:t>
            </a:r>
          </a:p>
          <a:p>
            <a:pPr marL="285750" indent="-285750">
              <a:buFont typeface="Arial"/>
              <a:buChar char="•"/>
            </a:pPr>
            <a:r>
              <a:rPr lang="en-US" dirty="0">
                <a:latin typeface="Arial"/>
                <a:cs typeface="Arial"/>
              </a:rPr>
              <a:t>Printed on letterhead, digital signatures are fine</a:t>
            </a:r>
          </a:p>
        </p:txBody>
      </p:sp>
      <p:sp>
        <p:nvSpPr>
          <p:cNvPr id="8" name="TextBox 7"/>
          <p:cNvSpPr txBox="1"/>
          <p:nvPr/>
        </p:nvSpPr>
        <p:spPr>
          <a:xfrm>
            <a:off x="4873026" y="3036240"/>
            <a:ext cx="3569125" cy="3139321"/>
          </a:xfrm>
          <a:prstGeom prst="rect">
            <a:avLst/>
          </a:prstGeom>
          <a:noFill/>
        </p:spPr>
        <p:txBody>
          <a:bodyPr wrap="square" rtlCol="0">
            <a:spAutoFit/>
          </a:bodyPr>
          <a:lstStyle/>
          <a:p>
            <a:pPr marL="285750" indent="-285750">
              <a:buFont typeface="Arial"/>
              <a:buChar char="•"/>
            </a:pPr>
            <a:r>
              <a:rPr lang="en-US" dirty="0">
                <a:latin typeface="Arial"/>
                <a:cs typeface="Arial"/>
              </a:rPr>
              <a:t>Addressed to SURF Selection Committee</a:t>
            </a:r>
          </a:p>
          <a:p>
            <a:pPr marL="285750" indent="-285750">
              <a:buFont typeface="Arial"/>
              <a:buChar char="•"/>
            </a:pPr>
            <a:r>
              <a:rPr lang="en-US" dirty="0">
                <a:latin typeface="Arial"/>
                <a:cs typeface="Arial"/>
              </a:rPr>
              <a:t>Should discuss student’s academic abilities and performance</a:t>
            </a:r>
          </a:p>
          <a:p>
            <a:pPr marL="285750" indent="-285750">
              <a:buFont typeface="Arial"/>
              <a:buChar char="•"/>
            </a:pPr>
            <a:r>
              <a:rPr lang="en-US" dirty="0">
                <a:latin typeface="Arial"/>
                <a:cs typeface="Arial"/>
              </a:rPr>
              <a:t>Should give specific examples of student’s merit and potential</a:t>
            </a:r>
          </a:p>
          <a:p>
            <a:pPr marL="285750" indent="-285750">
              <a:buFont typeface="Arial"/>
              <a:buChar char="•"/>
            </a:pPr>
            <a:r>
              <a:rPr lang="en-US" dirty="0">
                <a:latin typeface="Arial"/>
                <a:cs typeface="Arial"/>
              </a:rPr>
              <a:t>Should be written on letterhead, digital signatures are fine</a:t>
            </a:r>
          </a:p>
        </p:txBody>
      </p:sp>
      <p:pic>
        <p:nvPicPr>
          <p:cNvPr id="13" name="Audio 12">
            <a:extLst>
              <a:ext uri="{FF2B5EF4-FFF2-40B4-BE49-F238E27FC236}">
                <a16:creationId xmlns:a16="http://schemas.microsoft.com/office/drawing/2014/main" id="{201F03FA-C754-71D3-349A-B6BBB7874F6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848852590"/>
      </p:ext>
    </p:extLst>
  </p:cSld>
  <p:clrMapOvr>
    <a:masterClrMapping/>
  </p:clrMapOvr>
  <mc:AlternateContent xmlns:mc="http://schemas.openxmlformats.org/markup-compatibility/2006" xmlns:p14="http://schemas.microsoft.com/office/powerpoint/2010/main">
    <mc:Choice Requires="p14">
      <p:transition spd="slow" p14:dur="2000" advTm="27324"/>
    </mc:Choice>
    <mc:Fallback xmlns="">
      <p:transition spd="slow" advTm="27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6" name="Group 5"/>
          <p:cNvGrpSpPr/>
          <p:nvPr/>
        </p:nvGrpSpPr>
        <p:grpSpPr>
          <a:xfrm>
            <a:off x="7334255" y="126401"/>
            <a:ext cx="1757477" cy="1733498"/>
            <a:chOff x="7060005" y="126401"/>
            <a:chExt cx="1757477" cy="1733498"/>
          </a:xfrm>
        </p:grpSpPr>
        <p:sp>
          <p:nvSpPr>
            <p:cNvPr id="3" name="Connector 2"/>
            <p:cNvSpPr/>
            <p:nvPr/>
          </p:nvSpPr>
          <p:spPr>
            <a:xfrm>
              <a:off x="7060005"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126216" y="686177"/>
              <a:ext cx="1607009" cy="646331"/>
            </a:xfrm>
            <a:prstGeom prst="rect">
              <a:avLst/>
            </a:prstGeom>
            <a:noFill/>
          </p:spPr>
          <p:txBody>
            <a:bodyPr wrap="square" rtlCol="0">
              <a:spAutoFit/>
            </a:bodyPr>
            <a:lstStyle/>
            <a:p>
              <a:pPr algn="ctr"/>
              <a:r>
                <a:rPr lang="en-US" dirty="0">
                  <a:solidFill>
                    <a:srgbClr val="FFFFFF"/>
                  </a:solidFill>
                  <a:latin typeface="Arial"/>
                  <a:cs typeface="Arial"/>
                </a:rPr>
                <a:t>SURF Application</a:t>
              </a:r>
            </a:p>
          </p:txBody>
        </p:sp>
      </p:grpSp>
      <p:cxnSp>
        <p:nvCxnSpPr>
          <p:cNvPr id="5" name="Straight Connector 4"/>
          <p:cNvCxnSpPr/>
          <p:nvPr/>
        </p:nvCxnSpPr>
        <p:spPr>
          <a:xfrm>
            <a:off x="4213131" y="1161684"/>
            <a:ext cx="0" cy="489352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4941401" y="2184930"/>
            <a:ext cx="3569125" cy="461665"/>
          </a:xfrm>
          <a:prstGeom prst="rect">
            <a:avLst/>
          </a:prstGeom>
          <a:solidFill>
            <a:schemeClr val="bg1">
              <a:lumMod val="75000"/>
            </a:schemeClr>
          </a:solidFill>
        </p:spPr>
        <p:txBody>
          <a:bodyPr wrap="square" rtlCol="0">
            <a:spAutoFit/>
          </a:bodyPr>
          <a:lstStyle/>
          <a:p>
            <a:pPr algn="ctr"/>
            <a:r>
              <a:rPr lang="en-US" sz="2400" dirty="0">
                <a:solidFill>
                  <a:srgbClr val="FF0000"/>
                </a:solidFill>
                <a:latin typeface="Arial" panose="020B0604020202020204" pitchFamily="34" charset="0"/>
                <a:cs typeface="Arial" panose="020B0604020202020204" pitchFamily="34" charset="0"/>
              </a:rPr>
              <a:t>Remember!</a:t>
            </a:r>
          </a:p>
        </p:txBody>
      </p:sp>
      <p:sp>
        <p:nvSpPr>
          <p:cNvPr id="8" name="TextBox 7"/>
          <p:cNvSpPr txBox="1"/>
          <p:nvPr/>
        </p:nvSpPr>
        <p:spPr>
          <a:xfrm>
            <a:off x="4941401" y="2632086"/>
            <a:ext cx="3569125" cy="646331"/>
          </a:xfrm>
          <a:prstGeom prst="rect">
            <a:avLst/>
          </a:prstGeom>
          <a:solidFill>
            <a:schemeClr val="tx2">
              <a:lumMod val="40000"/>
              <a:lumOff val="60000"/>
            </a:schemeClr>
          </a:solidFill>
        </p:spPr>
        <p:txBody>
          <a:bodyPr wrap="square" rtlCol="0">
            <a:spAutoFit/>
          </a:bodyPr>
          <a:lstStyle/>
          <a:p>
            <a:r>
              <a:rPr lang="en-US" dirty="0">
                <a:latin typeface="Arial"/>
                <a:cs typeface="Arial"/>
              </a:rPr>
              <a:t>The CV is limited to two (2) pages. </a:t>
            </a:r>
          </a:p>
        </p:txBody>
      </p:sp>
      <p:sp>
        <p:nvSpPr>
          <p:cNvPr id="11" name="TextBox 10"/>
          <p:cNvSpPr txBox="1"/>
          <p:nvPr/>
        </p:nvSpPr>
        <p:spPr>
          <a:xfrm>
            <a:off x="337051" y="2000264"/>
            <a:ext cx="3755706" cy="3139321"/>
          </a:xfrm>
          <a:prstGeom prst="rect">
            <a:avLst/>
          </a:prstGeom>
          <a:noFill/>
        </p:spPr>
        <p:txBody>
          <a:bodyPr wrap="square" rtlCol="0">
            <a:spAutoFit/>
          </a:bodyPr>
          <a:lstStyle/>
          <a:p>
            <a:r>
              <a:rPr lang="en-US" dirty="0">
                <a:latin typeface="Arial"/>
                <a:cs typeface="Arial"/>
              </a:rPr>
              <a:t>Mentors should include the following information in their vitae: </a:t>
            </a:r>
          </a:p>
          <a:p>
            <a:pPr marL="285750" indent="-285750">
              <a:buFont typeface="Arial"/>
              <a:buChar char="•"/>
            </a:pPr>
            <a:r>
              <a:rPr lang="en-US" dirty="0">
                <a:latin typeface="Arial"/>
                <a:cs typeface="Arial"/>
              </a:rPr>
              <a:t>Name, department, institution</a:t>
            </a:r>
          </a:p>
          <a:p>
            <a:pPr marL="285750" indent="-285750">
              <a:buFont typeface="Arial"/>
              <a:buChar char="•"/>
            </a:pPr>
            <a:r>
              <a:rPr lang="en-US" dirty="0">
                <a:latin typeface="Arial"/>
                <a:cs typeface="Arial"/>
              </a:rPr>
              <a:t>Brief statement of scholarly interests</a:t>
            </a:r>
          </a:p>
          <a:p>
            <a:pPr marL="285750" indent="-285750">
              <a:buFont typeface="Arial"/>
              <a:buChar char="•"/>
            </a:pPr>
            <a:r>
              <a:rPr lang="en-US" dirty="0">
                <a:latin typeface="Arial"/>
                <a:cs typeface="Arial"/>
              </a:rPr>
              <a:t>List of recent publications</a:t>
            </a:r>
          </a:p>
          <a:p>
            <a:pPr marL="285750" indent="-285750">
              <a:buFont typeface="Arial"/>
              <a:buChar char="•"/>
            </a:pPr>
            <a:r>
              <a:rPr lang="en-US" dirty="0">
                <a:latin typeface="Arial"/>
                <a:cs typeface="Arial"/>
              </a:rPr>
              <a:t>List of undergraduate advisees and projects directed in last five (5) years</a:t>
            </a:r>
          </a:p>
          <a:p>
            <a:pPr marL="285750" indent="-285750">
              <a:buFont typeface="Arial"/>
              <a:buChar char="•"/>
            </a:pPr>
            <a:r>
              <a:rPr lang="en-US" dirty="0">
                <a:latin typeface="Arial"/>
                <a:cs typeface="Arial"/>
              </a:rPr>
              <a:t>Other relevant information as space allows.</a:t>
            </a:r>
          </a:p>
        </p:txBody>
      </p:sp>
      <p:sp>
        <p:nvSpPr>
          <p:cNvPr id="12" name="TextBox 11"/>
          <p:cNvSpPr txBox="1"/>
          <p:nvPr/>
        </p:nvSpPr>
        <p:spPr>
          <a:xfrm>
            <a:off x="423244" y="1247875"/>
            <a:ext cx="3569125" cy="461665"/>
          </a:xfrm>
          <a:prstGeom prst="rect">
            <a:avLst/>
          </a:prstGeom>
          <a:solidFill>
            <a:schemeClr val="bg1">
              <a:lumMod val="75000"/>
            </a:schemeClr>
          </a:solidFill>
        </p:spPr>
        <p:txBody>
          <a:bodyPr wrap="square" rtlCol="0">
            <a:spAutoFit/>
          </a:bodyPr>
          <a:lstStyle/>
          <a:p>
            <a:pPr algn="ctr"/>
            <a:r>
              <a:rPr lang="en-US" sz="2400" dirty="0">
                <a:latin typeface="Arial"/>
                <a:cs typeface="Arial"/>
              </a:rPr>
              <a:t>Mentor’s Vita</a:t>
            </a:r>
          </a:p>
        </p:txBody>
      </p:sp>
      <p:sp>
        <p:nvSpPr>
          <p:cNvPr id="9" name="TextBox 8">
            <a:extLst>
              <a:ext uri="{FF2B5EF4-FFF2-40B4-BE49-F238E27FC236}">
                <a16:creationId xmlns:a16="http://schemas.microsoft.com/office/drawing/2014/main" id="{E089E406-BF42-3DD8-317D-80C0531F97DE}"/>
              </a:ext>
            </a:extLst>
          </p:cNvPr>
          <p:cNvSpPr txBox="1"/>
          <p:nvPr/>
        </p:nvSpPr>
        <p:spPr>
          <a:xfrm>
            <a:off x="229956" y="5199476"/>
            <a:ext cx="3569125" cy="1200329"/>
          </a:xfrm>
          <a:prstGeom prst="rect">
            <a:avLst/>
          </a:prstGeom>
          <a:solidFill>
            <a:schemeClr val="bg1">
              <a:lumMod val="75000"/>
            </a:schemeClr>
          </a:solidFill>
        </p:spPr>
        <p:txBody>
          <a:bodyPr wrap="square" rtlCol="0">
            <a:spAutoFit/>
          </a:bodyPr>
          <a:lstStyle/>
          <a:p>
            <a:pPr algn="ctr"/>
            <a:r>
              <a:rPr lang="en-US" sz="2400" dirty="0">
                <a:solidFill>
                  <a:srgbClr val="FF0000"/>
                </a:solidFill>
                <a:latin typeface="Arial"/>
                <a:cs typeface="Arial"/>
              </a:rPr>
              <a:t>OGSR has provided a template on the SURF webpage.</a:t>
            </a:r>
          </a:p>
        </p:txBody>
      </p:sp>
      <p:pic>
        <p:nvPicPr>
          <p:cNvPr id="19" name="Audio 18">
            <a:extLst>
              <a:ext uri="{FF2B5EF4-FFF2-40B4-BE49-F238E27FC236}">
                <a16:creationId xmlns:a16="http://schemas.microsoft.com/office/drawing/2014/main" id="{7904AE5A-8997-0EB3-E740-0DC5F6485C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596484189"/>
      </p:ext>
    </p:extLst>
  </p:cSld>
  <p:clrMapOvr>
    <a:masterClrMapping/>
  </p:clrMapOvr>
  <mc:AlternateContent xmlns:mc="http://schemas.openxmlformats.org/markup-compatibility/2006" xmlns:p14="http://schemas.microsoft.com/office/powerpoint/2010/main">
    <mc:Choice Requires="p14">
      <p:transition spd="slow" p14:dur="2000" advTm="20217"/>
    </mc:Choice>
    <mc:Fallback xmlns="">
      <p:transition spd="slow" advTm="202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5" name="Group 4"/>
          <p:cNvGrpSpPr/>
          <p:nvPr/>
        </p:nvGrpSpPr>
        <p:grpSpPr>
          <a:xfrm>
            <a:off x="7343598" y="126401"/>
            <a:ext cx="1757477" cy="1733498"/>
            <a:chOff x="7060005" y="126401"/>
            <a:chExt cx="1757477" cy="1733498"/>
          </a:xfrm>
        </p:grpSpPr>
        <p:sp>
          <p:nvSpPr>
            <p:cNvPr id="2" name="Connector 1"/>
            <p:cNvSpPr/>
            <p:nvPr/>
          </p:nvSpPr>
          <p:spPr>
            <a:xfrm>
              <a:off x="7060005"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204454" y="646149"/>
              <a:ext cx="1462559" cy="646331"/>
            </a:xfrm>
            <a:prstGeom prst="rect">
              <a:avLst/>
            </a:prstGeom>
            <a:noFill/>
          </p:spPr>
          <p:txBody>
            <a:bodyPr wrap="square" rtlCol="0">
              <a:spAutoFit/>
            </a:bodyPr>
            <a:lstStyle/>
            <a:p>
              <a:pPr algn="ctr"/>
              <a:r>
                <a:rPr lang="en-US" dirty="0">
                  <a:solidFill>
                    <a:schemeClr val="bg1"/>
                  </a:solidFill>
                  <a:latin typeface="Arial"/>
                  <a:cs typeface="Arial"/>
                </a:rPr>
                <a:t>SURF Application</a:t>
              </a:r>
            </a:p>
          </p:txBody>
        </p:sp>
      </p:grpSp>
      <p:cxnSp>
        <p:nvCxnSpPr>
          <p:cNvPr id="7" name="Straight Connector 6"/>
          <p:cNvCxnSpPr/>
          <p:nvPr/>
        </p:nvCxnSpPr>
        <p:spPr>
          <a:xfrm>
            <a:off x="2738518" y="1292480"/>
            <a:ext cx="0" cy="489352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882986" y="2184930"/>
            <a:ext cx="6115059" cy="461665"/>
          </a:xfrm>
          <a:prstGeom prst="rect">
            <a:avLst/>
          </a:prstGeom>
          <a:solidFill>
            <a:schemeClr val="bg1">
              <a:lumMod val="75000"/>
            </a:schemeClr>
          </a:solidFill>
        </p:spPr>
        <p:txBody>
          <a:bodyPr wrap="square" rtlCol="0">
            <a:spAutoFit/>
          </a:bodyPr>
          <a:lstStyle/>
          <a:p>
            <a:r>
              <a:rPr lang="en-US" sz="2400" dirty="0">
                <a:solidFill>
                  <a:srgbClr val="FF0000"/>
                </a:solidFill>
                <a:latin typeface="Arial"/>
                <a:cs typeface="Arial"/>
              </a:rPr>
              <a:t>It should include...</a:t>
            </a:r>
          </a:p>
        </p:txBody>
      </p:sp>
      <p:sp>
        <p:nvSpPr>
          <p:cNvPr id="9" name="TextBox 8"/>
          <p:cNvSpPr txBox="1"/>
          <p:nvPr/>
        </p:nvSpPr>
        <p:spPr>
          <a:xfrm>
            <a:off x="2882987" y="2670731"/>
            <a:ext cx="6115058" cy="646331"/>
          </a:xfrm>
          <a:prstGeom prst="rect">
            <a:avLst/>
          </a:prstGeom>
          <a:solidFill>
            <a:schemeClr val="tx2">
              <a:lumMod val="40000"/>
              <a:lumOff val="60000"/>
            </a:schemeClr>
          </a:solidFill>
        </p:spPr>
        <p:txBody>
          <a:bodyPr wrap="square" rtlCol="0">
            <a:spAutoFit/>
          </a:bodyPr>
          <a:lstStyle/>
          <a:p>
            <a:r>
              <a:rPr lang="en-US" b="1" dirty="0">
                <a:latin typeface="Arial"/>
                <a:cs typeface="Arial"/>
              </a:rPr>
              <a:t>Education: </a:t>
            </a:r>
            <a:r>
              <a:rPr lang="en-US" dirty="0">
                <a:latin typeface="Arial"/>
                <a:cs typeface="Arial"/>
              </a:rPr>
              <a:t>GPA, degree plan, number of hours completed, class standing (sophomore, junior, senior)</a:t>
            </a:r>
          </a:p>
        </p:txBody>
      </p:sp>
      <p:sp>
        <p:nvSpPr>
          <p:cNvPr id="10" name="TextBox 9"/>
          <p:cNvSpPr txBox="1"/>
          <p:nvPr/>
        </p:nvSpPr>
        <p:spPr>
          <a:xfrm>
            <a:off x="120375" y="2876432"/>
            <a:ext cx="2473710" cy="1569660"/>
          </a:xfrm>
          <a:prstGeom prst="rect">
            <a:avLst/>
          </a:prstGeom>
          <a:noFill/>
        </p:spPr>
        <p:txBody>
          <a:bodyPr wrap="square" rtlCol="0">
            <a:spAutoFit/>
          </a:bodyPr>
          <a:lstStyle/>
          <a:p>
            <a:pPr algn="ctr"/>
            <a:r>
              <a:rPr lang="en-US" sz="2400" dirty="0">
                <a:latin typeface="Arial"/>
                <a:cs typeface="Arial"/>
              </a:rPr>
              <a:t>Your academic résumé is an important part of your application. </a:t>
            </a:r>
          </a:p>
        </p:txBody>
      </p:sp>
      <p:sp>
        <p:nvSpPr>
          <p:cNvPr id="12" name="TextBox 11"/>
          <p:cNvSpPr txBox="1"/>
          <p:nvPr/>
        </p:nvSpPr>
        <p:spPr>
          <a:xfrm>
            <a:off x="2869756" y="4046483"/>
            <a:ext cx="6115058" cy="923330"/>
          </a:xfrm>
          <a:prstGeom prst="rect">
            <a:avLst/>
          </a:prstGeom>
          <a:solidFill>
            <a:schemeClr val="tx2">
              <a:lumMod val="40000"/>
              <a:lumOff val="60000"/>
            </a:schemeClr>
          </a:solidFill>
        </p:spPr>
        <p:txBody>
          <a:bodyPr wrap="square" rtlCol="0">
            <a:spAutoFit/>
          </a:bodyPr>
          <a:lstStyle/>
          <a:p>
            <a:r>
              <a:rPr lang="en-US" b="1" dirty="0">
                <a:latin typeface="Arial"/>
                <a:cs typeface="Arial"/>
              </a:rPr>
              <a:t>Academic Experience: </a:t>
            </a:r>
            <a:r>
              <a:rPr lang="en-US" dirty="0">
                <a:latin typeface="Arial"/>
                <a:cs typeface="Arial"/>
              </a:rPr>
              <a:t>lab experience, scholarship, artistic activity, presentations, posters, publications, projects</a:t>
            </a:r>
          </a:p>
        </p:txBody>
      </p:sp>
      <p:sp>
        <p:nvSpPr>
          <p:cNvPr id="13" name="TextBox 12"/>
          <p:cNvSpPr txBox="1"/>
          <p:nvPr/>
        </p:nvSpPr>
        <p:spPr>
          <a:xfrm>
            <a:off x="2882987" y="3363418"/>
            <a:ext cx="6115058" cy="646331"/>
          </a:xfrm>
          <a:prstGeom prst="rect">
            <a:avLst/>
          </a:prstGeom>
          <a:solidFill>
            <a:schemeClr val="tx2">
              <a:lumMod val="40000"/>
              <a:lumOff val="60000"/>
            </a:schemeClr>
          </a:solidFill>
        </p:spPr>
        <p:txBody>
          <a:bodyPr wrap="square" rtlCol="0">
            <a:spAutoFit/>
          </a:bodyPr>
          <a:lstStyle/>
          <a:p>
            <a:r>
              <a:rPr lang="en-US" b="1" dirty="0">
                <a:latin typeface="Arial"/>
                <a:cs typeface="Arial"/>
              </a:rPr>
              <a:t>Honors &amp; Awards: </a:t>
            </a:r>
            <a:r>
              <a:rPr lang="en-US" dirty="0">
                <a:latin typeface="Arial"/>
                <a:cs typeface="Arial"/>
              </a:rPr>
              <a:t>scholarships, previous SURF funding, dean’s list, president’s list, other honors</a:t>
            </a:r>
          </a:p>
        </p:txBody>
      </p:sp>
      <p:sp>
        <p:nvSpPr>
          <p:cNvPr id="14" name="TextBox 13"/>
          <p:cNvSpPr txBox="1"/>
          <p:nvPr/>
        </p:nvSpPr>
        <p:spPr>
          <a:xfrm>
            <a:off x="2882987" y="5681351"/>
            <a:ext cx="6115058" cy="923330"/>
          </a:xfrm>
          <a:prstGeom prst="rect">
            <a:avLst/>
          </a:prstGeom>
          <a:solidFill>
            <a:schemeClr val="tx2">
              <a:lumMod val="40000"/>
              <a:lumOff val="60000"/>
            </a:schemeClr>
          </a:solidFill>
        </p:spPr>
        <p:txBody>
          <a:bodyPr wrap="square" rtlCol="0">
            <a:spAutoFit/>
          </a:bodyPr>
          <a:lstStyle/>
          <a:p>
            <a:r>
              <a:rPr lang="en-US" b="1" dirty="0">
                <a:latin typeface="Arial"/>
                <a:cs typeface="Arial"/>
              </a:rPr>
              <a:t>Other Experience: </a:t>
            </a:r>
            <a:r>
              <a:rPr lang="en-US" dirty="0">
                <a:latin typeface="Arial"/>
                <a:cs typeface="Arial"/>
              </a:rPr>
              <a:t>leadership experience, volunteer work, community service, related work experience, significant hobbies</a:t>
            </a:r>
          </a:p>
        </p:txBody>
      </p:sp>
      <p:sp>
        <p:nvSpPr>
          <p:cNvPr id="17" name="TextBox 16"/>
          <p:cNvSpPr txBox="1"/>
          <p:nvPr/>
        </p:nvSpPr>
        <p:spPr>
          <a:xfrm>
            <a:off x="156487" y="2070567"/>
            <a:ext cx="2425560" cy="400110"/>
          </a:xfrm>
          <a:prstGeom prst="rect">
            <a:avLst/>
          </a:prstGeom>
          <a:solidFill>
            <a:schemeClr val="bg1">
              <a:lumMod val="75000"/>
            </a:schemeClr>
          </a:solidFill>
        </p:spPr>
        <p:txBody>
          <a:bodyPr wrap="square" rtlCol="0">
            <a:spAutoFit/>
          </a:bodyPr>
          <a:lstStyle/>
          <a:p>
            <a:pPr algn="ctr"/>
            <a:r>
              <a:rPr lang="en-US" sz="2000" dirty="0">
                <a:latin typeface="Arial"/>
                <a:cs typeface="Arial"/>
              </a:rPr>
              <a:t>Student Vita</a:t>
            </a:r>
          </a:p>
        </p:txBody>
      </p:sp>
      <p:sp>
        <p:nvSpPr>
          <p:cNvPr id="6" name="TextBox 5">
            <a:extLst>
              <a:ext uri="{FF2B5EF4-FFF2-40B4-BE49-F238E27FC236}">
                <a16:creationId xmlns:a16="http://schemas.microsoft.com/office/drawing/2014/main" id="{339C56ED-AB64-E00C-304D-C920E8399777}"/>
              </a:ext>
            </a:extLst>
          </p:cNvPr>
          <p:cNvSpPr txBox="1"/>
          <p:nvPr/>
        </p:nvSpPr>
        <p:spPr>
          <a:xfrm>
            <a:off x="2879273" y="4997614"/>
            <a:ext cx="6115058" cy="646331"/>
          </a:xfrm>
          <a:prstGeom prst="rect">
            <a:avLst/>
          </a:prstGeom>
          <a:solidFill>
            <a:schemeClr val="tx2">
              <a:lumMod val="40000"/>
              <a:lumOff val="60000"/>
            </a:schemeClr>
          </a:solidFill>
        </p:spPr>
        <p:txBody>
          <a:bodyPr wrap="square" rtlCol="0">
            <a:spAutoFit/>
          </a:bodyPr>
          <a:lstStyle/>
          <a:p>
            <a:r>
              <a:rPr lang="en-US" b="1" dirty="0">
                <a:latin typeface="Arial"/>
                <a:cs typeface="Arial"/>
              </a:rPr>
              <a:t>Employment: </a:t>
            </a:r>
            <a:r>
              <a:rPr lang="en-US" dirty="0">
                <a:latin typeface="Arial"/>
                <a:cs typeface="Arial"/>
              </a:rPr>
              <a:t>Title, company, city, and descriptions of duties and dates worked</a:t>
            </a:r>
          </a:p>
        </p:txBody>
      </p:sp>
      <p:sp>
        <p:nvSpPr>
          <p:cNvPr id="11" name="TextBox 10">
            <a:extLst>
              <a:ext uri="{FF2B5EF4-FFF2-40B4-BE49-F238E27FC236}">
                <a16:creationId xmlns:a16="http://schemas.microsoft.com/office/drawing/2014/main" id="{454E609F-F0EE-3877-8F35-F0323E1F35AD}"/>
              </a:ext>
            </a:extLst>
          </p:cNvPr>
          <p:cNvSpPr txBox="1"/>
          <p:nvPr/>
        </p:nvSpPr>
        <p:spPr>
          <a:xfrm>
            <a:off x="186226" y="5099979"/>
            <a:ext cx="2425560" cy="1323439"/>
          </a:xfrm>
          <a:prstGeom prst="rect">
            <a:avLst/>
          </a:prstGeom>
          <a:solidFill>
            <a:schemeClr val="bg1">
              <a:lumMod val="75000"/>
            </a:schemeClr>
          </a:solidFill>
        </p:spPr>
        <p:txBody>
          <a:bodyPr wrap="square" rtlCol="0">
            <a:spAutoFit/>
          </a:bodyPr>
          <a:lstStyle/>
          <a:p>
            <a:pPr algn="ctr"/>
            <a:r>
              <a:rPr lang="en-US" sz="2000" dirty="0">
                <a:solidFill>
                  <a:srgbClr val="FF0000"/>
                </a:solidFill>
                <a:latin typeface="Arial"/>
                <a:cs typeface="Arial"/>
              </a:rPr>
              <a:t>OGSR has provided a template on the SURF webpage.</a:t>
            </a:r>
          </a:p>
        </p:txBody>
      </p:sp>
      <p:pic>
        <p:nvPicPr>
          <p:cNvPr id="18" name="Audio 17">
            <a:extLst>
              <a:ext uri="{FF2B5EF4-FFF2-40B4-BE49-F238E27FC236}">
                <a16:creationId xmlns:a16="http://schemas.microsoft.com/office/drawing/2014/main" id="{DFAC9F69-E0C6-CEBD-1428-4D193E3559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319141907"/>
      </p:ext>
    </p:extLst>
  </p:cSld>
  <p:clrMapOvr>
    <a:masterClrMapping/>
  </p:clrMapOvr>
  <mc:AlternateContent xmlns:mc="http://schemas.openxmlformats.org/markup-compatibility/2006" xmlns:p14="http://schemas.microsoft.com/office/powerpoint/2010/main">
    <mc:Choice Requires="p14">
      <p:transition spd="slow" p14:dur="2000" advTm="23622"/>
    </mc:Choice>
    <mc:Fallback xmlns="">
      <p:transition spd="slow" advTm="236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7" name="Group 6"/>
          <p:cNvGrpSpPr/>
          <p:nvPr/>
        </p:nvGrpSpPr>
        <p:grpSpPr>
          <a:xfrm>
            <a:off x="7386522" y="160148"/>
            <a:ext cx="1757477" cy="1733498"/>
            <a:chOff x="7218055" y="160148"/>
            <a:chExt cx="1757477" cy="1733498"/>
          </a:xfrm>
        </p:grpSpPr>
        <p:sp>
          <p:nvSpPr>
            <p:cNvPr id="3" name="Connector 2"/>
            <p:cNvSpPr/>
            <p:nvPr/>
          </p:nvSpPr>
          <p:spPr>
            <a:xfrm>
              <a:off x="7218055" y="160148"/>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281493" y="764815"/>
              <a:ext cx="1607009" cy="369332"/>
            </a:xfrm>
            <a:prstGeom prst="rect">
              <a:avLst/>
            </a:prstGeom>
            <a:noFill/>
          </p:spPr>
          <p:txBody>
            <a:bodyPr wrap="square" rtlCol="0">
              <a:spAutoFit/>
            </a:bodyPr>
            <a:lstStyle/>
            <a:p>
              <a:pPr algn="ctr"/>
              <a:r>
                <a:rPr lang="en-US" dirty="0">
                  <a:solidFill>
                    <a:srgbClr val="FFFFFF"/>
                  </a:solidFill>
                  <a:latin typeface="Arial"/>
                  <a:cs typeface="Arial"/>
                </a:rPr>
                <a:t>Compliance</a:t>
              </a:r>
            </a:p>
          </p:txBody>
        </p:sp>
      </p:grpSp>
      <p:cxnSp>
        <p:nvCxnSpPr>
          <p:cNvPr id="5" name="Straight Connector 4"/>
          <p:cNvCxnSpPr/>
          <p:nvPr/>
        </p:nvCxnSpPr>
        <p:spPr>
          <a:xfrm>
            <a:off x="4765227" y="1757565"/>
            <a:ext cx="0" cy="489352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 y="1278239"/>
            <a:ext cx="4765222" cy="461665"/>
          </a:xfrm>
          <a:prstGeom prst="rect">
            <a:avLst/>
          </a:prstGeom>
          <a:solidFill>
            <a:schemeClr val="bg1">
              <a:lumMod val="75000"/>
            </a:schemeClr>
          </a:solidFill>
        </p:spPr>
        <p:txBody>
          <a:bodyPr wrap="square" rtlCol="0">
            <a:spAutoFit/>
          </a:bodyPr>
          <a:lstStyle/>
          <a:p>
            <a:pPr algn="ctr"/>
            <a:r>
              <a:rPr lang="en-US" sz="2400" dirty="0">
                <a:latin typeface="Arial"/>
                <a:cs typeface="Arial"/>
              </a:rPr>
              <a:t>IRB</a:t>
            </a:r>
          </a:p>
        </p:txBody>
      </p:sp>
      <p:sp>
        <p:nvSpPr>
          <p:cNvPr id="14" name="TextBox 13"/>
          <p:cNvSpPr txBox="1"/>
          <p:nvPr/>
        </p:nvSpPr>
        <p:spPr>
          <a:xfrm>
            <a:off x="4775593" y="2120622"/>
            <a:ext cx="4368405" cy="461665"/>
          </a:xfrm>
          <a:prstGeom prst="rect">
            <a:avLst/>
          </a:prstGeom>
          <a:solidFill>
            <a:schemeClr val="bg1">
              <a:lumMod val="75000"/>
            </a:schemeClr>
          </a:solidFill>
        </p:spPr>
        <p:txBody>
          <a:bodyPr wrap="square" rtlCol="0">
            <a:spAutoFit/>
          </a:bodyPr>
          <a:lstStyle/>
          <a:p>
            <a:pPr algn="ctr"/>
            <a:r>
              <a:rPr lang="en-US" sz="2400" dirty="0">
                <a:latin typeface="Arial"/>
                <a:cs typeface="Arial"/>
              </a:rPr>
              <a:t>IACUC</a:t>
            </a:r>
          </a:p>
        </p:txBody>
      </p:sp>
      <p:sp>
        <p:nvSpPr>
          <p:cNvPr id="6" name="TextBox 5"/>
          <p:cNvSpPr txBox="1"/>
          <p:nvPr/>
        </p:nvSpPr>
        <p:spPr>
          <a:xfrm>
            <a:off x="-1" y="1778095"/>
            <a:ext cx="4754857" cy="3139321"/>
          </a:xfrm>
          <a:prstGeom prst="rect">
            <a:avLst/>
          </a:prstGeom>
          <a:noFill/>
        </p:spPr>
        <p:txBody>
          <a:bodyPr wrap="square" rtlCol="0">
            <a:spAutoFit/>
          </a:bodyPr>
          <a:lstStyle/>
          <a:p>
            <a:endParaRPr lang="en-US" dirty="0">
              <a:latin typeface="Arial"/>
              <a:cs typeface="Arial"/>
            </a:endParaRPr>
          </a:p>
          <a:p>
            <a:endParaRPr lang="en-US" dirty="0">
              <a:latin typeface="Arial"/>
              <a:cs typeface="Arial"/>
            </a:endParaRPr>
          </a:p>
          <a:p>
            <a:r>
              <a:rPr lang="en-US" dirty="0">
                <a:latin typeface="Arial"/>
                <a:cs typeface="Arial"/>
              </a:rPr>
              <a:t>If your research involves live human subjects, you will need to submit the appropriate form to the Research Compliance Officer by </a:t>
            </a:r>
            <a:r>
              <a:rPr lang="en-US" b="1" dirty="0">
                <a:solidFill>
                  <a:srgbClr val="FF0000"/>
                </a:solidFill>
                <a:latin typeface="Arial"/>
                <a:cs typeface="Arial"/>
              </a:rPr>
              <a:t>October 1</a:t>
            </a:r>
            <a:r>
              <a:rPr lang="en-US" dirty="0">
                <a:latin typeface="Arial"/>
                <a:cs typeface="Arial"/>
              </a:rPr>
              <a:t>. Please work with your mentor to determine what level of review your research will require. </a:t>
            </a:r>
          </a:p>
          <a:p>
            <a:endParaRPr lang="en-US" dirty="0">
              <a:latin typeface="Arial"/>
              <a:cs typeface="Arial"/>
            </a:endParaRPr>
          </a:p>
          <a:p>
            <a:r>
              <a:rPr lang="en-US" dirty="0">
                <a:latin typeface="Arial"/>
                <a:cs typeface="Arial"/>
              </a:rPr>
              <a:t>Visit </a:t>
            </a:r>
            <a:r>
              <a:rPr lang="en-US" dirty="0">
                <a:latin typeface="Arial"/>
                <a:cs typeface="Arial"/>
                <a:hlinkClick r:id="rId5" action="ppaction://hlinkfile"/>
              </a:rPr>
              <a:t>uca.edu/researchcompliance </a:t>
            </a:r>
            <a:r>
              <a:rPr lang="en-US" dirty="0">
                <a:latin typeface="Arial"/>
                <a:cs typeface="Arial"/>
              </a:rPr>
              <a:t>for more information. </a:t>
            </a:r>
          </a:p>
        </p:txBody>
      </p:sp>
      <p:sp>
        <p:nvSpPr>
          <p:cNvPr id="8" name="TextBox 7"/>
          <p:cNvSpPr txBox="1"/>
          <p:nvPr/>
        </p:nvSpPr>
        <p:spPr>
          <a:xfrm>
            <a:off x="5114568" y="3036240"/>
            <a:ext cx="3805145" cy="2862322"/>
          </a:xfrm>
          <a:prstGeom prst="rect">
            <a:avLst/>
          </a:prstGeom>
          <a:noFill/>
        </p:spPr>
        <p:txBody>
          <a:bodyPr wrap="square" rtlCol="0">
            <a:spAutoFit/>
          </a:bodyPr>
          <a:lstStyle/>
          <a:p>
            <a:r>
              <a:rPr lang="en-US" dirty="0">
                <a:latin typeface="Arial"/>
                <a:cs typeface="Arial"/>
              </a:rPr>
              <a:t>If your research involves live vertebrate animals, you may need Institutional Animal Care and Use Committee approval. Please contact the Research Compliance Officer by </a:t>
            </a:r>
            <a:r>
              <a:rPr lang="en-US" b="1" dirty="0">
                <a:solidFill>
                  <a:srgbClr val="FF0000"/>
                </a:solidFill>
                <a:latin typeface="Arial"/>
                <a:cs typeface="Arial"/>
              </a:rPr>
              <a:t>October 1</a:t>
            </a:r>
            <a:r>
              <a:rPr lang="en-US" dirty="0">
                <a:latin typeface="Arial"/>
                <a:cs typeface="Arial"/>
              </a:rPr>
              <a:t>.   </a:t>
            </a:r>
          </a:p>
          <a:p>
            <a:endParaRPr lang="en-US" dirty="0">
              <a:latin typeface="Arial"/>
              <a:cs typeface="Arial"/>
            </a:endParaRPr>
          </a:p>
          <a:p>
            <a:r>
              <a:rPr lang="en-US" dirty="0">
                <a:latin typeface="Arial"/>
                <a:cs typeface="Arial"/>
              </a:rPr>
              <a:t>Visit </a:t>
            </a:r>
            <a:r>
              <a:rPr lang="en-US" dirty="0">
                <a:latin typeface="Arial"/>
                <a:cs typeface="Arial"/>
                <a:hlinkClick r:id="rId5" action="ppaction://hlinkfile"/>
              </a:rPr>
              <a:t>uca.edu/researchcompliance </a:t>
            </a:r>
            <a:endParaRPr lang="en-US" dirty="0">
              <a:latin typeface="Arial"/>
              <a:cs typeface="Arial"/>
            </a:endParaRPr>
          </a:p>
          <a:p>
            <a:r>
              <a:rPr lang="en-US" dirty="0">
                <a:latin typeface="Arial"/>
                <a:cs typeface="Arial"/>
              </a:rPr>
              <a:t>for more information.</a:t>
            </a:r>
          </a:p>
          <a:p>
            <a:endParaRPr lang="en-US" dirty="0">
              <a:latin typeface="Arial"/>
              <a:cs typeface="Arial"/>
            </a:endParaRPr>
          </a:p>
        </p:txBody>
      </p:sp>
      <p:pic>
        <p:nvPicPr>
          <p:cNvPr id="18" name="Audio 17">
            <a:extLst>
              <a:ext uri="{FF2B5EF4-FFF2-40B4-BE49-F238E27FC236}">
                <a16:creationId xmlns:a16="http://schemas.microsoft.com/office/drawing/2014/main" id="{79DA3BDC-5EF9-6069-3F68-B01A760DAB0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631261059"/>
      </p:ext>
    </p:extLst>
  </p:cSld>
  <p:clrMapOvr>
    <a:masterClrMapping/>
  </p:clrMapOvr>
  <mc:AlternateContent xmlns:mc="http://schemas.openxmlformats.org/markup-compatibility/2006" xmlns:p14="http://schemas.microsoft.com/office/powerpoint/2010/main">
    <mc:Choice Requires="p14">
      <p:transition spd="slow" p14:dur="2000" advTm="29689"/>
    </mc:Choice>
    <mc:Fallback xmlns="">
      <p:transition spd="slow" advTm="296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6" name="Group 5"/>
          <p:cNvGrpSpPr/>
          <p:nvPr/>
        </p:nvGrpSpPr>
        <p:grpSpPr>
          <a:xfrm>
            <a:off x="7366198" y="105751"/>
            <a:ext cx="1757477" cy="1733498"/>
            <a:chOff x="7060005" y="126401"/>
            <a:chExt cx="1757477" cy="1733498"/>
          </a:xfrm>
        </p:grpSpPr>
        <p:sp>
          <p:nvSpPr>
            <p:cNvPr id="3" name="Connector 2"/>
            <p:cNvSpPr/>
            <p:nvPr/>
          </p:nvSpPr>
          <p:spPr>
            <a:xfrm>
              <a:off x="7060005"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126216" y="668120"/>
              <a:ext cx="1607009" cy="646331"/>
            </a:xfrm>
            <a:prstGeom prst="rect">
              <a:avLst/>
            </a:prstGeom>
            <a:noFill/>
          </p:spPr>
          <p:txBody>
            <a:bodyPr wrap="square" rtlCol="0">
              <a:spAutoFit/>
            </a:bodyPr>
            <a:lstStyle/>
            <a:p>
              <a:pPr algn="ctr"/>
              <a:r>
                <a:rPr lang="en-US" dirty="0">
                  <a:solidFill>
                    <a:srgbClr val="FFFFFF"/>
                  </a:solidFill>
                  <a:latin typeface="Arial"/>
                  <a:cs typeface="Arial"/>
                </a:rPr>
                <a:t>SURF Application</a:t>
              </a:r>
            </a:p>
          </p:txBody>
        </p:sp>
      </p:grpSp>
      <p:cxnSp>
        <p:nvCxnSpPr>
          <p:cNvPr id="5" name="Straight Connector 4"/>
          <p:cNvCxnSpPr/>
          <p:nvPr/>
        </p:nvCxnSpPr>
        <p:spPr>
          <a:xfrm>
            <a:off x="4213131" y="1161684"/>
            <a:ext cx="0" cy="489352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4941401" y="2184930"/>
            <a:ext cx="3569125" cy="461665"/>
          </a:xfrm>
          <a:prstGeom prst="rect">
            <a:avLst/>
          </a:prstGeom>
          <a:solidFill>
            <a:schemeClr val="bg1">
              <a:lumMod val="75000"/>
            </a:schemeClr>
          </a:solidFill>
        </p:spPr>
        <p:txBody>
          <a:bodyPr wrap="square" rtlCol="0">
            <a:spAutoFit/>
          </a:bodyPr>
          <a:lstStyle/>
          <a:p>
            <a:pPr algn="ctr"/>
            <a:r>
              <a:rPr lang="en-US" sz="2400" b="1" dirty="0">
                <a:solidFill>
                  <a:srgbClr val="FF0000"/>
                </a:solidFill>
                <a:latin typeface="Arial"/>
                <a:cs typeface="Arial"/>
              </a:rPr>
              <a:t>Remember!</a:t>
            </a:r>
          </a:p>
        </p:txBody>
      </p:sp>
      <p:sp>
        <p:nvSpPr>
          <p:cNvPr id="8" name="TextBox 7"/>
          <p:cNvSpPr txBox="1"/>
          <p:nvPr/>
        </p:nvSpPr>
        <p:spPr>
          <a:xfrm>
            <a:off x="4941401" y="2691621"/>
            <a:ext cx="3569125" cy="1200329"/>
          </a:xfrm>
          <a:prstGeom prst="rect">
            <a:avLst/>
          </a:prstGeom>
          <a:solidFill>
            <a:schemeClr val="tx2">
              <a:lumMod val="40000"/>
              <a:lumOff val="60000"/>
            </a:schemeClr>
          </a:solidFill>
        </p:spPr>
        <p:txBody>
          <a:bodyPr wrap="square" rtlCol="0">
            <a:spAutoFit/>
          </a:bodyPr>
          <a:lstStyle/>
          <a:p>
            <a:r>
              <a:rPr lang="en-US" dirty="0">
                <a:latin typeface="Arial"/>
                <a:cs typeface="Arial"/>
              </a:rPr>
              <a:t>Cite your sources, including data, figures, and language you borrowed. Use the style guide specific to the discipline.</a:t>
            </a:r>
          </a:p>
        </p:txBody>
      </p:sp>
      <p:sp>
        <p:nvSpPr>
          <p:cNvPr id="11" name="TextBox 10"/>
          <p:cNvSpPr txBox="1"/>
          <p:nvPr/>
        </p:nvSpPr>
        <p:spPr>
          <a:xfrm>
            <a:off x="337051" y="1799546"/>
            <a:ext cx="3755706" cy="3970318"/>
          </a:xfrm>
          <a:prstGeom prst="rect">
            <a:avLst/>
          </a:prstGeom>
          <a:noFill/>
        </p:spPr>
        <p:txBody>
          <a:bodyPr wrap="square" rtlCol="0">
            <a:spAutoFit/>
          </a:bodyPr>
          <a:lstStyle/>
          <a:p>
            <a:r>
              <a:rPr lang="en-US" dirty="0">
                <a:latin typeface="Arial"/>
                <a:cs typeface="Arial"/>
              </a:rPr>
              <a:t>Answer these questions: </a:t>
            </a:r>
          </a:p>
          <a:p>
            <a:endParaRPr lang="en-US" dirty="0">
              <a:latin typeface="Arial"/>
              <a:cs typeface="Arial"/>
            </a:endParaRPr>
          </a:p>
          <a:p>
            <a:pPr marL="285750" indent="-285750">
              <a:buFont typeface="Arial"/>
              <a:buChar char="•"/>
            </a:pPr>
            <a:r>
              <a:rPr lang="en-US" dirty="0">
                <a:latin typeface="Arial"/>
                <a:cs typeface="Arial"/>
              </a:rPr>
              <a:t>What need will this project meet? In your field of study? In the community? </a:t>
            </a:r>
          </a:p>
          <a:p>
            <a:pPr marL="285750" indent="-285750">
              <a:buFont typeface="Arial"/>
              <a:buChar char="•"/>
            </a:pPr>
            <a:r>
              <a:rPr lang="en-US" dirty="0">
                <a:latin typeface="Arial"/>
                <a:cs typeface="Arial"/>
              </a:rPr>
              <a:t>How and why will it meet this need?</a:t>
            </a:r>
          </a:p>
          <a:p>
            <a:pPr marL="285750" indent="-285750">
              <a:buFont typeface="Arial"/>
              <a:buChar char="•"/>
            </a:pPr>
            <a:r>
              <a:rPr lang="en-US" dirty="0">
                <a:latin typeface="Arial"/>
                <a:cs typeface="Arial"/>
              </a:rPr>
              <a:t>In what ways will the project you are proposing prepare you for future endeavors?</a:t>
            </a:r>
          </a:p>
          <a:p>
            <a:pPr marL="285750" indent="-285750">
              <a:buFont typeface="Arial"/>
              <a:buChar char="•"/>
            </a:pPr>
            <a:r>
              <a:rPr lang="en-US" dirty="0">
                <a:latin typeface="Arial"/>
                <a:cs typeface="Arial"/>
              </a:rPr>
              <a:t>What facilities and resources are available to help ensure you are successful? </a:t>
            </a:r>
          </a:p>
          <a:p>
            <a:pPr marL="285750" indent="-285750">
              <a:buFont typeface="Arial"/>
              <a:buChar char="•"/>
            </a:pPr>
            <a:endParaRPr lang="en-US" dirty="0">
              <a:latin typeface="Bangla MN"/>
              <a:cs typeface="Bangla MN"/>
            </a:endParaRPr>
          </a:p>
        </p:txBody>
      </p:sp>
      <p:sp>
        <p:nvSpPr>
          <p:cNvPr id="12" name="TextBox 11"/>
          <p:cNvSpPr txBox="1"/>
          <p:nvPr/>
        </p:nvSpPr>
        <p:spPr>
          <a:xfrm>
            <a:off x="423244" y="1080610"/>
            <a:ext cx="3569125" cy="461665"/>
          </a:xfrm>
          <a:prstGeom prst="rect">
            <a:avLst/>
          </a:prstGeom>
          <a:solidFill>
            <a:schemeClr val="bg1">
              <a:lumMod val="75000"/>
            </a:schemeClr>
          </a:solidFill>
        </p:spPr>
        <p:txBody>
          <a:bodyPr wrap="square" rtlCol="0">
            <a:spAutoFit/>
          </a:bodyPr>
          <a:lstStyle/>
          <a:p>
            <a:pPr algn="ctr"/>
            <a:r>
              <a:rPr lang="en-US" sz="2400" dirty="0">
                <a:latin typeface="Arial"/>
                <a:cs typeface="Arial"/>
              </a:rPr>
              <a:t>Project Description</a:t>
            </a:r>
          </a:p>
        </p:txBody>
      </p:sp>
      <p:sp>
        <p:nvSpPr>
          <p:cNvPr id="9" name="TextBox 8">
            <a:extLst>
              <a:ext uri="{FF2B5EF4-FFF2-40B4-BE49-F238E27FC236}">
                <a16:creationId xmlns:a16="http://schemas.microsoft.com/office/drawing/2014/main" id="{973449AB-03BE-209D-B5D9-CC2FA7244C03}"/>
              </a:ext>
            </a:extLst>
          </p:cNvPr>
          <p:cNvSpPr txBox="1"/>
          <p:nvPr/>
        </p:nvSpPr>
        <p:spPr>
          <a:xfrm>
            <a:off x="4937687" y="3947990"/>
            <a:ext cx="3569125" cy="646331"/>
          </a:xfrm>
          <a:prstGeom prst="rect">
            <a:avLst/>
          </a:prstGeom>
          <a:solidFill>
            <a:schemeClr val="tx2">
              <a:lumMod val="40000"/>
              <a:lumOff val="60000"/>
            </a:schemeClr>
          </a:solidFill>
        </p:spPr>
        <p:txBody>
          <a:bodyPr wrap="square" rtlCol="0">
            <a:spAutoFit/>
          </a:bodyPr>
          <a:lstStyle/>
          <a:p>
            <a:r>
              <a:rPr lang="en-US" dirty="0">
                <a:latin typeface="Arial"/>
                <a:cs typeface="Arial"/>
              </a:rPr>
              <a:t>The project description should be double-spaced.</a:t>
            </a:r>
          </a:p>
        </p:txBody>
      </p:sp>
      <p:sp>
        <p:nvSpPr>
          <p:cNvPr id="10" name="TextBox 9">
            <a:extLst>
              <a:ext uri="{FF2B5EF4-FFF2-40B4-BE49-F238E27FC236}">
                <a16:creationId xmlns:a16="http://schemas.microsoft.com/office/drawing/2014/main" id="{53E0716B-7350-C699-6238-A4DFF8B954C8}"/>
              </a:ext>
            </a:extLst>
          </p:cNvPr>
          <p:cNvSpPr txBox="1"/>
          <p:nvPr/>
        </p:nvSpPr>
        <p:spPr>
          <a:xfrm>
            <a:off x="296862" y="5534011"/>
            <a:ext cx="3569125" cy="1200329"/>
          </a:xfrm>
          <a:prstGeom prst="rect">
            <a:avLst/>
          </a:prstGeom>
          <a:solidFill>
            <a:schemeClr val="bg1">
              <a:lumMod val="75000"/>
            </a:schemeClr>
          </a:solidFill>
        </p:spPr>
        <p:txBody>
          <a:bodyPr wrap="square" rtlCol="0">
            <a:spAutoFit/>
          </a:bodyPr>
          <a:lstStyle/>
          <a:p>
            <a:pPr algn="ctr"/>
            <a:r>
              <a:rPr lang="en-US" sz="2400" dirty="0">
                <a:solidFill>
                  <a:srgbClr val="FF0000"/>
                </a:solidFill>
                <a:latin typeface="Arial"/>
                <a:cs typeface="Arial"/>
              </a:rPr>
              <a:t>OGSR has provided a template on the SURF webpage.</a:t>
            </a:r>
          </a:p>
        </p:txBody>
      </p:sp>
      <p:pic>
        <p:nvPicPr>
          <p:cNvPr id="15" name="Audio 14">
            <a:extLst>
              <a:ext uri="{FF2B5EF4-FFF2-40B4-BE49-F238E27FC236}">
                <a16:creationId xmlns:a16="http://schemas.microsoft.com/office/drawing/2014/main" id="{4BD5AC44-2139-2A9A-8BDA-B0C5044016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44516030"/>
      </p:ext>
    </p:extLst>
  </p:cSld>
  <p:clrMapOvr>
    <a:masterClrMapping/>
  </p:clrMapOvr>
  <mc:AlternateContent xmlns:mc="http://schemas.openxmlformats.org/markup-compatibility/2006" xmlns:p14="http://schemas.microsoft.com/office/powerpoint/2010/main">
    <mc:Choice Requires="p14">
      <p:transition spd="slow" p14:dur="2000" advTm="52918"/>
    </mc:Choice>
    <mc:Fallback xmlns="">
      <p:transition spd="slow" advTm="529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1300_00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2890" y="1473656"/>
            <a:ext cx="3718027" cy="4811564"/>
          </a:xfrm>
          <a:prstGeom prst="rect">
            <a:avLst/>
          </a:prstGeom>
        </p:spPr>
      </p:pic>
      <p:sp>
        <p:nvSpPr>
          <p:cNvPr id="3" name="TextBox 2"/>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5" name="Group 4"/>
          <p:cNvGrpSpPr/>
          <p:nvPr/>
        </p:nvGrpSpPr>
        <p:grpSpPr>
          <a:xfrm>
            <a:off x="7345406" y="148703"/>
            <a:ext cx="1757477" cy="1733498"/>
            <a:chOff x="7093458" y="148703"/>
            <a:chExt cx="1757477" cy="1733498"/>
          </a:xfrm>
        </p:grpSpPr>
        <p:sp>
          <p:nvSpPr>
            <p:cNvPr id="2" name="Connector 1"/>
            <p:cNvSpPr/>
            <p:nvPr/>
          </p:nvSpPr>
          <p:spPr>
            <a:xfrm>
              <a:off x="7093458" y="148703"/>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204454" y="646149"/>
              <a:ext cx="1462559" cy="646331"/>
            </a:xfrm>
            <a:prstGeom prst="rect">
              <a:avLst/>
            </a:prstGeom>
            <a:noFill/>
          </p:spPr>
          <p:txBody>
            <a:bodyPr wrap="square" rtlCol="0">
              <a:spAutoFit/>
            </a:bodyPr>
            <a:lstStyle/>
            <a:p>
              <a:pPr algn="ctr"/>
              <a:r>
                <a:rPr lang="en-US" dirty="0">
                  <a:solidFill>
                    <a:schemeClr val="bg1"/>
                  </a:solidFill>
                  <a:latin typeface="Arial"/>
                  <a:cs typeface="Arial"/>
                </a:rPr>
                <a:t>SURF Application</a:t>
              </a:r>
            </a:p>
          </p:txBody>
        </p:sp>
      </p:grpSp>
      <p:sp>
        <p:nvSpPr>
          <p:cNvPr id="8" name="TextBox 7"/>
          <p:cNvSpPr txBox="1"/>
          <p:nvPr/>
        </p:nvSpPr>
        <p:spPr>
          <a:xfrm>
            <a:off x="237107" y="1473656"/>
            <a:ext cx="2885034" cy="461665"/>
          </a:xfrm>
          <a:prstGeom prst="rect">
            <a:avLst/>
          </a:prstGeom>
          <a:solidFill>
            <a:schemeClr val="bg1">
              <a:lumMod val="75000"/>
            </a:schemeClr>
          </a:solidFill>
        </p:spPr>
        <p:txBody>
          <a:bodyPr wrap="square" rtlCol="0">
            <a:spAutoFit/>
          </a:bodyPr>
          <a:lstStyle/>
          <a:p>
            <a:pPr algn="ctr"/>
            <a:r>
              <a:rPr lang="en-US" sz="2400" dirty="0">
                <a:latin typeface="Arial"/>
                <a:cs typeface="Arial"/>
              </a:rPr>
              <a:t>Summary</a:t>
            </a:r>
          </a:p>
        </p:txBody>
      </p:sp>
      <p:sp>
        <p:nvSpPr>
          <p:cNvPr id="6" name="TextBox 5"/>
          <p:cNvSpPr txBox="1"/>
          <p:nvPr/>
        </p:nvSpPr>
        <p:spPr>
          <a:xfrm>
            <a:off x="237107" y="2387980"/>
            <a:ext cx="2885034" cy="369332"/>
          </a:xfrm>
          <a:prstGeom prst="rect">
            <a:avLst/>
          </a:prstGeom>
          <a:solidFill>
            <a:schemeClr val="tx2">
              <a:lumMod val="40000"/>
              <a:lumOff val="60000"/>
            </a:schemeClr>
          </a:solidFill>
        </p:spPr>
        <p:txBody>
          <a:bodyPr wrap="square" rtlCol="0">
            <a:spAutoFit/>
          </a:bodyPr>
          <a:lstStyle/>
          <a:p>
            <a:r>
              <a:rPr lang="en-US" dirty="0">
                <a:latin typeface="Arial"/>
                <a:cs typeface="Arial"/>
              </a:rPr>
              <a:t>One Page</a:t>
            </a:r>
          </a:p>
        </p:txBody>
      </p:sp>
      <p:sp>
        <p:nvSpPr>
          <p:cNvPr id="15" name="TextBox 14"/>
          <p:cNvSpPr txBox="1"/>
          <p:nvPr/>
        </p:nvSpPr>
        <p:spPr>
          <a:xfrm>
            <a:off x="237107" y="2824821"/>
            <a:ext cx="2885034" cy="2308324"/>
          </a:xfrm>
          <a:prstGeom prst="rect">
            <a:avLst/>
          </a:prstGeom>
          <a:solidFill>
            <a:schemeClr val="tx2">
              <a:lumMod val="40000"/>
              <a:lumOff val="60000"/>
            </a:schemeClr>
          </a:solidFill>
        </p:spPr>
        <p:txBody>
          <a:bodyPr wrap="square" rtlCol="0">
            <a:spAutoFit/>
          </a:bodyPr>
          <a:lstStyle/>
          <a:p>
            <a:r>
              <a:rPr lang="en-US" dirty="0">
                <a:latin typeface="Arial"/>
                <a:cs typeface="Arial"/>
              </a:rPr>
              <a:t>In the heading, include…</a:t>
            </a:r>
          </a:p>
          <a:p>
            <a:r>
              <a:rPr lang="en-US" dirty="0">
                <a:latin typeface="Arial"/>
                <a:cs typeface="Arial"/>
              </a:rPr>
              <a:t>Your name,</a:t>
            </a:r>
          </a:p>
          <a:p>
            <a:r>
              <a:rPr lang="en-US" dirty="0">
                <a:latin typeface="Arial"/>
                <a:cs typeface="Arial"/>
              </a:rPr>
              <a:t>Mentor’s name,</a:t>
            </a:r>
          </a:p>
          <a:p>
            <a:r>
              <a:rPr lang="en-US" dirty="0">
                <a:latin typeface="Arial"/>
                <a:cs typeface="Arial"/>
              </a:rPr>
              <a:t>Institution,</a:t>
            </a:r>
          </a:p>
          <a:p>
            <a:r>
              <a:rPr lang="en-US" dirty="0">
                <a:latin typeface="Arial"/>
                <a:cs typeface="Arial"/>
              </a:rPr>
              <a:t>Classification,</a:t>
            </a:r>
          </a:p>
          <a:p>
            <a:r>
              <a:rPr lang="en-US" dirty="0">
                <a:latin typeface="Arial"/>
                <a:cs typeface="Arial"/>
              </a:rPr>
              <a:t>GPA, </a:t>
            </a:r>
          </a:p>
          <a:p>
            <a:r>
              <a:rPr lang="en-US" dirty="0">
                <a:latin typeface="Arial"/>
                <a:cs typeface="Arial"/>
              </a:rPr>
              <a:t>Area of study,</a:t>
            </a:r>
          </a:p>
          <a:p>
            <a:r>
              <a:rPr lang="en-US" dirty="0">
                <a:latin typeface="Arial"/>
                <a:cs typeface="Arial"/>
              </a:rPr>
              <a:t>And title of the project.</a:t>
            </a:r>
          </a:p>
        </p:txBody>
      </p:sp>
      <p:cxnSp>
        <p:nvCxnSpPr>
          <p:cNvPr id="18" name="Straight Connector 17"/>
          <p:cNvCxnSpPr/>
          <p:nvPr/>
        </p:nvCxnSpPr>
        <p:spPr>
          <a:xfrm>
            <a:off x="3532283" y="1292480"/>
            <a:ext cx="0" cy="489352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B36E860D-F685-D572-FD6F-4D97305C8205}"/>
              </a:ext>
            </a:extLst>
          </p:cNvPr>
          <p:cNvSpPr txBox="1"/>
          <p:nvPr/>
        </p:nvSpPr>
        <p:spPr>
          <a:xfrm>
            <a:off x="244544" y="5384005"/>
            <a:ext cx="2885034" cy="1015663"/>
          </a:xfrm>
          <a:prstGeom prst="rect">
            <a:avLst/>
          </a:prstGeom>
          <a:solidFill>
            <a:schemeClr val="bg1">
              <a:lumMod val="75000"/>
            </a:schemeClr>
          </a:solidFill>
        </p:spPr>
        <p:txBody>
          <a:bodyPr wrap="square" rtlCol="0">
            <a:spAutoFit/>
          </a:bodyPr>
          <a:lstStyle/>
          <a:p>
            <a:pPr algn="ctr"/>
            <a:r>
              <a:rPr lang="en-US" sz="2000" dirty="0">
                <a:solidFill>
                  <a:srgbClr val="FF0000"/>
                </a:solidFill>
                <a:latin typeface="Arial"/>
                <a:cs typeface="Arial"/>
              </a:rPr>
              <a:t>OGSR has provided a template on the SURF webpage.</a:t>
            </a:r>
          </a:p>
        </p:txBody>
      </p:sp>
      <p:pic>
        <p:nvPicPr>
          <p:cNvPr id="22" name="Audio 21">
            <a:extLst>
              <a:ext uri="{FF2B5EF4-FFF2-40B4-BE49-F238E27FC236}">
                <a16:creationId xmlns:a16="http://schemas.microsoft.com/office/drawing/2014/main" id="{6819D1F9-4C5F-4F36-92FF-144F2B73DE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030796468"/>
      </p:ext>
    </p:extLst>
  </p:cSld>
  <p:clrMapOvr>
    <a:masterClrMapping/>
  </p:clrMapOvr>
  <mc:AlternateContent xmlns:mc="http://schemas.openxmlformats.org/markup-compatibility/2006" xmlns:p14="http://schemas.microsoft.com/office/powerpoint/2010/main">
    <mc:Choice Requires="p14">
      <p:transition spd="slow" p14:dur="2000" advTm="50285"/>
    </mc:Choice>
    <mc:Fallback xmlns="">
      <p:transition spd="slow" advTm="502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5" name="Group 4"/>
          <p:cNvGrpSpPr/>
          <p:nvPr/>
        </p:nvGrpSpPr>
        <p:grpSpPr>
          <a:xfrm>
            <a:off x="7310443" y="126401"/>
            <a:ext cx="1757477" cy="1733498"/>
            <a:chOff x="7060005" y="126401"/>
            <a:chExt cx="1757477" cy="1733498"/>
          </a:xfrm>
        </p:grpSpPr>
        <p:sp>
          <p:nvSpPr>
            <p:cNvPr id="3" name="Connector 2"/>
            <p:cNvSpPr/>
            <p:nvPr/>
          </p:nvSpPr>
          <p:spPr>
            <a:xfrm>
              <a:off x="7060005"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126216" y="442614"/>
              <a:ext cx="1607009" cy="923330"/>
            </a:xfrm>
            <a:prstGeom prst="rect">
              <a:avLst/>
            </a:prstGeom>
            <a:noFill/>
          </p:spPr>
          <p:txBody>
            <a:bodyPr wrap="square" rtlCol="0">
              <a:spAutoFit/>
            </a:bodyPr>
            <a:lstStyle/>
            <a:p>
              <a:pPr algn="ctr"/>
              <a:r>
                <a:rPr lang="en-US" dirty="0">
                  <a:solidFill>
                    <a:srgbClr val="FFFFFF"/>
                  </a:solidFill>
                  <a:latin typeface="Arial"/>
                  <a:cs typeface="Arial"/>
                </a:rPr>
                <a:t>How Applications  Are Reviewed</a:t>
              </a:r>
            </a:p>
          </p:txBody>
        </p:sp>
      </p:grpSp>
      <p:sp>
        <p:nvSpPr>
          <p:cNvPr id="12" name="TextBox 11"/>
          <p:cNvSpPr txBox="1"/>
          <p:nvPr/>
        </p:nvSpPr>
        <p:spPr>
          <a:xfrm>
            <a:off x="429263" y="1181278"/>
            <a:ext cx="4948491" cy="461665"/>
          </a:xfrm>
          <a:prstGeom prst="rect">
            <a:avLst/>
          </a:prstGeom>
          <a:solidFill>
            <a:schemeClr val="bg1">
              <a:lumMod val="75000"/>
            </a:schemeClr>
          </a:solidFill>
        </p:spPr>
        <p:txBody>
          <a:bodyPr wrap="square" rtlCol="0">
            <a:spAutoFit/>
          </a:bodyPr>
          <a:lstStyle/>
          <a:p>
            <a:pPr algn="ctr"/>
            <a:r>
              <a:rPr lang="en-US" sz="2400" dirty="0">
                <a:latin typeface="Arial"/>
                <a:cs typeface="Arial"/>
              </a:rPr>
              <a:t>SURF Evaluation Form</a:t>
            </a:r>
          </a:p>
        </p:txBody>
      </p:sp>
      <p:pic>
        <p:nvPicPr>
          <p:cNvPr id="8" name="Picture 7" descr="A screenshot of a computer&#10;&#10;AI-generated content may be incorrect.">
            <a:extLst>
              <a:ext uri="{FF2B5EF4-FFF2-40B4-BE49-F238E27FC236}">
                <a16:creationId xmlns:a16="http://schemas.microsoft.com/office/drawing/2014/main" id="{AE9FA123-E4FA-DFF3-8F3A-74E8CB05C930}"/>
              </a:ext>
            </a:extLst>
          </p:cNvPr>
          <p:cNvPicPr>
            <a:picLocks noChangeAspect="1"/>
          </p:cNvPicPr>
          <p:nvPr/>
        </p:nvPicPr>
        <p:blipFill>
          <a:blip r:embed="rId5"/>
          <a:stretch>
            <a:fillRect/>
          </a:stretch>
        </p:blipFill>
        <p:spPr>
          <a:xfrm>
            <a:off x="2327081" y="2021576"/>
            <a:ext cx="3580021" cy="4836424"/>
          </a:xfrm>
          <a:prstGeom prst="rect">
            <a:avLst/>
          </a:prstGeom>
        </p:spPr>
      </p:pic>
      <p:pic>
        <p:nvPicPr>
          <p:cNvPr id="15" name="Audio 14">
            <a:extLst>
              <a:ext uri="{FF2B5EF4-FFF2-40B4-BE49-F238E27FC236}">
                <a16:creationId xmlns:a16="http://schemas.microsoft.com/office/drawing/2014/main" id="{4C9A0855-E641-BDF8-45BB-134651B9A3E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808412183"/>
      </p:ext>
    </p:extLst>
  </p:cSld>
  <p:clrMapOvr>
    <a:masterClrMapping/>
  </p:clrMapOvr>
  <mc:AlternateContent xmlns:mc="http://schemas.openxmlformats.org/markup-compatibility/2006" xmlns:p14="http://schemas.microsoft.com/office/powerpoint/2010/main">
    <mc:Choice Requires="p14">
      <p:transition spd="slow" p14:dur="2000" advTm="29452"/>
    </mc:Choice>
    <mc:Fallback xmlns="">
      <p:transition spd="slow" advTm="294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66858"/>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sp>
        <p:nvSpPr>
          <p:cNvPr id="12" name="TextBox 11"/>
          <p:cNvSpPr txBox="1"/>
          <p:nvPr/>
        </p:nvSpPr>
        <p:spPr>
          <a:xfrm>
            <a:off x="429263" y="1181278"/>
            <a:ext cx="2811941" cy="461665"/>
          </a:xfrm>
          <a:prstGeom prst="rect">
            <a:avLst/>
          </a:prstGeom>
          <a:solidFill>
            <a:schemeClr val="bg1">
              <a:lumMod val="75000"/>
            </a:schemeClr>
          </a:solidFill>
        </p:spPr>
        <p:txBody>
          <a:bodyPr wrap="square" rtlCol="0">
            <a:spAutoFit/>
          </a:bodyPr>
          <a:lstStyle/>
          <a:p>
            <a:pPr algn="ctr"/>
            <a:r>
              <a:rPr lang="en-US" sz="2400" dirty="0">
                <a:latin typeface="Arial"/>
                <a:cs typeface="Arial"/>
              </a:rPr>
              <a:t>Questions? </a:t>
            </a:r>
          </a:p>
        </p:txBody>
      </p:sp>
      <p:pic>
        <p:nvPicPr>
          <p:cNvPr id="31" name="Picture 30" descr="Wave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404492"/>
            <a:ext cx="9144000" cy="1441995"/>
          </a:xfrm>
          <a:prstGeom prst="rect">
            <a:avLst/>
          </a:prstGeom>
        </p:spPr>
      </p:pic>
      <p:grpSp>
        <p:nvGrpSpPr>
          <p:cNvPr id="19" name="Group 18">
            <a:extLst>
              <a:ext uri="{FF2B5EF4-FFF2-40B4-BE49-F238E27FC236}">
                <a16:creationId xmlns:a16="http://schemas.microsoft.com/office/drawing/2014/main" id="{2887CFB1-02AA-7F9C-CF24-7BC33FE40F62}"/>
              </a:ext>
            </a:extLst>
          </p:cNvPr>
          <p:cNvGrpSpPr/>
          <p:nvPr/>
        </p:nvGrpSpPr>
        <p:grpSpPr>
          <a:xfrm>
            <a:off x="1037083" y="2392453"/>
            <a:ext cx="3286953" cy="2371306"/>
            <a:chOff x="629435" y="1737900"/>
            <a:chExt cx="3286953" cy="2371306"/>
          </a:xfrm>
        </p:grpSpPr>
        <p:grpSp>
          <p:nvGrpSpPr>
            <p:cNvPr id="13" name="Group 12">
              <a:extLst>
                <a:ext uri="{FF2B5EF4-FFF2-40B4-BE49-F238E27FC236}">
                  <a16:creationId xmlns:a16="http://schemas.microsoft.com/office/drawing/2014/main" id="{3900A49D-F6A0-8405-A323-E39CFCA1EB95}"/>
                </a:ext>
              </a:extLst>
            </p:cNvPr>
            <p:cNvGrpSpPr/>
            <p:nvPr/>
          </p:nvGrpSpPr>
          <p:grpSpPr>
            <a:xfrm>
              <a:off x="629435" y="1737900"/>
              <a:ext cx="1528079" cy="1263309"/>
              <a:chOff x="1181527" y="1737900"/>
              <a:chExt cx="1528079" cy="1263309"/>
            </a:xfrm>
          </p:grpSpPr>
          <p:sp>
            <p:nvSpPr>
              <p:cNvPr id="3" name="Connector 2"/>
              <p:cNvSpPr/>
              <p:nvPr/>
            </p:nvSpPr>
            <p:spPr>
              <a:xfrm>
                <a:off x="1181527" y="1737900"/>
                <a:ext cx="1528079" cy="1263309"/>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1376380" y="2196148"/>
                <a:ext cx="1131114" cy="369332"/>
              </a:xfrm>
              <a:prstGeom prst="rect">
                <a:avLst/>
              </a:prstGeom>
              <a:noFill/>
            </p:spPr>
            <p:txBody>
              <a:bodyPr wrap="square" rtlCol="0">
                <a:spAutoFit/>
              </a:bodyPr>
              <a:lstStyle/>
              <a:p>
                <a:pPr algn="ctr"/>
                <a:r>
                  <a:rPr lang="en-US" dirty="0">
                    <a:solidFill>
                      <a:schemeClr val="bg1"/>
                    </a:solidFill>
                    <a:latin typeface="Arial"/>
                    <a:cs typeface="Arial"/>
                  </a:rPr>
                  <a:t>Budget</a:t>
                </a:r>
              </a:p>
            </p:txBody>
          </p:sp>
        </p:grpSp>
        <p:grpSp>
          <p:nvGrpSpPr>
            <p:cNvPr id="4" name="Group 3">
              <a:extLst>
                <a:ext uri="{FF2B5EF4-FFF2-40B4-BE49-F238E27FC236}">
                  <a16:creationId xmlns:a16="http://schemas.microsoft.com/office/drawing/2014/main" id="{E8379A3A-9FC6-7CED-EABF-73662B97CCA3}"/>
                </a:ext>
              </a:extLst>
            </p:cNvPr>
            <p:cNvGrpSpPr/>
            <p:nvPr/>
          </p:nvGrpSpPr>
          <p:grpSpPr>
            <a:xfrm>
              <a:off x="2388309" y="1737901"/>
              <a:ext cx="1528079" cy="1263309"/>
              <a:chOff x="1217367" y="4425628"/>
              <a:chExt cx="1528079" cy="1263309"/>
            </a:xfrm>
          </p:grpSpPr>
          <p:sp>
            <p:nvSpPr>
              <p:cNvPr id="10" name="Connector 9"/>
              <p:cNvSpPr/>
              <p:nvPr/>
            </p:nvSpPr>
            <p:spPr>
              <a:xfrm>
                <a:off x="1217367" y="4425628"/>
                <a:ext cx="1528079" cy="1263309"/>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1416070" y="4802932"/>
                <a:ext cx="1131114" cy="369332"/>
              </a:xfrm>
              <a:prstGeom prst="rect">
                <a:avLst/>
              </a:prstGeom>
              <a:noFill/>
            </p:spPr>
            <p:txBody>
              <a:bodyPr wrap="square" rtlCol="0">
                <a:spAutoFit/>
              </a:bodyPr>
              <a:lstStyle/>
              <a:p>
                <a:pPr algn="ctr"/>
                <a:r>
                  <a:rPr lang="en-US" dirty="0">
                    <a:solidFill>
                      <a:srgbClr val="FFFFFF"/>
                    </a:solidFill>
                    <a:latin typeface="Arial"/>
                    <a:cs typeface="Arial"/>
                  </a:rPr>
                  <a:t>Writing</a:t>
                </a:r>
              </a:p>
            </p:txBody>
          </p:sp>
        </p:grpSp>
        <p:sp>
          <p:nvSpPr>
            <p:cNvPr id="8" name="TextBox 7">
              <a:extLst>
                <a:ext uri="{FF2B5EF4-FFF2-40B4-BE49-F238E27FC236}">
                  <a16:creationId xmlns:a16="http://schemas.microsoft.com/office/drawing/2014/main" id="{83141C44-642A-2B88-1B22-2927E8429841}"/>
                </a:ext>
              </a:extLst>
            </p:cNvPr>
            <p:cNvSpPr txBox="1"/>
            <p:nvPr/>
          </p:nvSpPr>
          <p:spPr>
            <a:xfrm>
              <a:off x="1493363" y="3185876"/>
              <a:ext cx="1866022" cy="923330"/>
            </a:xfrm>
            <a:prstGeom prst="rect">
              <a:avLst/>
            </a:prstGeom>
            <a:noFill/>
          </p:spPr>
          <p:txBody>
            <a:bodyPr wrap="square" rtlCol="0">
              <a:spAutoFit/>
            </a:bodyPr>
            <a:lstStyle/>
            <a:p>
              <a:endParaRPr lang="en-US" dirty="0"/>
            </a:p>
            <a:p>
              <a:r>
                <a:rPr lang="en-US">
                  <a:hlinkClick r:id="rId6"/>
                </a:rPr>
                <a:t>OGSR@uca.edu</a:t>
              </a:r>
              <a:endParaRPr lang="en-US" dirty="0"/>
            </a:p>
            <a:p>
              <a:endParaRPr lang="en-US" dirty="0"/>
            </a:p>
          </p:txBody>
        </p:sp>
      </p:grpSp>
      <p:grpSp>
        <p:nvGrpSpPr>
          <p:cNvPr id="22" name="Group 21">
            <a:extLst>
              <a:ext uri="{FF2B5EF4-FFF2-40B4-BE49-F238E27FC236}">
                <a16:creationId xmlns:a16="http://schemas.microsoft.com/office/drawing/2014/main" id="{F4EA5A6B-B2F9-202B-73B3-6AEE368F0484}"/>
              </a:ext>
            </a:extLst>
          </p:cNvPr>
          <p:cNvGrpSpPr/>
          <p:nvPr/>
        </p:nvGrpSpPr>
        <p:grpSpPr>
          <a:xfrm>
            <a:off x="5289910" y="2345917"/>
            <a:ext cx="3295290" cy="2417842"/>
            <a:chOff x="5554418" y="1711955"/>
            <a:chExt cx="3295290" cy="2417842"/>
          </a:xfrm>
        </p:grpSpPr>
        <p:grpSp>
          <p:nvGrpSpPr>
            <p:cNvPr id="7" name="Group 6">
              <a:extLst>
                <a:ext uri="{FF2B5EF4-FFF2-40B4-BE49-F238E27FC236}">
                  <a16:creationId xmlns:a16="http://schemas.microsoft.com/office/drawing/2014/main" id="{E6C069FE-5D27-09F0-4BD7-93DF0E2F432C}"/>
                </a:ext>
              </a:extLst>
            </p:cNvPr>
            <p:cNvGrpSpPr/>
            <p:nvPr/>
          </p:nvGrpSpPr>
          <p:grpSpPr>
            <a:xfrm>
              <a:off x="6239541" y="1711955"/>
              <a:ext cx="1528079" cy="1263309"/>
              <a:chOff x="1217367" y="3096169"/>
              <a:chExt cx="1528079" cy="1263309"/>
            </a:xfrm>
          </p:grpSpPr>
          <p:sp>
            <p:nvSpPr>
              <p:cNvPr id="9" name="Connector 8"/>
              <p:cNvSpPr/>
              <p:nvPr/>
            </p:nvSpPr>
            <p:spPr>
              <a:xfrm>
                <a:off x="1217367" y="3096169"/>
                <a:ext cx="1528079" cy="1263309"/>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Box 13"/>
              <p:cNvSpPr txBox="1"/>
              <p:nvPr/>
            </p:nvSpPr>
            <p:spPr>
              <a:xfrm>
                <a:off x="1283774" y="3338011"/>
                <a:ext cx="1395173" cy="646331"/>
              </a:xfrm>
              <a:prstGeom prst="rect">
                <a:avLst/>
              </a:prstGeom>
              <a:noFill/>
            </p:spPr>
            <p:txBody>
              <a:bodyPr wrap="square" rtlCol="0">
                <a:spAutoFit/>
              </a:bodyPr>
              <a:lstStyle/>
              <a:p>
                <a:pPr algn="ctr"/>
                <a:r>
                  <a:rPr lang="en-US" dirty="0">
                    <a:solidFill>
                      <a:srgbClr val="FFFFFF"/>
                    </a:solidFill>
                    <a:latin typeface="Arial"/>
                    <a:cs typeface="Arial"/>
                  </a:rPr>
                  <a:t>Research Compliance</a:t>
                </a:r>
              </a:p>
            </p:txBody>
          </p:sp>
        </p:grpSp>
        <p:sp>
          <p:nvSpPr>
            <p:cNvPr id="11" name="TextBox 10">
              <a:extLst>
                <a:ext uri="{FF2B5EF4-FFF2-40B4-BE49-F238E27FC236}">
                  <a16:creationId xmlns:a16="http://schemas.microsoft.com/office/drawing/2014/main" id="{884F63F0-E33A-FFA7-50F1-0572A44F2957}"/>
                </a:ext>
              </a:extLst>
            </p:cNvPr>
            <p:cNvSpPr txBox="1"/>
            <p:nvPr/>
          </p:nvSpPr>
          <p:spPr>
            <a:xfrm>
              <a:off x="5554418" y="3483466"/>
              <a:ext cx="3295290" cy="646331"/>
            </a:xfrm>
            <a:prstGeom prst="rect">
              <a:avLst/>
            </a:prstGeom>
            <a:noFill/>
          </p:spPr>
          <p:txBody>
            <a:bodyPr wrap="square" rtlCol="0">
              <a:spAutoFit/>
            </a:bodyPr>
            <a:lstStyle/>
            <a:p>
              <a:r>
                <a:rPr lang="en-US" dirty="0">
                  <a:hlinkClick r:id="rId7"/>
                </a:rPr>
                <a:t>ResearchCompliance@uca.edu</a:t>
              </a:r>
              <a:endParaRPr lang="en-US" dirty="0"/>
            </a:p>
            <a:p>
              <a:endParaRPr lang="en-US" dirty="0"/>
            </a:p>
          </p:txBody>
        </p:sp>
      </p:grpSp>
      <p:pic>
        <p:nvPicPr>
          <p:cNvPr id="24" name="Audio 23">
            <a:extLst>
              <a:ext uri="{FF2B5EF4-FFF2-40B4-BE49-F238E27FC236}">
                <a16:creationId xmlns:a16="http://schemas.microsoft.com/office/drawing/2014/main" id="{34B56C80-F0C2-ECDE-B76B-8201EDA2B1B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881765818"/>
      </p:ext>
    </p:extLst>
  </p:cSld>
  <p:clrMapOvr>
    <a:masterClrMapping/>
  </p:clrMapOvr>
  <mc:AlternateContent xmlns:mc="http://schemas.openxmlformats.org/markup-compatibility/2006" xmlns:p14="http://schemas.microsoft.com/office/powerpoint/2010/main">
    <mc:Choice Requires="p14">
      <p:transition spd="slow" p14:dur="2000" advTm="29220"/>
    </mc:Choice>
    <mc:Fallback xmlns="">
      <p:transition spd="slow" advTm="292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sp>
        <p:nvSpPr>
          <p:cNvPr id="8" name="TextBox 7"/>
          <p:cNvSpPr txBox="1"/>
          <p:nvPr/>
        </p:nvSpPr>
        <p:spPr>
          <a:xfrm>
            <a:off x="4399713" y="2291242"/>
            <a:ext cx="4435825" cy="369332"/>
          </a:xfrm>
          <a:prstGeom prst="rect">
            <a:avLst/>
          </a:prstGeom>
          <a:solidFill>
            <a:schemeClr val="bg1">
              <a:lumMod val="75000"/>
            </a:schemeClr>
          </a:solidFill>
        </p:spPr>
        <p:txBody>
          <a:bodyPr wrap="square" rtlCol="0">
            <a:spAutoFit/>
          </a:bodyPr>
          <a:lstStyle/>
          <a:p>
            <a:pPr algn="ctr"/>
            <a:r>
              <a:rPr lang="en-US" b="1" dirty="0">
                <a:solidFill>
                  <a:srgbClr val="FF0000"/>
                </a:solidFill>
                <a:latin typeface="Arial"/>
                <a:cs typeface="Arial"/>
              </a:rPr>
              <a:t>To be eligible to apply for SURF:</a:t>
            </a:r>
          </a:p>
        </p:txBody>
      </p:sp>
      <p:cxnSp>
        <p:nvCxnSpPr>
          <p:cNvPr id="10" name="Straight Connector 9"/>
          <p:cNvCxnSpPr>
            <a:cxnSpLocks/>
          </p:cNvCxnSpPr>
          <p:nvPr/>
        </p:nvCxnSpPr>
        <p:spPr>
          <a:xfrm>
            <a:off x="4213131" y="1507367"/>
            <a:ext cx="0" cy="4977547"/>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800495" y="2948058"/>
            <a:ext cx="2708441" cy="1200329"/>
          </a:xfrm>
          <a:prstGeom prst="rect">
            <a:avLst/>
          </a:prstGeom>
          <a:noFill/>
        </p:spPr>
        <p:txBody>
          <a:bodyPr wrap="square" rtlCol="0">
            <a:spAutoFit/>
          </a:bodyPr>
          <a:lstStyle/>
          <a:p>
            <a:pPr algn="ctr"/>
            <a:r>
              <a:rPr lang="en-US" dirty="0">
                <a:latin typeface="Arial"/>
                <a:cs typeface="Arial"/>
              </a:rPr>
              <a:t>The SURF program provides up to $3,250 in funds to undergraduate students in </a:t>
            </a:r>
            <a:r>
              <a:rPr lang="en-US" u="sng" dirty="0">
                <a:latin typeface="Arial"/>
                <a:cs typeface="Arial"/>
              </a:rPr>
              <a:t>any major</a:t>
            </a:r>
            <a:r>
              <a:rPr lang="en-US" dirty="0">
                <a:latin typeface="Arial"/>
                <a:cs typeface="Arial"/>
              </a:rPr>
              <a:t>.</a:t>
            </a:r>
          </a:p>
        </p:txBody>
      </p:sp>
      <p:grpSp>
        <p:nvGrpSpPr>
          <p:cNvPr id="2" name="Group 1"/>
          <p:cNvGrpSpPr/>
          <p:nvPr/>
        </p:nvGrpSpPr>
        <p:grpSpPr>
          <a:xfrm>
            <a:off x="7113532" y="250631"/>
            <a:ext cx="2004247" cy="1896013"/>
            <a:chOff x="6933611" y="69219"/>
            <a:chExt cx="2004247" cy="1896013"/>
          </a:xfrm>
        </p:grpSpPr>
        <p:sp>
          <p:nvSpPr>
            <p:cNvPr id="14" name="16-Point Star 13"/>
            <p:cNvSpPr/>
            <p:nvPr/>
          </p:nvSpPr>
          <p:spPr>
            <a:xfrm>
              <a:off x="6933611" y="69219"/>
              <a:ext cx="2004247" cy="1896013"/>
            </a:xfrm>
            <a:prstGeom prst="star1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7246580" y="628094"/>
              <a:ext cx="1402371" cy="646331"/>
            </a:xfrm>
            <a:prstGeom prst="rect">
              <a:avLst/>
            </a:prstGeom>
            <a:noFill/>
          </p:spPr>
          <p:txBody>
            <a:bodyPr wrap="square" rtlCol="0">
              <a:spAutoFit/>
            </a:bodyPr>
            <a:lstStyle/>
            <a:p>
              <a:pPr algn="ctr"/>
              <a:r>
                <a:rPr lang="en-US" dirty="0">
                  <a:solidFill>
                    <a:srgbClr val="FFFFFF"/>
                  </a:solidFill>
                  <a:latin typeface="Arial"/>
                  <a:cs typeface="Arial"/>
                </a:rPr>
                <a:t>Eligibility </a:t>
              </a:r>
            </a:p>
            <a:p>
              <a:pPr algn="ctr"/>
              <a:r>
                <a:rPr lang="en-US" dirty="0">
                  <a:solidFill>
                    <a:srgbClr val="FFFFFF"/>
                  </a:solidFill>
                  <a:latin typeface="Arial"/>
                  <a:cs typeface="Arial"/>
                </a:rPr>
                <a:t>Guidelines</a:t>
              </a:r>
            </a:p>
          </p:txBody>
        </p:sp>
      </p:grpSp>
      <p:sp>
        <p:nvSpPr>
          <p:cNvPr id="17" name="TextBox 16"/>
          <p:cNvSpPr txBox="1"/>
          <p:nvPr/>
        </p:nvSpPr>
        <p:spPr>
          <a:xfrm>
            <a:off x="4399713" y="2698508"/>
            <a:ext cx="4435825" cy="369332"/>
          </a:xfrm>
          <a:prstGeom prst="rect">
            <a:avLst/>
          </a:prstGeom>
          <a:solidFill>
            <a:schemeClr val="tx2">
              <a:lumMod val="40000"/>
              <a:lumOff val="60000"/>
            </a:schemeClr>
          </a:solidFill>
        </p:spPr>
        <p:txBody>
          <a:bodyPr wrap="square" rtlCol="0">
            <a:spAutoFit/>
          </a:bodyPr>
          <a:lstStyle/>
          <a:p>
            <a:pPr algn="ctr"/>
            <a:r>
              <a:rPr lang="en-US" dirty="0">
                <a:latin typeface="Arial"/>
                <a:cs typeface="Arial"/>
              </a:rPr>
              <a:t>3.25 GPA or higher</a:t>
            </a:r>
          </a:p>
        </p:txBody>
      </p:sp>
      <p:sp>
        <p:nvSpPr>
          <p:cNvPr id="18" name="TextBox 17"/>
          <p:cNvSpPr txBox="1"/>
          <p:nvPr/>
        </p:nvSpPr>
        <p:spPr>
          <a:xfrm>
            <a:off x="4393044" y="3539640"/>
            <a:ext cx="4435825" cy="646331"/>
          </a:xfrm>
          <a:prstGeom prst="rect">
            <a:avLst/>
          </a:prstGeom>
          <a:solidFill>
            <a:schemeClr val="tx2">
              <a:lumMod val="40000"/>
              <a:lumOff val="60000"/>
            </a:schemeClr>
          </a:solidFill>
        </p:spPr>
        <p:txBody>
          <a:bodyPr wrap="square" rtlCol="0">
            <a:spAutoFit/>
          </a:bodyPr>
          <a:lstStyle/>
          <a:p>
            <a:pPr algn="ctr"/>
            <a:r>
              <a:rPr lang="en-US" dirty="0">
                <a:latin typeface="Arial"/>
                <a:cs typeface="Arial"/>
              </a:rPr>
              <a:t>30 hours or more of college credit by January 1</a:t>
            </a:r>
          </a:p>
        </p:txBody>
      </p:sp>
      <p:sp>
        <p:nvSpPr>
          <p:cNvPr id="19" name="TextBox 18"/>
          <p:cNvSpPr txBox="1"/>
          <p:nvPr/>
        </p:nvSpPr>
        <p:spPr>
          <a:xfrm>
            <a:off x="4393045" y="4231121"/>
            <a:ext cx="4435825" cy="369332"/>
          </a:xfrm>
          <a:prstGeom prst="rect">
            <a:avLst/>
          </a:prstGeom>
          <a:solidFill>
            <a:schemeClr val="tx2">
              <a:lumMod val="40000"/>
              <a:lumOff val="60000"/>
            </a:schemeClr>
          </a:solidFill>
        </p:spPr>
        <p:txBody>
          <a:bodyPr wrap="square" rtlCol="0">
            <a:spAutoFit/>
          </a:bodyPr>
          <a:lstStyle/>
          <a:p>
            <a:pPr algn="ctr"/>
            <a:r>
              <a:rPr lang="en-US" dirty="0">
                <a:latin typeface="Arial"/>
                <a:cs typeface="Arial"/>
              </a:rPr>
              <a:t>Partnership with a UCA faculty mentor</a:t>
            </a:r>
          </a:p>
        </p:txBody>
      </p:sp>
      <p:sp>
        <p:nvSpPr>
          <p:cNvPr id="20" name="TextBox 19"/>
          <p:cNvSpPr txBox="1"/>
          <p:nvPr/>
        </p:nvSpPr>
        <p:spPr>
          <a:xfrm>
            <a:off x="4393046" y="4648897"/>
            <a:ext cx="4435825" cy="369332"/>
          </a:xfrm>
          <a:prstGeom prst="rect">
            <a:avLst/>
          </a:prstGeom>
          <a:solidFill>
            <a:schemeClr val="tx2">
              <a:lumMod val="40000"/>
              <a:lumOff val="60000"/>
            </a:schemeClr>
          </a:solidFill>
        </p:spPr>
        <p:txBody>
          <a:bodyPr wrap="square" rtlCol="0">
            <a:spAutoFit/>
          </a:bodyPr>
          <a:lstStyle/>
          <a:p>
            <a:pPr algn="ctr"/>
            <a:r>
              <a:rPr lang="en-US" dirty="0">
                <a:latin typeface="Arial"/>
                <a:cs typeface="Arial"/>
              </a:rPr>
              <a:t>U.S. citizen or permanent resident alien</a:t>
            </a:r>
          </a:p>
        </p:txBody>
      </p:sp>
      <p:sp>
        <p:nvSpPr>
          <p:cNvPr id="21" name="TextBox 20"/>
          <p:cNvSpPr txBox="1"/>
          <p:nvPr/>
        </p:nvSpPr>
        <p:spPr>
          <a:xfrm>
            <a:off x="4393047" y="5769899"/>
            <a:ext cx="4435825" cy="369332"/>
          </a:xfrm>
          <a:prstGeom prst="rect">
            <a:avLst/>
          </a:prstGeom>
          <a:solidFill>
            <a:schemeClr val="tx2">
              <a:lumMod val="40000"/>
              <a:lumOff val="60000"/>
            </a:schemeClr>
          </a:solidFill>
        </p:spPr>
        <p:txBody>
          <a:bodyPr wrap="square" rtlCol="0">
            <a:spAutoFit/>
          </a:bodyPr>
          <a:lstStyle/>
          <a:p>
            <a:pPr algn="ctr"/>
            <a:r>
              <a:rPr lang="en-US" dirty="0">
                <a:latin typeface="Arial"/>
                <a:cs typeface="Arial"/>
              </a:rPr>
              <a:t>Not a post-baccalaureate</a:t>
            </a:r>
          </a:p>
        </p:txBody>
      </p:sp>
      <p:sp>
        <p:nvSpPr>
          <p:cNvPr id="3" name="TextBox 2">
            <a:extLst>
              <a:ext uri="{FF2B5EF4-FFF2-40B4-BE49-F238E27FC236}">
                <a16:creationId xmlns:a16="http://schemas.microsoft.com/office/drawing/2014/main" id="{3E3304F4-98D3-0767-8220-8AC5B4DD3EF5}"/>
              </a:ext>
            </a:extLst>
          </p:cNvPr>
          <p:cNvSpPr txBox="1"/>
          <p:nvPr/>
        </p:nvSpPr>
        <p:spPr>
          <a:xfrm>
            <a:off x="4396836" y="3120212"/>
            <a:ext cx="4435825" cy="369332"/>
          </a:xfrm>
          <a:prstGeom prst="rect">
            <a:avLst/>
          </a:prstGeom>
          <a:solidFill>
            <a:schemeClr val="tx2">
              <a:lumMod val="40000"/>
              <a:lumOff val="60000"/>
            </a:schemeClr>
          </a:solidFill>
        </p:spPr>
        <p:txBody>
          <a:bodyPr wrap="square" rtlCol="0">
            <a:spAutoFit/>
          </a:bodyPr>
          <a:lstStyle/>
          <a:p>
            <a:pPr algn="ctr"/>
            <a:r>
              <a:rPr lang="en-US" dirty="0">
                <a:latin typeface="Arial"/>
                <a:cs typeface="Arial"/>
              </a:rPr>
              <a:t>Full-time student</a:t>
            </a:r>
          </a:p>
        </p:txBody>
      </p:sp>
      <p:sp>
        <p:nvSpPr>
          <p:cNvPr id="39" name="TextBox 38">
            <a:extLst>
              <a:ext uri="{FF2B5EF4-FFF2-40B4-BE49-F238E27FC236}">
                <a16:creationId xmlns:a16="http://schemas.microsoft.com/office/drawing/2014/main" id="{9474C6E9-B554-CDC7-34DF-B23663E6ADAB}"/>
              </a:ext>
            </a:extLst>
          </p:cNvPr>
          <p:cNvSpPr txBox="1"/>
          <p:nvPr/>
        </p:nvSpPr>
        <p:spPr>
          <a:xfrm>
            <a:off x="4408813" y="5070966"/>
            <a:ext cx="4435825" cy="646331"/>
          </a:xfrm>
          <a:prstGeom prst="rect">
            <a:avLst/>
          </a:prstGeom>
          <a:solidFill>
            <a:schemeClr val="tx2">
              <a:lumMod val="40000"/>
              <a:lumOff val="60000"/>
            </a:schemeClr>
          </a:solidFill>
        </p:spPr>
        <p:txBody>
          <a:bodyPr wrap="square" rtlCol="0">
            <a:spAutoFit/>
          </a:bodyPr>
          <a:lstStyle/>
          <a:p>
            <a:pPr algn="ctr"/>
            <a:r>
              <a:rPr lang="en-US" dirty="0">
                <a:latin typeface="Arial"/>
                <a:cs typeface="Arial"/>
              </a:rPr>
              <a:t>No more than 2 years previous SURF funding</a:t>
            </a:r>
          </a:p>
        </p:txBody>
      </p:sp>
      <p:pic>
        <p:nvPicPr>
          <p:cNvPr id="6" name="Audio 5">
            <a:extLst>
              <a:ext uri="{FF2B5EF4-FFF2-40B4-BE49-F238E27FC236}">
                <a16:creationId xmlns:a16="http://schemas.microsoft.com/office/drawing/2014/main" id="{35F7A97A-CF6F-4E5A-B144-D2B594EFE44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670757834"/>
      </p:ext>
    </p:extLst>
  </p:cSld>
  <p:clrMapOvr>
    <a:masterClrMapping/>
  </p:clrMapOvr>
  <mc:AlternateContent xmlns:mc="http://schemas.openxmlformats.org/markup-compatibility/2006" xmlns:p14="http://schemas.microsoft.com/office/powerpoint/2010/main">
    <mc:Choice Requires="p14">
      <p:transition spd="slow" p14:dur="2000" advTm="59653"/>
    </mc:Choice>
    <mc:Fallback xmlns="">
      <p:transition spd="slow" advTm="596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526" y="287765"/>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sp>
        <p:nvSpPr>
          <p:cNvPr id="3" name="Connector 2"/>
          <p:cNvSpPr/>
          <p:nvPr/>
        </p:nvSpPr>
        <p:spPr>
          <a:xfrm>
            <a:off x="7312793"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385396" y="648211"/>
            <a:ext cx="1607009" cy="646331"/>
          </a:xfrm>
          <a:prstGeom prst="rect">
            <a:avLst/>
          </a:prstGeom>
          <a:noFill/>
        </p:spPr>
        <p:txBody>
          <a:bodyPr wrap="square" rtlCol="0">
            <a:spAutoFit/>
          </a:bodyPr>
          <a:lstStyle/>
          <a:p>
            <a:pPr algn="ctr"/>
            <a:r>
              <a:rPr lang="en-US" dirty="0">
                <a:solidFill>
                  <a:srgbClr val="FFFFFF"/>
                </a:solidFill>
                <a:latin typeface="Arial"/>
                <a:cs typeface="Arial"/>
              </a:rPr>
              <a:t>Deadlines &amp; Links</a:t>
            </a:r>
          </a:p>
        </p:txBody>
      </p:sp>
      <p:cxnSp>
        <p:nvCxnSpPr>
          <p:cNvPr id="5" name="Straight Connector 4"/>
          <p:cNvCxnSpPr/>
          <p:nvPr/>
        </p:nvCxnSpPr>
        <p:spPr>
          <a:xfrm>
            <a:off x="5124213" y="1161684"/>
            <a:ext cx="0" cy="489352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160757" y="4854875"/>
            <a:ext cx="3909499" cy="923330"/>
          </a:xfrm>
          <a:prstGeom prst="rect">
            <a:avLst/>
          </a:prstGeom>
          <a:noFill/>
        </p:spPr>
        <p:txBody>
          <a:bodyPr wrap="square" rtlCol="0">
            <a:spAutoFit/>
          </a:bodyPr>
          <a:lstStyle/>
          <a:p>
            <a:pPr algn="ctr"/>
            <a:r>
              <a:rPr lang="en-US" dirty="0">
                <a:latin typeface="Arial"/>
                <a:cs typeface="Arial"/>
              </a:rPr>
              <a:t>Everything you need to apply can be found here:</a:t>
            </a:r>
          </a:p>
          <a:p>
            <a:pPr algn="ctr"/>
            <a:r>
              <a:rPr lang="en-US" dirty="0">
                <a:latin typeface="Arial"/>
                <a:cs typeface="Arial"/>
                <a:hlinkClick r:id="rId5" action="ppaction://hlinkfile"/>
              </a:rPr>
              <a:t>uca.edu/sponsoredprograms/SURF/ </a:t>
            </a:r>
            <a:endParaRPr lang="en-US" dirty="0">
              <a:latin typeface="Arial"/>
              <a:cs typeface="Arial"/>
            </a:endParaRPr>
          </a:p>
        </p:txBody>
      </p:sp>
      <p:graphicFrame>
        <p:nvGraphicFramePr>
          <p:cNvPr id="6" name="Table 5">
            <a:extLst>
              <a:ext uri="{FF2B5EF4-FFF2-40B4-BE49-F238E27FC236}">
                <a16:creationId xmlns:a16="http://schemas.microsoft.com/office/drawing/2014/main" id="{27511452-67C1-A007-8A7B-BA1DD4AB9CCD}"/>
              </a:ext>
            </a:extLst>
          </p:cNvPr>
          <p:cNvGraphicFramePr>
            <a:graphicFrameLocks noGrp="1"/>
          </p:cNvGraphicFramePr>
          <p:nvPr>
            <p:extLst>
              <p:ext uri="{D42A27DB-BD31-4B8C-83A1-F6EECF244321}">
                <p14:modId xmlns:p14="http://schemas.microsoft.com/office/powerpoint/2010/main" val="252174894"/>
              </p:ext>
            </p:extLst>
          </p:nvPr>
        </p:nvGraphicFramePr>
        <p:xfrm>
          <a:off x="408002" y="2773817"/>
          <a:ext cx="4473436" cy="1899920"/>
        </p:xfrm>
        <a:graphic>
          <a:graphicData uri="http://schemas.openxmlformats.org/drawingml/2006/table">
            <a:tbl>
              <a:tblPr firstRow="1" bandRow="1">
                <a:tableStyleId>{5C22544A-7EE6-4342-B048-85BDC9FD1C3A}</a:tableStyleId>
              </a:tblPr>
              <a:tblGrid>
                <a:gridCol w="2632910">
                  <a:extLst>
                    <a:ext uri="{9D8B030D-6E8A-4147-A177-3AD203B41FA5}">
                      <a16:colId xmlns:a16="http://schemas.microsoft.com/office/drawing/2014/main" val="614890764"/>
                    </a:ext>
                  </a:extLst>
                </a:gridCol>
                <a:gridCol w="1840526">
                  <a:extLst>
                    <a:ext uri="{9D8B030D-6E8A-4147-A177-3AD203B41FA5}">
                      <a16:colId xmlns:a16="http://schemas.microsoft.com/office/drawing/2014/main" val="4128386676"/>
                    </a:ext>
                  </a:extLst>
                </a:gridCol>
              </a:tblGrid>
              <a:tr h="370840">
                <a:tc gridSpan="2">
                  <a:txBody>
                    <a:bodyPr/>
                    <a:lstStyle/>
                    <a:p>
                      <a:pPr algn="ctr"/>
                      <a:r>
                        <a:rPr lang="en-US" dirty="0"/>
                        <a:t>Deadlines</a:t>
                      </a:r>
                    </a:p>
                  </a:txBody>
                  <a:tcPr/>
                </a:tc>
                <a:tc hMerge="1">
                  <a:txBody>
                    <a:bodyPr/>
                    <a:lstStyle/>
                    <a:p>
                      <a:endParaRPr lang="en-US" dirty="0"/>
                    </a:p>
                  </a:txBody>
                  <a:tcPr/>
                </a:tc>
                <a:extLst>
                  <a:ext uri="{0D108BD9-81ED-4DB2-BD59-A6C34878D82A}">
                    <a16:rowId xmlns:a16="http://schemas.microsoft.com/office/drawing/2014/main" val="2367252915"/>
                  </a:ext>
                </a:extLst>
              </a:tr>
              <a:tr h="370840">
                <a:tc>
                  <a:txBody>
                    <a:bodyPr/>
                    <a:lstStyle/>
                    <a:p>
                      <a:r>
                        <a:rPr lang="en-US" sz="1600" dirty="0"/>
                        <a:t>Mentor Registers w/ OGSR</a:t>
                      </a:r>
                    </a:p>
                  </a:txBody>
                  <a:tcPr/>
                </a:tc>
                <a:tc>
                  <a:txBody>
                    <a:bodyPr/>
                    <a:lstStyle/>
                    <a:p>
                      <a:r>
                        <a:rPr lang="en-US" sz="1600" dirty="0"/>
                        <a:t>September 15</a:t>
                      </a:r>
                    </a:p>
                  </a:txBody>
                  <a:tcPr/>
                </a:tc>
                <a:extLst>
                  <a:ext uri="{0D108BD9-81ED-4DB2-BD59-A6C34878D82A}">
                    <a16:rowId xmlns:a16="http://schemas.microsoft.com/office/drawing/2014/main" val="3975300601"/>
                  </a:ext>
                </a:extLst>
              </a:tr>
              <a:tr h="370840">
                <a:tc>
                  <a:txBody>
                    <a:bodyPr/>
                    <a:lstStyle/>
                    <a:p>
                      <a:r>
                        <a:rPr lang="en-US" sz="1600" dirty="0"/>
                        <a:t>Optional Feedback</a:t>
                      </a:r>
                    </a:p>
                  </a:txBody>
                  <a:tcPr/>
                </a:tc>
                <a:tc>
                  <a:txBody>
                    <a:bodyPr/>
                    <a:lstStyle/>
                    <a:p>
                      <a:r>
                        <a:rPr lang="en-US" sz="1600" dirty="0"/>
                        <a:t>2</a:t>
                      </a:r>
                      <a:r>
                        <a:rPr lang="en-US" sz="1600" baseline="30000" dirty="0"/>
                        <a:t>nd</a:t>
                      </a:r>
                      <a:r>
                        <a:rPr lang="en-US" sz="1600" dirty="0"/>
                        <a:t> Wednesday of October</a:t>
                      </a:r>
                    </a:p>
                  </a:txBody>
                  <a:tcPr/>
                </a:tc>
                <a:extLst>
                  <a:ext uri="{0D108BD9-81ED-4DB2-BD59-A6C34878D82A}">
                    <a16:rowId xmlns:a16="http://schemas.microsoft.com/office/drawing/2014/main" val="3342247712"/>
                  </a:ext>
                </a:extLst>
              </a:tr>
              <a:tr h="370840">
                <a:tc>
                  <a:txBody>
                    <a:bodyPr/>
                    <a:lstStyle/>
                    <a:p>
                      <a:r>
                        <a:rPr lang="en-US" sz="1600" dirty="0"/>
                        <a:t>Completed Packets</a:t>
                      </a:r>
                    </a:p>
                  </a:txBody>
                  <a:tcPr/>
                </a:tc>
                <a:tc>
                  <a:txBody>
                    <a:bodyPr/>
                    <a:lstStyle/>
                    <a:p>
                      <a:r>
                        <a:rPr lang="en-US" sz="1600" dirty="0"/>
                        <a:t>Day before Fall Break</a:t>
                      </a:r>
                    </a:p>
                  </a:txBody>
                  <a:tcPr/>
                </a:tc>
                <a:extLst>
                  <a:ext uri="{0D108BD9-81ED-4DB2-BD59-A6C34878D82A}">
                    <a16:rowId xmlns:a16="http://schemas.microsoft.com/office/drawing/2014/main" val="651183836"/>
                  </a:ext>
                </a:extLst>
              </a:tr>
            </a:tbl>
          </a:graphicData>
        </a:graphic>
      </p:graphicFrame>
      <p:sp>
        <p:nvSpPr>
          <p:cNvPr id="9" name="TextBox 8">
            <a:extLst>
              <a:ext uri="{FF2B5EF4-FFF2-40B4-BE49-F238E27FC236}">
                <a16:creationId xmlns:a16="http://schemas.microsoft.com/office/drawing/2014/main" id="{66E5D327-1164-9D66-11CB-E8FE1D1E544A}"/>
              </a:ext>
            </a:extLst>
          </p:cNvPr>
          <p:cNvSpPr txBox="1"/>
          <p:nvPr/>
        </p:nvSpPr>
        <p:spPr>
          <a:xfrm>
            <a:off x="5079154" y="2220345"/>
            <a:ext cx="3755706" cy="923330"/>
          </a:xfrm>
          <a:prstGeom prst="rect">
            <a:avLst/>
          </a:prstGeom>
          <a:noFill/>
        </p:spPr>
        <p:txBody>
          <a:bodyPr wrap="square" rtlCol="0">
            <a:spAutoFit/>
          </a:bodyPr>
          <a:lstStyle/>
          <a:p>
            <a:pPr algn="ctr"/>
            <a:r>
              <a:rPr lang="en-US" dirty="0">
                <a:latin typeface="Arial"/>
                <a:cs typeface="Arial"/>
              </a:rPr>
              <a:t>To register with ORSP, </a:t>
            </a:r>
            <a:r>
              <a:rPr lang="en-US" b="1" dirty="0">
                <a:solidFill>
                  <a:srgbClr val="FF0000"/>
                </a:solidFill>
                <a:latin typeface="Arial"/>
                <a:cs typeface="Arial"/>
              </a:rPr>
              <a:t>mentors</a:t>
            </a:r>
            <a:r>
              <a:rPr lang="en-US" dirty="0">
                <a:latin typeface="Arial"/>
                <a:cs typeface="Arial"/>
              </a:rPr>
              <a:t> should fill out the form here:</a:t>
            </a:r>
          </a:p>
          <a:p>
            <a:pPr algn="ctr"/>
            <a:r>
              <a:rPr lang="en-US" dirty="0">
                <a:latin typeface="Arial"/>
                <a:cs typeface="Arial"/>
                <a:hlinkClick r:id="rId6"/>
              </a:rPr>
              <a:t>uca.edu/go/submit-my-proposal</a:t>
            </a:r>
            <a:endParaRPr lang="en-US" dirty="0">
              <a:latin typeface="Arial"/>
              <a:cs typeface="Arial"/>
            </a:endParaRPr>
          </a:p>
        </p:txBody>
      </p:sp>
      <p:sp>
        <p:nvSpPr>
          <p:cNvPr id="11" name="TextBox 10">
            <a:extLst>
              <a:ext uri="{FF2B5EF4-FFF2-40B4-BE49-F238E27FC236}">
                <a16:creationId xmlns:a16="http://schemas.microsoft.com/office/drawing/2014/main" id="{4FA42D0A-AAC9-59FB-505D-39CC6066E733}"/>
              </a:ext>
            </a:extLst>
          </p:cNvPr>
          <p:cNvSpPr txBox="1"/>
          <p:nvPr/>
        </p:nvSpPr>
        <p:spPr>
          <a:xfrm>
            <a:off x="4980292" y="3429000"/>
            <a:ext cx="3755706" cy="923330"/>
          </a:xfrm>
          <a:prstGeom prst="rect">
            <a:avLst/>
          </a:prstGeom>
          <a:noFill/>
        </p:spPr>
        <p:txBody>
          <a:bodyPr wrap="square" rtlCol="0">
            <a:spAutoFit/>
          </a:bodyPr>
          <a:lstStyle/>
          <a:p>
            <a:pPr algn="ctr"/>
            <a:r>
              <a:rPr lang="en-US" dirty="0">
                <a:latin typeface="Arial"/>
                <a:cs typeface="Arial"/>
              </a:rPr>
              <a:t>For optional feedback on your proposal, send documents for review to </a:t>
            </a:r>
            <a:r>
              <a:rPr lang="en-US" dirty="0">
                <a:latin typeface="Arial"/>
                <a:cs typeface="Arial"/>
                <a:hlinkClick r:id="rId7"/>
              </a:rPr>
              <a:t>OGSR@uca.edu</a:t>
            </a:r>
            <a:r>
              <a:rPr lang="en-US" dirty="0">
                <a:latin typeface="Arial"/>
                <a:cs typeface="Arial"/>
              </a:rPr>
              <a:t>. </a:t>
            </a:r>
          </a:p>
        </p:txBody>
      </p:sp>
      <p:pic>
        <p:nvPicPr>
          <p:cNvPr id="25" name="Audio 24">
            <a:extLst>
              <a:ext uri="{FF2B5EF4-FFF2-40B4-BE49-F238E27FC236}">
                <a16:creationId xmlns:a16="http://schemas.microsoft.com/office/drawing/2014/main" id="{794C1B0C-3051-D7F4-C7F8-942B391AB2A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969202240"/>
      </p:ext>
    </p:extLst>
  </p:cSld>
  <p:clrMapOvr>
    <a:masterClrMapping/>
  </p:clrMapOvr>
  <mc:AlternateContent xmlns:mc="http://schemas.openxmlformats.org/markup-compatibility/2006" xmlns:p14="http://schemas.microsoft.com/office/powerpoint/2010/main">
    <mc:Choice Requires="p14">
      <p:transition spd="slow" p14:dur="2000" advTm="41576"/>
    </mc:Choice>
    <mc:Fallback xmlns="">
      <p:transition spd="slow" advTm="41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6" name="Group 5"/>
          <p:cNvGrpSpPr/>
          <p:nvPr/>
        </p:nvGrpSpPr>
        <p:grpSpPr>
          <a:xfrm>
            <a:off x="7349243" y="126401"/>
            <a:ext cx="1757477" cy="1733498"/>
            <a:chOff x="7060005" y="126401"/>
            <a:chExt cx="1757477" cy="1733498"/>
          </a:xfrm>
        </p:grpSpPr>
        <p:sp>
          <p:nvSpPr>
            <p:cNvPr id="3" name="Connector 2"/>
            <p:cNvSpPr/>
            <p:nvPr/>
          </p:nvSpPr>
          <p:spPr>
            <a:xfrm>
              <a:off x="7060005"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126216" y="644044"/>
              <a:ext cx="1607009" cy="646331"/>
            </a:xfrm>
            <a:prstGeom prst="rect">
              <a:avLst/>
            </a:prstGeom>
            <a:noFill/>
          </p:spPr>
          <p:txBody>
            <a:bodyPr wrap="square" rtlCol="0">
              <a:spAutoFit/>
            </a:bodyPr>
            <a:lstStyle/>
            <a:p>
              <a:pPr algn="ctr"/>
              <a:r>
                <a:rPr lang="en-US" dirty="0">
                  <a:solidFill>
                    <a:srgbClr val="FFFFFF"/>
                  </a:solidFill>
                  <a:latin typeface="Arial"/>
                  <a:cs typeface="Arial"/>
                </a:rPr>
                <a:t>SURF </a:t>
              </a:r>
            </a:p>
            <a:p>
              <a:pPr algn="ctr"/>
              <a:r>
                <a:rPr lang="en-US" dirty="0">
                  <a:solidFill>
                    <a:srgbClr val="FFFFFF"/>
                  </a:solidFill>
                  <a:latin typeface="Arial"/>
                  <a:cs typeface="Arial"/>
                </a:rPr>
                <a:t>Application</a:t>
              </a:r>
            </a:p>
          </p:txBody>
        </p:sp>
      </p:grpSp>
      <p:sp>
        <p:nvSpPr>
          <p:cNvPr id="7" name="TextBox 6"/>
          <p:cNvSpPr txBox="1"/>
          <p:nvPr/>
        </p:nvSpPr>
        <p:spPr>
          <a:xfrm>
            <a:off x="448575" y="4907620"/>
            <a:ext cx="8177842" cy="1477328"/>
          </a:xfrm>
          <a:prstGeom prst="rect">
            <a:avLst/>
          </a:prstGeom>
          <a:noFill/>
        </p:spPr>
        <p:txBody>
          <a:bodyPr wrap="square" rtlCol="0">
            <a:spAutoFit/>
          </a:bodyPr>
          <a:lstStyle/>
          <a:p>
            <a:r>
              <a:rPr lang="en-US" dirty="0">
                <a:latin typeface="Arial"/>
                <a:cs typeface="Arial"/>
              </a:rPr>
              <a:t>The total SURF award is a combination of funding from the state of Arkansas and UCA.</a:t>
            </a:r>
          </a:p>
          <a:p>
            <a:endParaRPr lang="en-US" dirty="0">
              <a:latin typeface="Arial"/>
              <a:cs typeface="Arial"/>
            </a:endParaRPr>
          </a:p>
          <a:p>
            <a:r>
              <a:rPr lang="en-US" dirty="0">
                <a:latin typeface="Arial"/>
                <a:cs typeface="Arial"/>
              </a:rPr>
              <a:t>Remember that students are required to travel to a professional conference. Save all travel documentation: registration, mileage, airfare, meals, parking.</a:t>
            </a:r>
          </a:p>
        </p:txBody>
      </p:sp>
      <p:graphicFrame>
        <p:nvGraphicFramePr>
          <p:cNvPr id="9" name="Table 8">
            <a:extLst>
              <a:ext uri="{FF2B5EF4-FFF2-40B4-BE49-F238E27FC236}">
                <a16:creationId xmlns:a16="http://schemas.microsoft.com/office/drawing/2014/main" id="{B5C7DBF8-B7C8-D8D0-0718-7C9BC6F84C2D}"/>
              </a:ext>
            </a:extLst>
          </p:cNvPr>
          <p:cNvGraphicFramePr>
            <a:graphicFrameLocks noGrp="1"/>
          </p:cNvGraphicFramePr>
          <p:nvPr>
            <p:extLst>
              <p:ext uri="{D42A27DB-BD31-4B8C-83A1-F6EECF244321}">
                <p14:modId xmlns:p14="http://schemas.microsoft.com/office/powerpoint/2010/main" val="3223666480"/>
              </p:ext>
            </p:extLst>
          </p:nvPr>
        </p:nvGraphicFramePr>
        <p:xfrm>
          <a:off x="983414" y="1998732"/>
          <a:ext cx="6774611" cy="2595880"/>
        </p:xfrm>
        <a:graphic>
          <a:graphicData uri="http://schemas.openxmlformats.org/drawingml/2006/table">
            <a:tbl>
              <a:tblPr firstRow="1" bandRow="1">
                <a:tableStyleId>{5C22544A-7EE6-4342-B048-85BDC9FD1C3A}</a:tableStyleId>
              </a:tblPr>
              <a:tblGrid>
                <a:gridCol w="2888797">
                  <a:extLst>
                    <a:ext uri="{9D8B030D-6E8A-4147-A177-3AD203B41FA5}">
                      <a16:colId xmlns:a16="http://schemas.microsoft.com/office/drawing/2014/main" val="1512950292"/>
                    </a:ext>
                  </a:extLst>
                </a:gridCol>
                <a:gridCol w="1514701">
                  <a:extLst>
                    <a:ext uri="{9D8B030D-6E8A-4147-A177-3AD203B41FA5}">
                      <a16:colId xmlns:a16="http://schemas.microsoft.com/office/drawing/2014/main" val="1080977278"/>
                    </a:ext>
                  </a:extLst>
                </a:gridCol>
                <a:gridCol w="2371113">
                  <a:extLst>
                    <a:ext uri="{9D8B030D-6E8A-4147-A177-3AD203B41FA5}">
                      <a16:colId xmlns:a16="http://schemas.microsoft.com/office/drawing/2014/main" val="1527731861"/>
                    </a:ext>
                  </a:extLst>
                </a:gridCol>
              </a:tblGrid>
              <a:tr h="370840">
                <a:tc gridSpan="3">
                  <a:txBody>
                    <a:bodyPr/>
                    <a:lstStyle/>
                    <a:p>
                      <a:pPr algn="ctr"/>
                      <a:r>
                        <a:rPr lang="en-US" dirty="0"/>
                        <a:t>Activity Amounts</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615500361"/>
                  </a:ext>
                </a:extLst>
              </a:tr>
              <a:tr h="370840">
                <a:tc>
                  <a:txBody>
                    <a:bodyPr/>
                    <a:lstStyle/>
                    <a:p>
                      <a:r>
                        <a:rPr lang="en-US" b="1" dirty="0"/>
                        <a:t>Activity</a:t>
                      </a:r>
                    </a:p>
                  </a:txBody>
                  <a:tcPr/>
                </a:tc>
                <a:tc>
                  <a:txBody>
                    <a:bodyPr/>
                    <a:lstStyle/>
                    <a:p>
                      <a:pPr algn="r"/>
                      <a:r>
                        <a:rPr lang="en-US" b="1" dirty="0"/>
                        <a:t>Spring Only</a:t>
                      </a:r>
                    </a:p>
                  </a:txBody>
                  <a:tcPr/>
                </a:tc>
                <a:tc>
                  <a:txBody>
                    <a:bodyPr/>
                    <a:lstStyle/>
                    <a:p>
                      <a:pPr algn="r"/>
                      <a:r>
                        <a:rPr lang="en-US" b="1" dirty="0"/>
                        <a:t>All Other Periods</a:t>
                      </a:r>
                    </a:p>
                  </a:txBody>
                  <a:tcPr/>
                </a:tc>
                <a:extLst>
                  <a:ext uri="{0D108BD9-81ED-4DB2-BD59-A6C34878D82A}">
                    <a16:rowId xmlns:a16="http://schemas.microsoft.com/office/drawing/2014/main" val="1409958529"/>
                  </a:ext>
                </a:extLst>
              </a:tr>
              <a:tr h="370840">
                <a:tc>
                  <a:txBody>
                    <a:bodyPr/>
                    <a:lstStyle/>
                    <a:p>
                      <a:r>
                        <a:rPr lang="en-US" dirty="0"/>
                        <a:t>Project Costs (ADHE)</a:t>
                      </a:r>
                    </a:p>
                  </a:txBody>
                  <a:tcPr/>
                </a:tc>
                <a:tc>
                  <a:txBody>
                    <a:bodyPr/>
                    <a:lstStyle/>
                    <a:p>
                      <a:pPr algn="r"/>
                      <a:r>
                        <a:rPr lang="en-US" dirty="0"/>
                        <a:t>$   625</a:t>
                      </a:r>
                    </a:p>
                  </a:txBody>
                  <a:tcPr/>
                </a:tc>
                <a:tc>
                  <a:txBody>
                    <a:bodyPr/>
                    <a:lstStyle/>
                    <a:p>
                      <a:pPr algn="r"/>
                      <a:r>
                        <a:rPr lang="en-US" dirty="0"/>
                        <a:t>$1250</a:t>
                      </a:r>
                    </a:p>
                  </a:txBody>
                  <a:tcPr/>
                </a:tc>
                <a:extLst>
                  <a:ext uri="{0D108BD9-81ED-4DB2-BD59-A6C34878D82A}">
                    <a16:rowId xmlns:a16="http://schemas.microsoft.com/office/drawing/2014/main" val="2918892183"/>
                  </a:ext>
                </a:extLst>
              </a:tr>
              <a:tr h="370840">
                <a:tc>
                  <a:txBody>
                    <a:bodyPr/>
                    <a:lstStyle/>
                    <a:p>
                      <a:r>
                        <a:rPr lang="en-US" dirty="0"/>
                        <a:t>Project Costs (UCA Match)</a:t>
                      </a:r>
                    </a:p>
                  </a:txBody>
                  <a:tcPr/>
                </a:tc>
                <a:tc>
                  <a:txBody>
                    <a:bodyPr/>
                    <a:lstStyle/>
                    <a:p>
                      <a:pPr algn="r"/>
                      <a:r>
                        <a:rPr lang="en-US" dirty="0"/>
                        <a:t>$   625</a:t>
                      </a:r>
                    </a:p>
                  </a:txBody>
                  <a:tcPr/>
                </a:tc>
                <a:tc>
                  <a:txBody>
                    <a:bodyPr/>
                    <a:lstStyle/>
                    <a:p>
                      <a:pPr algn="r"/>
                      <a:r>
                        <a:rPr lang="en-US" dirty="0"/>
                        <a:t>$1250</a:t>
                      </a:r>
                    </a:p>
                  </a:txBody>
                  <a:tcPr/>
                </a:tc>
                <a:extLst>
                  <a:ext uri="{0D108BD9-81ED-4DB2-BD59-A6C34878D82A}">
                    <a16:rowId xmlns:a16="http://schemas.microsoft.com/office/drawing/2014/main" val="3906171525"/>
                  </a:ext>
                </a:extLst>
              </a:tr>
              <a:tr h="370840">
                <a:tc>
                  <a:txBody>
                    <a:bodyPr/>
                    <a:lstStyle/>
                    <a:p>
                      <a:r>
                        <a:rPr lang="en-US" dirty="0"/>
                        <a:t>Student Travel</a:t>
                      </a:r>
                    </a:p>
                  </a:txBody>
                  <a:tcPr/>
                </a:tc>
                <a:tc>
                  <a:txBody>
                    <a:bodyPr/>
                    <a:lstStyle/>
                    <a:p>
                      <a:pPr algn="r"/>
                      <a:r>
                        <a:rPr lang="en-US" dirty="0"/>
                        <a:t>$   750</a:t>
                      </a:r>
                    </a:p>
                  </a:txBody>
                  <a:tcPr/>
                </a:tc>
                <a:tc>
                  <a:txBody>
                    <a:bodyPr/>
                    <a:lstStyle/>
                    <a:p>
                      <a:pPr algn="r"/>
                      <a:r>
                        <a:rPr lang="en-US" dirty="0"/>
                        <a:t>$   750</a:t>
                      </a:r>
                    </a:p>
                  </a:txBody>
                  <a:tcPr/>
                </a:tc>
                <a:extLst>
                  <a:ext uri="{0D108BD9-81ED-4DB2-BD59-A6C34878D82A}">
                    <a16:rowId xmlns:a16="http://schemas.microsoft.com/office/drawing/2014/main" val="1787902615"/>
                  </a:ext>
                </a:extLst>
              </a:tr>
              <a:tr h="370840">
                <a:tc>
                  <a:txBody>
                    <a:bodyPr/>
                    <a:lstStyle/>
                    <a:p>
                      <a:r>
                        <a:rPr lang="en-US" dirty="0"/>
                        <a:t>Mentor Costs</a:t>
                      </a:r>
                    </a:p>
                  </a:txBody>
                  <a:tcPr/>
                </a:tc>
                <a:tc>
                  <a:txBody>
                    <a:bodyPr/>
                    <a:lstStyle/>
                    <a:p>
                      <a:pPr algn="r"/>
                      <a:r>
                        <a:rPr lang="en-US" dirty="0"/>
                        <a:t>$   750</a:t>
                      </a:r>
                    </a:p>
                  </a:txBody>
                  <a:tcPr/>
                </a:tc>
                <a:tc>
                  <a:txBody>
                    <a:bodyPr/>
                    <a:lstStyle/>
                    <a:p>
                      <a:pPr algn="r"/>
                      <a:r>
                        <a:rPr lang="en-US" dirty="0"/>
                        <a:t>$   750</a:t>
                      </a:r>
                    </a:p>
                  </a:txBody>
                  <a:tcPr/>
                </a:tc>
                <a:extLst>
                  <a:ext uri="{0D108BD9-81ED-4DB2-BD59-A6C34878D82A}">
                    <a16:rowId xmlns:a16="http://schemas.microsoft.com/office/drawing/2014/main" val="659055381"/>
                  </a:ext>
                </a:extLst>
              </a:tr>
              <a:tr h="370840">
                <a:tc>
                  <a:txBody>
                    <a:bodyPr/>
                    <a:lstStyle/>
                    <a:p>
                      <a:pPr algn="r"/>
                      <a:r>
                        <a:rPr lang="en-US" b="1" dirty="0"/>
                        <a:t>Total</a:t>
                      </a:r>
                    </a:p>
                  </a:txBody>
                  <a:tcPr/>
                </a:tc>
                <a:tc>
                  <a:txBody>
                    <a:bodyPr/>
                    <a:lstStyle/>
                    <a:p>
                      <a:pPr algn="r"/>
                      <a:r>
                        <a:rPr lang="en-US" dirty="0"/>
                        <a:t>$2,750</a:t>
                      </a:r>
                    </a:p>
                  </a:txBody>
                  <a:tcPr/>
                </a:tc>
                <a:tc>
                  <a:txBody>
                    <a:bodyPr/>
                    <a:lstStyle/>
                    <a:p>
                      <a:pPr algn="r"/>
                      <a:r>
                        <a:rPr lang="en-US" dirty="0"/>
                        <a:t>$4,000</a:t>
                      </a:r>
                    </a:p>
                  </a:txBody>
                  <a:tcPr/>
                </a:tc>
                <a:extLst>
                  <a:ext uri="{0D108BD9-81ED-4DB2-BD59-A6C34878D82A}">
                    <a16:rowId xmlns:a16="http://schemas.microsoft.com/office/drawing/2014/main" val="2808876329"/>
                  </a:ext>
                </a:extLst>
              </a:tr>
            </a:tbl>
          </a:graphicData>
        </a:graphic>
      </p:graphicFrame>
      <p:pic>
        <p:nvPicPr>
          <p:cNvPr id="19" name="Audio 18">
            <a:extLst>
              <a:ext uri="{FF2B5EF4-FFF2-40B4-BE49-F238E27FC236}">
                <a16:creationId xmlns:a16="http://schemas.microsoft.com/office/drawing/2014/main" id="{300DC179-C6DB-A16F-026E-3D84DA4C1E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241856114"/>
      </p:ext>
    </p:extLst>
  </p:cSld>
  <p:clrMapOvr>
    <a:masterClrMapping/>
  </p:clrMapOvr>
  <mc:AlternateContent xmlns:mc="http://schemas.openxmlformats.org/markup-compatibility/2006" xmlns:p14="http://schemas.microsoft.com/office/powerpoint/2010/main">
    <mc:Choice Requires="p14">
      <p:transition spd="slow" p14:dur="2000" advTm="42837"/>
    </mc:Choice>
    <mc:Fallback xmlns="">
      <p:transition spd="slow" advTm="428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5" name="Group 4"/>
          <p:cNvGrpSpPr/>
          <p:nvPr/>
        </p:nvGrpSpPr>
        <p:grpSpPr>
          <a:xfrm>
            <a:off x="7334255" y="126401"/>
            <a:ext cx="1757477" cy="1733498"/>
            <a:chOff x="7060005" y="126401"/>
            <a:chExt cx="1757477" cy="1733498"/>
          </a:xfrm>
        </p:grpSpPr>
        <p:sp>
          <p:nvSpPr>
            <p:cNvPr id="13" name="Connector 12"/>
            <p:cNvSpPr/>
            <p:nvPr/>
          </p:nvSpPr>
          <p:spPr>
            <a:xfrm>
              <a:off x="7060005"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7192418" y="650062"/>
              <a:ext cx="1492652" cy="646331"/>
            </a:xfrm>
            <a:prstGeom prst="rect">
              <a:avLst/>
            </a:prstGeom>
            <a:noFill/>
          </p:spPr>
          <p:txBody>
            <a:bodyPr wrap="square" rtlCol="0">
              <a:spAutoFit/>
            </a:bodyPr>
            <a:lstStyle/>
            <a:p>
              <a:pPr algn="ctr"/>
              <a:r>
                <a:rPr lang="en-US" dirty="0">
                  <a:solidFill>
                    <a:srgbClr val="FFFFFF"/>
                  </a:solidFill>
                  <a:latin typeface="Arial"/>
                  <a:cs typeface="Arial"/>
                </a:rPr>
                <a:t>Application</a:t>
              </a:r>
            </a:p>
            <a:p>
              <a:pPr algn="ctr"/>
              <a:r>
                <a:rPr lang="en-US" dirty="0">
                  <a:solidFill>
                    <a:srgbClr val="FFFFFF"/>
                  </a:solidFill>
                  <a:latin typeface="Arial"/>
                  <a:cs typeface="Arial"/>
                </a:rPr>
                <a:t>Checklist</a:t>
              </a:r>
            </a:p>
          </p:txBody>
        </p:sp>
      </p:grpSp>
      <p:sp>
        <p:nvSpPr>
          <p:cNvPr id="3" name="TextBox 2"/>
          <p:cNvSpPr txBox="1"/>
          <p:nvPr/>
        </p:nvSpPr>
        <p:spPr>
          <a:xfrm>
            <a:off x="379182" y="1017224"/>
            <a:ext cx="4833064" cy="369332"/>
          </a:xfrm>
          <a:prstGeom prst="rect">
            <a:avLst/>
          </a:prstGeom>
          <a:solidFill>
            <a:schemeClr val="bg1">
              <a:lumMod val="75000"/>
            </a:schemeClr>
          </a:solidFill>
        </p:spPr>
        <p:txBody>
          <a:bodyPr wrap="square" rtlCol="0">
            <a:spAutoFit/>
          </a:bodyPr>
          <a:lstStyle/>
          <a:p>
            <a:r>
              <a:rPr lang="en-US" b="1" dirty="0">
                <a:solidFill>
                  <a:srgbClr val="FF0000"/>
                </a:solidFill>
                <a:latin typeface="Arial"/>
                <a:cs typeface="Arial"/>
              </a:rPr>
              <a:t>What You Need to Apply</a:t>
            </a:r>
          </a:p>
        </p:txBody>
      </p:sp>
      <p:sp>
        <p:nvSpPr>
          <p:cNvPr id="4" name="TextBox 3"/>
          <p:cNvSpPr txBox="1"/>
          <p:nvPr/>
        </p:nvSpPr>
        <p:spPr>
          <a:xfrm>
            <a:off x="379182" y="1655383"/>
            <a:ext cx="8245700" cy="5078313"/>
          </a:xfrm>
          <a:prstGeom prst="rect">
            <a:avLst/>
          </a:prstGeom>
          <a:noFill/>
        </p:spPr>
        <p:txBody>
          <a:bodyPr wrap="square" rtlCol="0">
            <a:spAutoFit/>
          </a:bodyPr>
          <a:lstStyle/>
          <a:p>
            <a:pPr marL="342900" indent="-342900">
              <a:buFont typeface="+mj-lt"/>
              <a:buAutoNum type="arabicPeriod"/>
            </a:pPr>
            <a:r>
              <a:rPr lang="en-US" dirty="0">
                <a:latin typeface="Arial"/>
                <a:cs typeface="Arial"/>
              </a:rPr>
              <a:t>UCA Registration Form (filled out online by </a:t>
            </a:r>
            <a:r>
              <a:rPr lang="en-US" b="1" dirty="0">
                <a:solidFill>
                  <a:srgbClr val="FF0000"/>
                </a:solidFill>
                <a:latin typeface="Arial"/>
                <a:cs typeface="Arial"/>
              </a:rPr>
              <a:t>September 15</a:t>
            </a:r>
            <a:r>
              <a:rPr lang="en-US" dirty="0">
                <a:latin typeface="Arial"/>
                <a:cs typeface="Arial"/>
              </a:rPr>
              <a:t>) </a:t>
            </a:r>
          </a:p>
          <a:p>
            <a:pPr marL="342900" indent="-342900">
              <a:buFont typeface="+mj-lt"/>
              <a:buAutoNum type="arabicPeriod"/>
            </a:pPr>
            <a:r>
              <a:rPr lang="en-US" dirty="0">
                <a:latin typeface="Arial"/>
                <a:cs typeface="Arial"/>
              </a:rPr>
              <a:t>ADHE Budget Form</a:t>
            </a:r>
          </a:p>
          <a:p>
            <a:pPr marL="342900" indent="-342900">
              <a:buFont typeface="+mj-lt"/>
              <a:buAutoNum type="arabicPeriod"/>
            </a:pPr>
            <a:r>
              <a:rPr lang="en-US" dirty="0">
                <a:latin typeface="Arial"/>
                <a:cs typeface="Arial"/>
              </a:rPr>
              <a:t>ADHE Cover Page and Budget Justification Form (one document)</a:t>
            </a:r>
          </a:p>
          <a:p>
            <a:pPr marL="342900" indent="-342900">
              <a:buFont typeface="+mj-lt"/>
              <a:buAutoNum type="arabicPeriod"/>
            </a:pPr>
            <a:r>
              <a:rPr lang="en-US" dirty="0">
                <a:latin typeface="Arial"/>
                <a:cs typeface="Arial"/>
              </a:rPr>
              <a:t>UCA Proposal Budget Form</a:t>
            </a:r>
          </a:p>
          <a:p>
            <a:pPr marL="342900" indent="-342900">
              <a:buFont typeface="+mj-lt"/>
              <a:buAutoNum type="arabicPeriod"/>
            </a:pPr>
            <a:r>
              <a:rPr lang="en-US" dirty="0">
                <a:latin typeface="Arial"/>
                <a:cs typeface="Arial"/>
              </a:rPr>
              <a:t>UCA Request for Cost-Sharing Form</a:t>
            </a:r>
          </a:p>
          <a:p>
            <a:pPr marL="342900" indent="-342900">
              <a:buFont typeface="+mj-lt"/>
              <a:buAutoNum type="arabicPeriod"/>
            </a:pPr>
            <a:r>
              <a:rPr lang="en-US" dirty="0">
                <a:latin typeface="Arial"/>
                <a:cs typeface="Arial"/>
              </a:rPr>
              <a:t>ADHE Mentor Form</a:t>
            </a:r>
          </a:p>
          <a:p>
            <a:pPr marL="342900" indent="-342900">
              <a:buFont typeface="+mj-lt"/>
              <a:buAutoNum type="arabicPeriod"/>
            </a:pPr>
            <a:r>
              <a:rPr lang="en-US" dirty="0">
                <a:latin typeface="Arial"/>
                <a:cs typeface="Arial"/>
              </a:rPr>
              <a:t>ADHE Student Form </a:t>
            </a:r>
          </a:p>
          <a:p>
            <a:pPr marL="342900" indent="-342900">
              <a:buFont typeface="+mj-lt"/>
              <a:buAutoNum type="arabicPeriod"/>
            </a:pPr>
            <a:r>
              <a:rPr lang="en-US" dirty="0">
                <a:latin typeface="Arial"/>
                <a:cs typeface="Arial"/>
              </a:rPr>
              <a:t>Mentor's vita (2-page maximum)</a:t>
            </a:r>
          </a:p>
          <a:p>
            <a:pPr marL="342900" indent="-342900">
              <a:buFont typeface="+mj-lt"/>
              <a:buAutoNum type="arabicPeriod"/>
            </a:pPr>
            <a:r>
              <a:rPr lang="en-US" dirty="0">
                <a:latin typeface="Arial"/>
                <a:cs typeface="Arial"/>
              </a:rPr>
              <a:t>Student’s résumé (2-page maximum)</a:t>
            </a:r>
          </a:p>
          <a:p>
            <a:pPr marL="342900" indent="-342900">
              <a:buFont typeface="+mj-lt"/>
              <a:buAutoNum type="arabicPeriod"/>
            </a:pPr>
            <a:r>
              <a:rPr lang="en-US" dirty="0">
                <a:latin typeface="Arial"/>
                <a:cs typeface="Arial"/>
              </a:rPr>
              <a:t>Current official transcript from the Registrar’s Office</a:t>
            </a:r>
          </a:p>
          <a:p>
            <a:pPr marL="342900" indent="-342900">
              <a:buFont typeface="+mj-lt"/>
              <a:buAutoNum type="arabicPeriod"/>
            </a:pPr>
            <a:r>
              <a:rPr lang="en-US" dirty="0">
                <a:latin typeface="Arial"/>
                <a:cs typeface="Arial"/>
              </a:rPr>
              <a:t>Current class schedule screenshot from </a:t>
            </a:r>
            <a:r>
              <a:rPr lang="en-US" dirty="0" err="1">
                <a:latin typeface="Arial"/>
                <a:cs typeface="Arial"/>
              </a:rPr>
              <a:t>myUCA</a:t>
            </a:r>
            <a:endParaRPr lang="en-US" dirty="0">
              <a:latin typeface="Arial"/>
              <a:cs typeface="Arial"/>
            </a:endParaRPr>
          </a:p>
          <a:p>
            <a:pPr marL="342900" indent="-342900">
              <a:buFont typeface="+mj-lt"/>
              <a:buAutoNum type="arabicPeriod"/>
            </a:pPr>
            <a:r>
              <a:rPr lang="en-US" dirty="0">
                <a:latin typeface="Arial"/>
                <a:cs typeface="Arial"/>
              </a:rPr>
              <a:t>One-page summary of proposed research</a:t>
            </a:r>
          </a:p>
          <a:p>
            <a:pPr marL="342900" indent="-342900">
              <a:buFont typeface="+mj-lt"/>
              <a:buAutoNum type="arabicPeriod"/>
            </a:pPr>
            <a:r>
              <a:rPr lang="en-US" dirty="0">
                <a:latin typeface="Arial"/>
                <a:cs typeface="Arial"/>
              </a:rPr>
              <a:t>Description of proposed research (maximum of 5 pages, doubled spaced)</a:t>
            </a:r>
          </a:p>
          <a:p>
            <a:pPr marL="342900" indent="-342900">
              <a:buFont typeface="+mj-lt"/>
              <a:buAutoNum type="arabicPeriod"/>
            </a:pPr>
            <a:r>
              <a:rPr lang="en-US" dirty="0">
                <a:latin typeface="Arial"/>
                <a:cs typeface="Arial"/>
              </a:rPr>
              <a:t>Reference list (no page limit)</a:t>
            </a:r>
          </a:p>
          <a:p>
            <a:pPr marL="342900" indent="-342900">
              <a:buFont typeface="+mj-lt"/>
              <a:buAutoNum type="arabicPeriod"/>
            </a:pPr>
            <a:r>
              <a:rPr lang="en-US" dirty="0">
                <a:latin typeface="Arial"/>
                <a:cs typeface="Arial"/>
              </a:rPr>
              <a:t>Letter of support from mentor</a:t>
            </a:r>
          </a:p>
          <a:p>
            <a:pPr marL="342900" indent="-342900">
              <a:buFont typeface="+mj-lt"/>
              <a:buAutoNum type="arabicPeriod"/>
            </a:pPr>
            <a:r>
              <a:rPr lang="en-US" dirty="0">
                <a:latin typeface="Arial"/>
                <a:cs typeface="Arial"/>
              </a:rPr>
              <a:t>Two letters of recommendation from faculty members</a:t>
            </a:r>
          </a:p>
          <a:p>
            <a:pPr marL="342900" indent="-342900">
              <a:buFont typeface="+mj-lt"/>
              <a:buAutoNum type="arabicPeriod"/>
            </a:pPr>
            <a:r>
              <a:rPr lang="en-US" dirty="0">
                <a:latin typeface="Arial"/>
                <a:cs typeface="Arial"/>
              </a:rPr>
              <a:t>IRB or IACUC approvals</a:t>
            </a:r>
          </a:p>
          <a:p>
            <a:pPr marL="342900" indent="-342900">
              <a:buFont typeface="+mj-lt"/>
              <a:buAutoNum type="arabicPeriod"/>
            </a:pPr>
            <a:r>
              <a:rPr lang="en-US" dirty="0">
                <a:latin typeface="Arial"/>
                <a:cs typeface="Arial"/>
              </a:rPr>
              <a:t>Financial Aid consultation</a:t>
            </a:r>
          </a:p>
        </p:txBody>
      </p:sp>
      <p:pic>
        <p:nvPicPr>
          <p:cNvPr id="8" name="Audio 7">
            <a:extLst>
              <a:ext uri="{FF2B5EF4-FFF2-40B4-BE49-F238E27FC236}">
                <a16:creationId xmlns:a16="http://schemas.microsoft.com/office/drawing/2014/main" id="{C7927F0C-AE33-85E7-B2B0-0A30B4CEA6D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391465627"/>
      </p:ext>
    </p:extLst>
  </p:cSld>
  <p:clrMapOvr>
    <a:masterClrMapping/>
  </p:clrMapOvr>
  <mc:AlternateContent xmlns:mc="http://schemas.openxmlformats.org/markup-compatibility/2006" xmlns:p14="http://schemas.microsoft.com/office/powerpoint/2010/main">
    <mc:Choice Requires="p14">
      <p:transition spd="slow" p14:dur="2000" advTm="53924"/>
    </mc:Choice>
    <mc:Fallback xmlns="">
      <p:transition spd="slow" advTm="539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4" name="Group 3"/>
          <p:cNvGrpSpPr/>
          <p:nvPr/>
        </p:nvGrpSpPr>
        <p:grpSpPr>
          <a:xfrm>
            <a:off x="7341790" y="126401"/>
            <a:ext cx="1757477" cy="1733498"/>
            <a:chOff x="7060005" y="126401"/>
            <a:chExt cx="1757477" cy="1733498"/>
          </a:xfrm>
        </p:grpSpPr>
        <p:sp>
          <p:nvSpPr>
            <p:cNvPr id="13" name="Connector 12"/>
            <p:cNvSpPr/>
            <p:nvPr/>
          </p:nvSpPr>
          <p:spPr>
            <a:xfrm>
              <a:off x="7060005"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7192418" y="775747"/>
              <a:ext cx="1492652" cy="369332"/>
            </a:xfrm>
            <a:prstGeom prst="rect">
              <a:avLst/>
            </a:prstGeom>
            <a:noFill/>
          </p:spPr>
          <p:txBody>
            <a:bodyPr wrap="square" rtlCol="0">
              <a:spAutoFit/>
            </a:bodyPr>
            <a:lstStyle/>
            <a:p>
              <a:pPr algn="ctr"/>
              <a:r>
                <a:rPr lang="en-US" dirty="0">
                  <a:solidFill>
                    <a:srgbClr val="FFFFFF"/>
                  </a:solidFill>
                  <a:latin typeface="Arial"/>
                  <a:cs typeface="Arial"/>
                </a:rPr>
                <a:t>Important!</a:t>
              </a:r>
            </a:p>
          </p:txBody>
        </p:sp>
      </p:grpSp>
      <p:sp>
        <p:nvSpPr>
          <p:cNvPr id="3" name="TextBox 2"/>
          <p:cNvSpPr txBox="1"/>
          <p:nvPr/>
        </p:nvSpPr>
        <p:spPr>
          <a:xfrm>
            <a:off x="379181" y="1296393"/>
            <a:ext cx="6175989" cy="369332"/>
          </a:xfrm>
          <a:prstGeom prst="rect">
            <a:avLst/>
          </a:prstGeom>
          <a:solidFill>
            <a:schemeClr val="bg1">
              <a:lumMod val="75000"/>
            </a:schemeClr>
          </a:solidFill>
        </p:spPr>
        <p:txBody>
          <a:bodyPr wrap="square" rtlCol="0">
            <a:spAutoFit/>
          </a:bodyPr>
          <a:lstStyle/>
          <a:p>
            <a:r>
              <a:rPr lang="en-US" b="1" dirty="0">
                <a:solidFill>
                  <a:srgbClr val="FF0000"/>
                </a:solidFill>
                <a:latin typeface="Arial"/>
                <a:cs typeface="Arial"/>
              </a:rPr>
              <a:t>If you receive state scholarships, please remember…</a:t>
            </a:r>
          </a:p>
        </p:txBody>
      </p:sp>
      <p:sp>
        <p:nvSpPr>
          <p:cNvPr id="6" name="TextBox 5"/>
          <p:cNvSpPr txBox="1"/>
          <p:nvPr/>
        </p:nvSpPr>
        <p:spPr>
          <a:xfrm>
            <a:off x="379181" y="2063850"/>
            <a:ext cx="8209233" cy="2585323"/>
          </a:xfrm>
          <a:prstGeom prst="rect">
            <a:avLst/>
          </a:prstGeom>
          <a:noFill/>
        </p:spPr>
        <p:txBody>
          <a:bodyPr wrap="square" rtlCol="0">
            <a:spAutoFit/>
          </a:bodyPr>
          <a:lstStyle/>
          <a:p>
            <a:r>
              <a:rPr lang="en-US" dirty="0">
                <a:latin typeface="Arial"/>
                <a:cs typeface="Arial"/>
              </a:rPr>
              <a:t>SURF grants apply toward Arkansas scholarship stacking limits. If you are receiving state aid that pays your full tuition, you need to speak with Financial Aid about re-arranging your aid. </a:t>
            </a:r>
          </a:p>
          <a:p>
            <a:endParaRPr lang="en-US" dirty="0">
              <a:latin typeface="Arial"/>
              <a:cs typeface="Arial"/>
            </a:endParaRPr>
          </a:p>
          <a:p>
            <a:r>
              <a:rPr lang="en-US" b="1" dirty="0">
                <a:solidFill>
                  <a:srgbClr val="FF0000"/>
                </a:solidFill>
                <a:latin typeface="Arial"/>
                <a:cs typeface="Arial"/>
              </a:rPr>
              <a:t>This doesn’t mean you shouldn’t apply!</a:t>
            </a:r>
          </a:p>
          <a:p>
            <a:endParaRPr lang="en-US" dirty="0">
              <a:latin typeface="Arial"/>
              <a:cs typeface="Arial"/>
            </a:endParaRPr>
          </a:p>
          <a:p>
            <a:r>
              <a:rPr lang="en-US" dirty="0">
                <a:latin typeface="Arial"/>
                <a:cs typeface="Arial"/>
              </a:rPr>
              <a:t>SURF is very prestigious and is a testament to your desire to extend your learning beyond the classroom. A SURF grant looks very good in applications for graduate school or for other grants. </a:t>
            </a:r>
          </a:p>
        </p:txBody>
      </p:sp>
      <p:pic>
        <p:nvPicPr>
          <p:cNvPr id="15" name="Audio 14">
            <a:extLst>
              <a:ext uri="{FF2B5EF4-FFF2-40B4-BE49-F238E27FC236}">
                <a16:creationId xmlns:a16="http://schemas.microsoft.com/office/drawing/2014/main" id="{88991F1A-EFF4-2300-FFA4-41F0AD6E27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069287379"/>
      </p:ext>
    </p:extLst>
  </p:cSld>
  <p:clrMapOvr>
    <a:masterClrMapping/>
  </p:clrMapOvr>
  <mc:AlternateContent xmlns:mc="http://schemas.openxmlformats.org/markup-compatibility/2006" xmlns:p14="http://schemas.microsoft.com/office/powerpoint/2010/main">
    <mc:Choice Requires="p14">
      <p:transition spd="slow" p14:dur="2000" advTm="51143"/>
    </mc:Choice>
    <mc:Fallback xmlns="">
      <p:transition spd="slow" advTm="51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B71588-8C88-18C9-4876-FF63B38B535B}"/>
              </a:ext>
            </a:extLst>
          </p:cNvPr>
          <p:cNvPicPr>
            <a:picLocks noChangeAspect="1"/>
          </p:cNvPicPr>
          <p:nvPr/>
        </p:nvPicPr>
        <p:blipFill>
          <a:blip r:embed="rId5"/>
          <a:stretch>
            <a:fillRect/>
          </a:stretch>
        </p:blipFill>
        <p:spPr>
          <a:xfrm>
            <a:off x="2843563" y="2532976"/>
            <a:ext cx="3498682" cy="4325023"/>
          </a:xfrm>
          <a:prstGeom prst="rect">
            <a:avLst/>
          </a:prstGeom>
        </p:spPr>
      </p:pic>
      <p:sp>
        <p:nvSpPr>
          <p:cNvPr id="11" name="TextBox 10"/>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6" name="Group 5"/>
          <p:cNvGrpSpPr/>
          <p:nvPr/>
        </p:nvGrpSpPr>
        <p:grpSpPr>
          <a:xfrm>
            <a:off x="7330639" y="126401"/>
            <a:ext cx="1757477" cy="1733498"/>
            <a:chOff x="7060005" y="126401"/>
            <a:chExt cx="1757477" cy="1733498"/>
          </a:xfrm>
        </p:grpSpPr>
        <p:sp>
          <p:nvSpPr>
            <p:cNvPr id="13" name="Connector 12"/>
            <p:cNvSpPr/>
            <p:nvPr/>
          </p:nvSpPr>
          <p:spPr>
            <a:xfrm>
              <a:off x="7060005"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7192418" y="632005"/>
              <a:ext cx="1492652" cy="369332"/>
            </a:xfrm>
            <a:prstGeom prst="rect">
              <a:avLst/>
            </a:prstGeom>
            <a:noFill/>
          </p:spPr>
          <p:txBody>
            <a:bodyPr wrap="square" rtlCol="0">
              <a:spAutoFit/>
            </a:bodyPr>
            <a:lstStyle/>
            <a:p>
              <a:pPr algn="ctr"/>
              <a:r>
                <a:rPr lang="en-US" dirty="0">
                  <a:solidFill>
                    <a:srgbClr val="FFFFFF"/>
                  </a:solidFill>
                  <a:latin typeface="Arial"/>
                  <a:cs typeface="Arial"/>
                </a:rPr>
                <a:t>Registration</a:t>
              </a:r>
            </a:p>
          </p:txBody>
        </p:sp>
      </p:grpSp>
      <p:sp>
        <p:nvSpPr>
          <p:cNvPr id="3" name="TextBox 2"/>
          <p:cNvSpPr txBox="1"/>
          <p:nvPr/>
        </p:nvSpPr>
        <p:spPr>
          <a:xfrm>
            <a:off x="451410" y="1336238"/>
            <a:ext cx="4833064" cy="369332"/>
          </a:xfrm>
          <a:prstGeom prst="rect">
            <a:avLst/>
          </a:prstGeom>
          <a:solidFill>
            <a:schemeClr val="bg1">
              <a:lumMod val="75000"/>
            </a:schemeClr>
          </a:solidFill>
        </p:spPr>
        <p:txBody>
          <a:bodyPr wrap="square" rtlCol="0">
            <a:spAutoFit/>
          </a:bodyPr>
          <a:lstStyle/>
          <a:p>
            <a:pPr algn="ctr"/>
            <a:r>
              <a:rPr lang="en-US" b="1" dirty="0">
                <a:solidFill>
                  <a:srgbClr val="FF0000"/>
                </a:solidFill>
                <a:latin typeface="Arial"/>
                <a:cs typeface="Arial"/>
              </a:rPr>
              <a:t>SURF Online Registration Form </a:t>
            </a:r>
          </a:p>
        </p:txBody>
      </p:sp>
      <p:sp>
        <p:nvSpPr>
          <p:cNvPr id="4" name="TextBox 3"/>
          <p:cNvSpPr txBox="1"/>
          <p:nvPr/>
        </p:nvSpPr>
        <p:spPr>
          <a:xfrm>
            <a:off x="392141" y="2088624"/>
            <a:ext cx="8245700" cy="646331"/>
          </a:xfrm>
          <a:prstGeom prst="rect">
            <a:avLst/>
          </a:prstGeom>
          <a:noFill/>
        </p:spPr>
        <p:txBody>
          <a:bodyPr wrap="square" rtlCol="0">
            <a:spAutoFit/>
          </a:bodyPr>
          <a:lstStyle/>
          <a:p>
            <a:pPr algn="ctr"/>
            <a:r>
              <a:rPr lang="en-US" dirty="0">
                <a:latin typeface="Arial"/>
                <a:cs typeface="Arial"/>
              </a:rPr>
              <a:t>Available at </a:t>
            </a:r>
            <a:r>
              <a:rPr lang="en-US" dirty="0">
                <a:latin typeface="Arial"/>
                <a:cs typeface="Arial"/>
                <a:hlinkClick r:id="rId6" action="ppaction://hlinkfile"/>
              </a:rPr>
              <a:t>uca.edu/sponsoredprograms/SURF/</a:t>
            </a:r>
            <a:r>
              <a:rPr lang="en-US" dirty="0">
                <a:latin typeface="Arial"/>
                <a:cs typeface="Arial"/>
              </a:rPr>
              <a:t> </a:t>
            </a:r>
          </a:p>
          <a:p>
            <a:pPr algn="ctr"/>
            <a:r>
              <a:rPr lang="en-US" dirty="0">
                <a:latin typeface="Arial"/>
                <a:cs typeface="Arial"/>
              </a:rPr>
              <a:t>or </a:t>
            </a:r>
            <a:r>
              <a:rPr lang="en-US" dirty="0">
                <a:latin typeface="Arial"/>
                <a:cs typeface="Arial"/>
                <a:hlinkClick r:id="rId7"/>
              </a:rPr>
              <a:t>uca.edu/go/submit-my-proposal</a:t>
            </a:r>
            <a:r>
              <a:rPr lang="en-US" dirty="0">
                <a:latin typeface="Arial"/>
                <a:cs typeface="Arial"/>
              </a:rPr>
              <a:t>.</a:t>
            </a:r>
          </a:p>
        </p:txBody>
      </p:sp>
      <p:sp>
        <p:nvSpPr>
          <p:cNvPr id="5" name="Oval 4">
            <a:extLst>
              <a:ext uri="{FF2B5EF4-FFF2-40B4-BE49-F238E27FC236}">
                <a16:creationId xmlns:a16="http://schemas.microsoft.com/office/drawing/2014/main" id="{1BD0C506-A192-16C1-8A22-86077A67F41C}"/>
              </a:ext>
            </a:extLst>
          </p:cNvPr>
          <p:cNvSpPr/>
          <p:nvPr/>
        </p:nvSpPr>
        <p:spPr>
          <a:xfrm>
            <a:off x="2842051" y="5090981"/>
            <a:ext cx="706807" cy="331163"/>
          </a:xfrm>
          <a:prstGeom prst="ellipse">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ECD21F4-E74F-FD84-B873-DBB415329161}"/>
              </a:ext>
            </a:extLst>
          </p:cNvPr>
          <p:cNvSpPr/>
          <p:nvPr/>
        </p:nvSpPr>
        <p:spPr>
          <a:xfrm>
            <a:off x="4527516" y="5664337"/>
            <a:ext cx="1734887" cy="499213"/>
          </a:xfrm>
          <a:prstGeom prst="ellipse">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Audio 17">
            <a:extLst>
              <a:ext uri="{FF2B5EF4-FFF2-40B4-BE49-F238E27FC236}">
                <a16:creationId xmlns:a16="http://schemas.microsoft.com/office/drawing/2014/main" id="{2C72D9F2-6DE0-B0BE-7B6D-2D8570FDD06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514837653"/>
      </p:ext>
    </p:extLst>
  </p:cSld>
  <p:clrMapOvr>
    <a:masterClrMapping/>
  </p:clrMapOvr>
  <mc:AlternateContent xmlns:mc="http://schemas.openxmlformats.org/markup-compatibility/2006" xmlns:p14="http://schemas.microsoft.com/office/powerpoint/2010/main">
    <mc:Choice Requires="p14">
      <p:transition spd="slow" p14:dur="2000" advTm="23599"/>
    </mc:Choice>
    <mc:Fallback xmlns="">
      <p:transition spd="slow" advTm="23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5"/>
                  </p:tgtEl>
                </p:cond>
              </p:nextCondLst>
            </p:seq>
            <p:audio isNarration="1">
              <p:cMediaNode vol="80000" showWhenStopped="0">
                <p:cTn id="21" fill="hold" display="0">
                  <p:stCondLst>
                    <p:cond delay="indefinite"/>
                  </p:stCondLst>
                  <p:endCondLst>
                    <p:cond evt="onStopAudio" delay="0">
                      <p:tgtEl>
                        <p:sldTgt/>
                      </p:tgtEl>
                    </p:cond>
                  </p:endCondLst>
                </p:cTn>
                <p:tgtEl>
                  <p:spTgt spid="18"/>
                </p:tgtEl>
              </p:cMediaNode>
            </p:audio>
          </p:childTnLst>
        </p:cTn>
      </p:par>
    </p:tnLst>
    <p:bldLst>
      <p:bldP spid="5"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11" name="Group 10"/>
          <p:cNvGrpSpPr/>
          <p:nvPr/>
        </p:nvGrpSpPr>
        <p:grpSpPr>
          <a:xfrm>
            <a:off x="7341790" y="126401"/>
            <a:ext cx="1757477" cy="1733498"/>
            <a:chOff x="7060005" y="126401"/>
            <a:chExt cx="1757477" cy="1733498"/>
          </a:xfrm>
        </p:grpSpPr>
        <p:sp>
          <p:nvSpPr>
            <p:cNvPr id="2" name="Connector 1"/>
            <p:cNvSpPr/>
            <p:nvPr/>
          </p:nvSpPr>
          <p:spPr>
            <a:xfrm>
              <a:off x="7060005"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204454" y="646149"/>
              <a:ext cx="1462559" cy="646331"/>
            </a:xfrm>
            <a:prstGeom prst="rect">
              <a:avLst/>
            </a:prstGeom>
            <a:noFill/>
          </p:spPr>
          <p:txBody>
            <a:bodyPr wrap="square" rtlCol="0">
              <a:spAutoFit/>
            </a:bodyPr>
            <a:lstStyle/>
            <a:p>
              <a:pPr algn="ctr"/>
              <a:r>
                <a:rPr lang="en-US" dirty="0">
                  <a:solidFill>
                    <a:schemeClr val="bg1"/>
                  </a:solidFill>
                  <a:latin typeface="Arial"/>
                  <a:cs typeface="Arial"/>
                </a:rPr>
                <a:t>SURF</a:t>
              </a:r>
            </a:p>
            <a:p>
              <a:pPr algn="ctr"/>
              <a:r>
                <a:rPr lang="en-US" dirty="0">
                  <a:solidFill>
                    <a:schemeClr val="bg1"/>
                  </a:solidFill>
                  <a:latin typeface="Arial"/>
                  <a:cs typeface="Arial"/>
                </a:rPr>
                <a:t>Application</a:t>
              </a:r>
            </a:p>
          </p:txBody>
        </p:sp>
      </p:grpSp>
      <p:sp>
        <p:nvSpPr>
          <p:cNvPr id="5" name="TextBox 4"/>
          <p:cNvSpPr txBox="1"/>
          <p:nvPr/>
        </p:nvSpPr>
        <p:spPr>
          <a:xfrm>
            <a:off x="276854" y="1179748"/>
            <a:ext cx="3695519" cy="830997"/>
          </a:xfrm>
          <a:prstGeom prst="rect">
            <a:avLst/>
          </a:prstGeom>
          <a:solidFill>
            <a:schemeClr val="bg1">
              <a:lumMod val="75000"/>
            </a:schemeClr>
          </a:solidFill>
        </p:spPr>
        <p:txBody>
          <a:bodyPr wrap="square" rtlCol="0">
            <a:spAutoFit/>
          </a:bodyPr>
          <a:lstStyle/>
          <a:p>
            <a:pPr algn="ctr"/>
            <a:r>
              <a:rPr lang="en-US" sz="2400" dirty="0">
                <a:latin typeface="Arial"/>
                <a:cs typeface="Arial"/>
              </a:rPr>
              <a:t>SURF Cover Page: </a:t>
            </a:r>
          </a:p>
          <a:p>
            <a:pPr algn="ctr"/>
            <a:r>
              <a:rPr lang="en-US" sz="2400" dirty="0">
                <a:latin typeface="Arial"/>
                <a:cs typeface="Arial"/>
              </a:rPr>
              <a:t>OGSR Website</a:t>
            </a:r>
          </a:p>
        </p:txBody>
      </p:sp>
      <p:cxnSp>
        <p:nvCxnSpPr>
          <p:cNvPr id="7" name="Straight Connector 6"/>
          <p:cNvCxnSpPr/>
          <p:nvPr/>
        </p:nvCxnSpPr>
        <p:spPr>
          <a:xfrm>
            <a:off x="4213131" y="1161684"/>
            <a:ext cx="48151" cy="489352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941401" y="2184930"/>
            <a:ext cx="3569125" cy="461665"/>
          </a:xfrm>
          <a:prstGeom prst="rect">
            <a:avLst/>
          </a:prstGeom>
          <a:solidFill>
            <a:schemeClr val="bg1">
              <a:lumMod val="75000"/>
            </a:schemeClr>
          </a:solidFill>
        </p:spPr>
        <p:txBody>
          <a:bodyPr wrap="square" rtlCol="0">
            <a:spAutoFit/>
          </a:bodyPr>
          <a:lstStyle/>
          <a:p>
            <a:pPr algn="ctr"/>
            <a:r>
              <a:rPr lang="en-US" sz="2400" b="1" dirty="0">
                <a:solidFill>
                  <a:srgbClr val="FF0000"/>
                </a:solidFill>
                <a:latin typeface="Arial"/>
                <a:cs typeface="Arial"/>
              </a:rPr>
              <a:t>Remember!</a:t>
            </a:r>
          </a:p>
        </p:txBody>
      </p:sp>
      <p:sp>
        <p:nvSpPr>
          <p:cNvPr id="9" name="TextBox 8"/>
          <p:cNvSpPr txBox="1"/>
          <p:nvPr/>
        </p:nvSpPr>
        <p:spPr>
          <a:xfrm>
            <a:off x="4941401" y="2632086"/>
            <a:ext cx="3569125" cy="1477328"/>
          </a:xfrm>
          <a:prstGeom prst="rect">
            <a:avLst/>
          </a:prstGeom>
          <a:solidFill>
            <a:schemeClr val="tx2">
              <a:lumMod val="40000"/>
              <a:lumOff val="60000"/>
            </a:schemeClr>
          </a:solidFill>
        </p:spPr>
        <p:txBody>
          <a:bodyPr wrap="square" rtlCol="0">
            <a:spAutoFit/>
          </a:bodyPr>
          <a:lstStyle/>
          <a:p>
            <a:r>
              <a:rPr lang="en-US" dirty="0">
                <a:latin typeface="Arial"/>
                <a:cs typeface="Arial"/>
              </a:rPr>
              <a:t>Order an official transcript from the registrar’s office. </a:t>
            </a:r>
          </a:p>
          <a:p>
            <a:endParaRPr lang="en-US" dirty="0">
              <a:latin typeface="Arial"/>
              <a:cs typeface="Arial"/>
            </a:endParaRPr>
          </a:p>
          <a:p>
            <a:r>
              <a:rPr lang="en-US" dirty="0">
                <a:latin typeface="Arial"/>
                <a:cs typeface="Arial"/>
              </a:rPr>
              <a:t>Screenshot a list of your current semester schedule from </a:t>
            </a:r>
            <a:r>
              <a:rPr lang="en-US" dirty="0" err="1">
                <a:latin typeface="Arial"/>
                <a:cs typeface="Arial"/>
              </a:rPr>
              <a:t>myUCA</a:t>
            </a:r>
            <a:r>
              <a:rPr lang="en-US" dirty="0">
                <a:latin typeface="Arial"/>
                <a:cs typeface="Arial"/>
              </a:rPr>
              <a:t>.</a:t>
            </a:r>
          </a:p>
        </p:txBody>
      </p:sp>
      <p:sp>
        <p:nvSpPr>
          <p:cNvPr id="10" name="TextBox 9"/>
          <p:cNvSpPr txBox="1"/>
          <p:nvPr/>
        </p:nvSpPr>
        <p:spPr>
          <a:xfrm>
            <a:off x="432597" y="6102473"/>
            <a:ext cx="3403600" cy="584775"/>
          </a:xfrm>
          <a:prstGeom prst="rect">
            <a:avLst/>
          </a:prstGeom>
          <a:solidFill>
            <a:schemeClr val="bg1">
              <a:lumMod val="75000"/>
            </a:schemeClr>
          </a:solidFill>
          <a:ln>
            <a:solidFill>
              <a:schemeClr val="bg1">
                <a:lumMod val="75000"/>
              </a:schemeClr>
            </a:solidFill>
          </a:ln>
        </p:spPr>
        <p:txBody>
          <a:bodyPr wrap="square" rtlCol="0">
            <a:spAutoFit/>
          </a:bodyPr>
          <a:lstStyle/>
          <a:p>
            <a:r>
              <a:rPr lang="en-US" sz="1600" dirty="0">
                <a:solidFill>
                  <a:srgbClr val="FF0000"/>
                </a:solidFill>
                <a:latin typeface="Arial"/>
                <a:cs typeface="Arial"/>
              </a:rPr>
              <a:t>Budget information is pre-filled. Please do not make any changes.</a:t>
            </a:r>
          </a:p>
        </p:txBody>
      </p:sp>
      <p:pic>
        <p:nvPicPr>
          <p:cNvPr id="12" name="Picture 11">
            <a:extLst>
              <a:ext uri="{FF2B5EF4-FFF2-40B4-BE49-F238E27FC236}">
                <a16:creationId xmlns:a16="http://schemas.microsoft.com/office/drawing/2014/main" id="{D0F61AD7-7B99-F781-6867-0A0605F64BB7}"/>
              </a:ext>
            </a:extLst>
          </p:cNvPr>
          <p:cNvPicPr>
            <a:picLocks noChangeAspect="1"/>
          </p:cNvPicPr>
          <p:nvPr/>
        </p:nvPicPr>
        <p:blipFill>
          <a:blip r:embed="rId5"/>
          <a:stretch>
            <a:fillRect/>
          </a:stretch>
        </p:blipFill>
        <p:spPr>
          <a:xfrm>
            <a:off x="1017414" y="2532888"/>
            <a:ext cx="2507341" cy="3371822"/>
          </a:xfrm>
          <a:prstGeom prst="rect">
            <a:avLst/>
          </a:prstGeom>
        </p:spPr>
      </p:pic>
      <p:pic>
        <p:nvPicPr>
          <p:cNvPr id="39" name="Audio 38">
            <a:extLst>
              <a:ext uri="{FF2B5EF4-FFF2-40B4-BE49-F238E27FC236}">
                <a16:creationId xmlns:a16="http://schemas.microsoft.com/office/drawing/2014/main" id="{9A7B5CD2-5715-872B-3BD2-0D56B3C0584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032393766"/>
      </p:ext>
    </p:extLst>
  </p:cSld>
  <p:clrMapOvr>
    <a:masterClrMapping/>
  </p:clrMapOvr>
  <mc:AlternateContent xmlns:mc="http://schemas.openxmlformats.org/markup-compatibility/2006" xmlns:p14="http://schemas.microsoft.com/office/powerpoint/2010/main">
    <mc:Choice Requires="p14">
      <p:transition spd="slow" p14:dur="2000" advTm="59167"/>
    </mc:Choice>
    <mc:Fallback xmlns="">
      <p:transition spd="slow" advTm="59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40980"/>
            <a:ext cx="9143999" cy="461665"/>
          </a:xfrm>
          <a:prstGeom prst="rect">
            <a:avLst/>
          </a:prstGeom>
          <a:solidFill>
            <a:schemeClr val="bg1">
              <a:lumMod val="75000"/>
            </a:schemeClr>
          </a:solidFill>
          <a:effectLst>
            <a:outerShdw blurRad="50800" dist="38100" dir="2700000" algn="tl" rotWithShape="0">
              <a:srgbClr val="000000">
                <a:alpha val="43000"/>
              </a:srgbClr>
            </a:outerShdw>
          </a:effectLst>
        </p:spPr>
        <p:txBody>
          <a:bodyPr wrap="square" rtlCol="0">
            <a:spAutoFit/>
          </a:bodyPr>
          <a:lstStyle/>
          <a:p>
            <a:r>
              <a:rPr lang="en-US" sz="2400" dirty="0">
                <a:latin typeface="Bangla MN"/>
                <a:cs typeface="Bangla MN"/>
              </a:rPr>
              <a:t>Student Undergraduate Research Fellowship</a:t>
            </a:r>
          </a:p>
        </p:txBody>
      </p:sp>
      <p:grpSp>
        <p:nvGrpSpPr>
          <p:cNvPr id="5" name="Group 4"/>
          <p:cNvGrpSpPr/>
          <p:nvPr/>
        </p:nvGrpSpPr>
        <p:grpSpPr>
          <a:xfrm>
            <a:off x="7332447" y="126401"/>
            <a:ext cx="1757477" cy="1733498"/>
            <a:chOff x="7060005" y="126401"/>
            <a:chExt cx="1757477" cy="1733498"/>
          </a:xfrm>
        </p:grpSpPr>
        <p:sp>
          <p:nvSpPr>
            <p:cNvPr id="3" name="Connector 2"/>
            <p:cNvSpPr/>
            <p:nvPr/>
          </p:nvSpPr>
          <p:spPr>
            <a:xfrm>
              <a:off x="7060005" y="126401"/>
              <a:ext cx="1757477" cy="1733498"/>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126216" y="644044"/>
              <a:ext cx="1607009" cy="646331"/>
            </a:xfrm>
            <a:prstGeom prst="rect">
              <a:avLst/>
            </a:prstGeom>
            <a:noFill/>
          </p:spPr>
          <p:txBody>
            <a:bodyPr wrap="square" rtlCol="0">
              <a:spAutoFit/>
            </a:bodyPr>
            <a:lstStyle/>
            <a:p>
              <a:pPr algn="ctr"/>
              <a:r>
                <a:rPr lang="en-US" dirty="0">
                  <a:solidFill>
                    <a:srgbClr val="FFFFFF"/>
                  </a:solidFill>
                  <a:latin typeface="Arial"/>
                  <a:cs typeface="Arial"/>
                </a:rPr>
                <a:t>SURF </a:t>
              </a:r>
            </a:p>
            <a:p>
              <a:pPr algn="ctr"/>
              <a:r>
                <a:rPr lang="en-US" dirty="0">
                  <a:solidFill>
                    <a:srgbClr val="FFFFFF"/>
                  </a:solidFill>
                  <a:latin typeface="Arial"/>
                  <a:cs typeface="Arial"/>
                </a:rPr>
                <a:t>Application</a:t>
              </a:r>
            </a:p>
          </p:txBody>
        </p:sp>
      </p:grpSp>
      <p:sp>
        <p:nvSpPr>
          <p:cNvPr id="12" name="TextBox 11"/>
          <p:cNvSpPr txBox="1"/>
          <p:nvPr/>
        </p:nvSpPr>
        <p:spPr>
          <a:xfrm>
            <a:off x="634685" y="1156523"/>
            <a:ext cx="4908435" cy="369332"/>
          </a:xfrm>
          <a:prstGeom prst="rect">
            <a:avLst/>
          </a:prstGeom>
          <a:solidFill>
            <a:schemeClr val="bg1">
              <a:lumMod val="75000"/>
            </a:schemeClr>
          </a:solidFill>
        </p:spPr>
        <p:txBody>
          <a:bodyPr wrap="square" rtlCol="0">
            <a:spAutoFit/>
          </a:bodyPr>
          <a:lstStyle/>
          <a:p>
            <a:pPr algn="ctr"/>
            <a:r>
              <a:rPr lang="en-US" dirty="0">
                <a:latin typeface="Arial"/>
                <a:cs typeface="Arial"/>
              </a:rPr>
              <a:t>ADHE’s SURF Budget and Justification</a:t>
            </a:r>
          </a:p>
        </p:txBody>
      </p:sp>
      <p:pic>
        <p:nvPicPr>
          <p:cNvPr id="7" name="Picture 6" descr="A document with text and numbers&#10;&#10;AI-generated content may be incorrect.">
            <a:extLst>
              <a:ext uri="{FF2B5EF4-FFF2-40B4-BE49-F238E27FC236}">
                <a16:creationId xmlns:a16="http://schemas.microsoft.com/office/drawing/2014/main" id="{AF0E1CA2-79B9-0214-72C6-AA37CFC46CB5}"/>
              </a:ext>
            </a:extLst>
          </p:cNvPr>
          <p:cNvPicPr>
            <a:picLocks noChangeAspect="1"/>
          </p:cNvPicPr>
          <p:nvPr/>
        </p:nvPicPr>
        <p:blipFill>
          <a:blip r:embed="rId5"/>
          <a:stretch>
            <a:fillRect/>
          </a:stretch>
        </p:blipFill>
        <p:spPr>
          <a:xfrm>
            <a:off x="4693799" y="2229692"/>
            <a:ext cx="3989434" cy="4287328"/>
          </a:xfrm>
          <a:prstGeom prst="rect">
            <a:avLst/>
          </a:prstGeom>
        </p:spPr>
      </p:pic>
      <p:pic>
        <p:nvPicPr>
          <p:cNvPr id="9" name="Picture 8" descr="A document with text and numbers&#10;&#10;AI-generated content may be incorrect.">
            <a:extLst>
              <a:ext uri="{FF2B5EF4-FFF2-40B4-BE49-F238E27FC236}">
                <a16:creationId xmlns:a16="http://schemas.microsoft.com/office/drawing/2014/main" id="{BF424E93-5EDC-CA1E-7433-D54F7EC1B6C3}"/>
              </a:ext>
            </a:extLst>
          </p:cNvPr>
          <p:cNvPicPr>
            <a:picLocks noChangeAspect="1"/>
          </p:cNvPicPr>
          <p:nvPr/>
        </p:nvPicPr>
        <p:blipFill>
          <a:blip r:embed="rId6"/>
          <a:stretch>
            <a:fillRect/>
          </a:stretch>
        </p:blipFill>
        <p:spPr>
          <a:xfrm>
            <a:off x="634685" y="2059202"/>
            <a:ext cx="3571450" cy="4628308"/>
          </a:xfrm>
          <a:prstGeom prst="rect">
            <a:avLst/>
          </a:prstGeom>
        </p:spPr>
      </p:pic>
      <p:pic>
        <p:nvPicPr>
          <p:cNvPr id="23" name="Audio 22">
            <a:extLst>
              <a:ext uri="{FF2B5EF4-FFF2-40B4-BE49-F238E27FC236}">
                <a16:creationId xmlns:a16="http://schemas.microsoft.com/office/drawing/2014/main" id="{469328FE-D0CD-C6CE-49A0-4A9DD6B7824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163385886"/>
      </p:ext>
    </p:extLst>
  </p:cSld>
  <p:clrMapOvr>
    <a:masterClrMapping/>
  </p:clrMapOvr>
  <mc:AlternateContent xmlns:mc="http://schemas.openxmlformats.org/markup-compatibility/2006" xmlns:p14="http://schemas.microsoft.com/office/powerpoint/2010/main">
    <mc:Choice Requires="p14">
      <p:transition spd="slow" p14:dur="2000" advTm="27709"/>
    </mc:Choice>
    <mc:Fallback xmlns="">
      <p:transition spd="slow" advTm="277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8707</TotalTime>
  <Words>2823</Words>
  <Application>Microsoft Macintosh PowerPoint</Application>
  <PresentationFormat>On-screen Show (4:3)</PresentationFormat>
  <Paragraphs>224</Paragraphs>
  <Slides>17</Slides>
  <Notes>17</Notes>
  <HiddenSlides>0</HiddenSlides>
  <MMClips>17</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Bangla MN</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UCA Sponsored Programs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Deering</dc:creator>
  <cp:lastModifiedBy>Jennifer Ann Deering</cp:lastModifiedBy>
  <cp:revision>81</cp:revision>
  <cp:lastPrinted>2017-07-05T15:41:05Z</cp:lastPrinted>
  <dcterms:created xsi:type="dcterms:W3CDTF">2016-08-17T13:15:55Z</dcterms:created>
  <dcterms:modified xsi:type="dcterms:W3CDTF">2026-08-10T13:19:09Z</dcterms:modified>
</cp:coreProperties>
</file>