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58" r:id="rId4"/>
    <p:sldId id="265" r:id="rId5"/>
    <p:sldId id="274" r:id="rId6"/>
    <p:sldId id="266" r:id="rId7"/>
    <p:sldId id="259" r:id="rId8"/>
    <p:sldId id="262" r:id="rId9"/>
    <p:sldId id="260" r:id="rId10"/>
    <p:sldId id="268" r:id="rId11"/>
    <p:sldId id="261" r:id="rId12"/>
    <p:sldId id="264" r:id="rId13"/>
    <p:sldId id="269" r:id="rId14"/>
    <p:sldId id="270" r:id="rId15"/>
    <p:sldId id="267" r:id="rId16"/>
    <p:sldId id="263" r:id="rId17"/>
    <p:sldId id="271" r:id="rId18"/>
    <p:sldId id="273"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66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96" d="100"/>
          <a:sy n="196" d="100"/>
        </p:scale>
        <p:origin x="-3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77A2DA-FECD-534B-A0BC-A2CC0B5E741F}" type="datetimeFigureOut">
              <a:rPr lang="en-US" smtClean="0"/>
              <a:t>12/5/18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4A40AC-115E-174C-AE3F-C2C355960A0E}" type="slidenum">
              <a:rPr lang="en-US" smtClean="0"/>
              <a:t>‹#›</a:t>
            </a:fld>
            <a:endParaRPr lang="en-US"/>
          </a:p>
        </p:txBody>
      </p:sp>
    </p:spTree>
    <p:extLst>
      <p:ext uri="{BB962C8B-B14F-4D97-AF65-F5344CB8AC3E}">
        <p14:creationId xmlns:p14="http://schemas.microsoft.com/office/powerpoint/2010/main" val="249767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858A0-A9E0-4E42-AEB2-A899E3E4E651}" type="datetimeFigureOut">
              <a:rPr lang="en-US" smtClean="0"/>
              <a:t>12/5/18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E56C9-C677-A248-9819-22678D9E0441}" type="slidenum">
              <a:rPr lang="en-US" smtClean="0"/>
              <a:t>‹#›</a:t>
            </a:fld>
            <a:endParaRPr lang="en-US"/>
          </a:p>
        </p:txBody>
      </p:sp>
    </p:spTree>
    <p:extLst>
      <p:ext uri="{BB962C8B-B14F-4D97-AF65-F5344CB8AC3E}">
        <p14:creationId xmlns:p14="http://schemas.microsoft.com/office/powerpoint/2010/main" val="860383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CE8BA8-A41D-EA4C-8CAA-D6F8572D862C}" type="datetime1">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212503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1000F-FC62-7D4C-B4E5-5F9039B60EB2}" type="datetime1">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106018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8BB1E-29B7-0C42-BFA3-922AD360136F}" type="datetime1">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34005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3D8B71-4662-BC4F-A03E-5346C9F80146}" type="datetime1">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258252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5F586-2E90-7F46-934E-F7F0C5F394BB}" type="datetime1">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96077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D8632D-33BD-6B4C-859E-CFDB9AE85BF3}" type="datetime1">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366707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254BD3-E933-F240-B06E-BF9744114D2D}" type="datetime1">
              <a:rPr lang="en-US" smtClean="0"/>
              <a:t>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415317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0979D8-8FBE-5D42-A861-EB2C74DC4DA3}" type="datetime1">
              <a:rPr lang="en-US" smtClean="0"/>
              <a:t>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275975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9DBDA-90F3-D04B-9C6B-76A7E8E46050}" type="datetime1">
              <a:rPr lang="en-US" smtClean="0"/>
              <a:t>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54814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CEBE3-CD22-0F40-BFF8-549E95CDB8F4}" type="datetime1">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402525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92775C-06A4-8644-8570-9CA063EB55E1}" type="datetime1">
              <a:rPr lang="en-US" smtClean="0"/>
              <a:t>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E67321-3F6B-4443-9762-40BAC73EAF21}" type="slidenum">
              <a:rPr lang="en-US" smtClean="0"/>
              <a:t>‹#›</a:t>
            </a:fld>
            <a:endParaRPr lang="en-US"/>
          </a:p>
        </p:txBody>
      </p:sp>
    </p:spTree>
    <p:extLst>
      <p:ext uri="{BB962C8B-B14F-4D97-AF65-F5344CB8AC3E}">
        <p14:creationId xmlns:p14="http://schemas.microsoft.com/office/powerpoint/2010/main" val="3043858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7CCD-8A88-B04A-A63E-2FF8758A3557}" type="datetime1">
              <a:rPr lang="en-US" smtClean="0"/>
              <a:t>12/5/18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67321-3F6B-4443-9762-40BAC73EAF21}" type="slidenum">
              <a:rPr lang="en-US" smtClean="0"/>
              <a:t>‹#›</a:t>
            </a:fld>
            <a:endParaRPr lang="en-US"/>
          </a:p>
        </p:txBody>
      </p:sp>
    </p:spTree>
    <p:extLst>
      <p:ext uri="{BB962C8B-B14F-4D97-AF65-F5344CB8AC3E}">
        <p14:creationId xmlns:p14="http://schemas.microsoft.com/office/powerpoint/2010/main" val="4032102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uca.edu%5Cresearchcomplican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dsmith91@uca.edu" TargetMode="External"/><Relationship Id="rId4" Type="http://schemas.openxmlformats.org/officeDocument/2006/relationships/hyperlink" Target="mailto:swiltgen@uca.edu" TargetMode="External"/><Relationship Id="rId5" Type="http://schemas.openxmlformats.org/officeDocument/2006/relationships/hyperlink" Target="mailto:Kashley@uca.edu" TargetMode="External"/><Relationship Id="rId6" Type="http://schemas.openxmlformats.org/officeDocument/2006/relationships/hyperlink" Target="mailto:jdeering@uca.edu" TargetMode="External"/><Relationship Id="rId7" Type="http://schemas.openxmlformats.org/officeDocument/2006/relationships/hyperlink" Target="mailto:joshm@uca.edu" TargetMode="External"/><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uca.edu%5Csponsoredprograms%5Chome%5Csurf" TargetMode="External"/><Relationship Id="rId1" Type="http://schemas.openxmlformats.org/officeDocument/2006/relationships/slideLayout" Target="../slideLayouts/slideLayout7.xml"/><Relationship Id="rId2" Type="http://schemas.openxmlformats.org/officeDocument/2006/relationships/hyperlink" Target="http://uca.edu/sponsoredprograms/home/sur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uca.edu%5Csponsoredprograms%5Chome%5Csurf" TargetMode="Externa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v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4533"/>
            <a:ext cx="9144000" cy="2306918"/>
          </a:xfrm>
          <a:prstGeom prst="rect">
            <a:avLst/>
          </a:prstGeom>
        </p:spPr>
      </p:pic>
      <p:pic>
        <p:nvPicPr>
          <p:cNvPr id="9" name="Picture 8"/>
          <p:cNvPicPr>
            <a:picLocks noChangeAspect="1"/>
          </p:cNvPicPr>
          <p:nvPr/>
        </p:nvPicPr>
        <p:blipFill>
          <a:blip r:embed="rId3"/>
          <a:stretch>
            <a:fillRect/>
          </a:stretch>
        </p:blipFill>
        <p:spPr>
          <a:xfrm>
            <a:off x="1998010" y="415923"/>
            <a:ext cx="5158256" cy="2804290"/>
          </a:xfrm>
          <a:prstGeom prst="rect">
            <a:avLst/>
          </a:prstGeom>
        </p:spPr>
      </p:pic>
      <p:pic>
        <p:nvPicPr>
          <p:cNvPr id="11" name="Picture 10"/>
          <p:cNvPicPr>
            <a:picLocks noChangeAspect="1"/>
          </p:cNvPicPr>
          <p:nvPr/>
        </p:nvPicPr>
        <p:blipFill>
          <a:blip r:embed="rId4"/>
          <a:stretch>
            <a:fillRect/>
          </a:stretch>
        </p:blipFill>
        <p:spPr>
          <a:xfrm>
            <a:off x="2969908" y="2335197"/>
            <a:ext cx="3175000" cy="3721100"/>
          </a:xfrm>
          <a:prstGeom prst="rect">
            <a:avLst/>
          </a:prstGeom>
        </p:spPr>
      </p:pic>
      <p:pic>
        <p:nvPicPr>
          <p:cNvPr id="3" name="Picture 2" descr="Sponsored-Programs-stack-black-digit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792" y="3435097"/>
            <a:ext cx="2214965" cy="1306786"/>
          </a:xfrm>
          <a:prstGeom prst="rect">
            <a:avLst/>
          </a:prstGeom>
        </p:spPr>
      </p:pic>
      <p:sp>
        <p:nvSpPr>
          <p:cNvPr id="2" name="Rectangle 1"/>
          <p:cNvSpPr/>
          <p:nvPr/>
        </p:nvSpPr>
        <p:spPr>
          <a:xfrm>
            <a:off x="3868179" y="2695574"/>
            <a:ext cx="1406022" cy="16199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TextBox 3"/>
          <p:cNvSpPr txBox="1"/>
          <p:nvPr/>
        </p:nvSpPr>
        <p:spPr>
          <a:xfrm>
            <a:off x="3868179" y="2621878"/>
            <a:ext cx="1373931" cy="261610"/>
          </a:xfrm>
          <a:prstGeom prst="rect">
            <a:avLst/>
          </a:prstGeom>
          <a:noFill/>
        </p:spPr>
        <p:txBody>
          <a:bodyPr wrap="none" rtlCol="0">
            <a:spAutoFit/>
          </a:bodyPr>
          <a:lstStyle/>
          <a:p>
            <a:r>
              <a:rPr lang="en-US" sz="1100" dirty="0" smtClean="0">
                <a:solidFill>
                  <a:srgbClr val="656668"/>
                </a:solidFill>
                <a:latin typeface="Abadi MT Condensed Light"/>
                <a:cs typeface="Abadi MT Condensed Light"/>
              </a:rPr>
              <a:t>Torreyson West, Ste. 328</a:t>
            </a:r>
            <a:endParaRPr lang="en-US" sz="1100" dirty="0">
              <a:solidFill>
                <a:srgbClr val="656668"/>
              </a:solidFill>
              <a:latin typeface="Abadi MT Condensed Light"/>
              <a:cs typeface="Abadi MT Condensed Light"/>
            </a:endParaRPr>
          </a:p>
        </p:txBody>
      </p:sp>
    </p:spTree>
    <p:extLst>
      <p:ext uri="{BB962C8B-B14F-4D97-AF65-F5344CB8AC3E}">
        <p14:creationId xmlns:p14="http://schemas.microsoft.com/office/powerpoint/2010/main" val="38611966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00_0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134" y="1473656"/>
            <a:ext cx="3718027" cy="4811564"/>
          </a:xfrm>
          <a:prstGeom prst="rect">
            <a:avLst/>
          </a:prstGeom>
        </p:spPr>
      </p:pic>
      <p:sp>
        <p:nvSpPr>
          <p:cNvPr id="3" name="TextBox 2"/>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2" name="Connector 1"/>
          <p:cNvSpPr/>
          <p:nvPr/>
        </p:nvSpPr>
        <p:spPr>
          <a:xfrm>
            <a:off x="7333827" y="33027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484102" y="855849"/>
            <a:ext cx="1462559" cy="646331"/>
          </a:xfrm>
          <a:prstGeom prst="rect">
            <a:avLst/>
          </a:prstGeom>
          <a:noFill/>
        </p:spPr>
        <p:txBody>
          <a:bodyPr wrap="square" rtlCol="0">
            <a:spAutoFit/>
          </a:bodyPr>
          <a:lstStyle/>
          <a:p>
            <a:pPr algn="ctr"/>
            <a:r>
              <a:rPr lang="en-US" dirty="0" smtClean="0">
                <a:solidFill>
                  <a:schemeClr val="bg1"/>
                </a:solidFill>
                <a:latin typeface="Arial"/>
                <a:cs typeface="Arial"/>
              </a:rPr>
              <a:t>SURF Application</a:t>
            </a:r>
            <a:endParaRPr lang="en-US" dirty="0">
              <a:solidFill>
                <a:schemeClr val="bg1"/>
              </a:solidFill>
              <a:latin typeface="Arial"/>
              <a:cs typeface="Arial"/>
            </a:endParaRPr>
          </a:p>
        </p:txBody>
      </p:sp>
      <p:sp>
        <p:nvSpPr>
          <p:cNvPr id="8" name="TextBox 7"/>
          <p:cNvSpPr txBox="1"/>
          <p:nvPr/>
        </p:nvSpPr>
        <p:spPr>
          <a:xfrm>
            <a:off x="237107" y="1473656"/>
            <a:ext cx="2885034"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Summary</a:t>
            </a:r>
            <a:endParaRPr lang="en-US" sz="2400" dirty="0">
              <a:latin typeface="Georgia"/>
              <a:cs typeface="Georgia"/>
            </a:endParaRPr>
          </a:p>
        </p:txBody>
      </p:sp>
      <p:sp>
        <p:nvSpPr>
          <p:cNvPr id="6" name="TextBox 5"/>
          <p:cNvSpPr txBox="1"/>
          <p:nvPr/>
        </p:nvSpPr>
        <p:spPr>
          <a:xfrm>
            <a:off x="237107" y="2387980"/>
            <a:ext cx="2885034" cy="369332"/>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ONE page</a:t>
            </a:r>
            <a:endParaRPr lang="en-US" dirty="0">
              <a:latin typeface="Arial"/>
              <a:cs typeface="Arial"/>
            </a:endParaRPr>
          </a:p>
        </p:txBody>
      </p:sp>
      <p:sp>
        <p:nvSpPr>
          <p:cNvPr id="15" name="TextBox 14"/>
          <p:cNvSpPr txBox="1"/>
          <p:nvPr/>
        </p:nvSpPr>
        <p:spPr>
          <a:xfrm>
            <a:off x="237107" y="2824821"/>
            <a:ext cx="2885034" cy="2308324"/>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In a heading, include…</a:t>
            </a:r>
          </a:p>
          <a:p>
            <a:pPr marL="285750" indent="-285750">
              <a:buFont typeface="Arial"/>
              <a:buChar char="•"/>
            </a:pPr>
            <a:r>
              <a:rPr lang="en-US" dirty="0" smtClean="0">
                <a:latin typeface="Arial"/>
                <a:cs typeface="Arial"/>
              </a:rPr>
              <a:t>Your name</a:t>
            </a:r>
            <a:r>
              <a:rPr lang="en-US" dirty="0" smtClean="0">
                <a:latin typeface="Arial"/>
                <a:cs typeface="Arial"/>
              </a:rPr>
              <a:t>,</a:t>
            </a:r>
          </a:p>
          <a:p>
            <a:pPr marL="285750" indent="-285750">
              <a:buFont typeface="Arial"/>
              <a:buChar char="•"/>
            </a:pPr>
            <a:r>
              <a:rPr lang="en-US" dirty="0" smtClean="0">
                <a:latin typeface="Arial"/>
                <a:cs typeface="Arial"/>
              </a:rPr>
              <a:t>Mentor’s </a:t>
            </a:r>
            <a:r>
              <a:rPr lang="en-US" dirty="0" smtClean="0">
                <a:latin typeface="Arial"/>
                <a:cs typeface="Arial"/>
              </a:rPr>
              <a:t>name</a:t>
            </a:r>
            <a:r>
              <a:rPr lang="en-US" dirty="0" smtClean="0">
                <a:latin typeface="Arial"/>
                <a:cs typeface="Arial"/>
              </a:rPr>
              <a:t>,</a:t>
            </a:r>
          </a:p>
          <a:p>
            <a:pPr marL="285750" indent="-285750">
              <a:buFont typeface="Arial"/>
              <a:buChar char="•"/>
            </a:pPr>
            <a:r>
              <a:rPr lang="en-US" dirty="0" smtClean="0">
                <a:latin typeface="Arial"/>
                <a:cs typeface="Arial"/>
              </a:rPr>
              <a:t>Institution,</a:t>
            </a:r>
          </a:p>
          <a:p>
            <a:pPr marL="285750" indent="-285750">
              <a:buFont typeface="Arial"/>
              <a:buChar char="•"/>
            </a:pPr>
            <a:r>
              <a:rPr lang="en-US" dirty="0" smtClean="0">
                <a:latin typeface="Arial"/>
                <a:cs typeface="Arial"/>
              </a:rPr>
              <a:t>Classification,</a:t>
            </a:r>
          </a:p>
          <a:p>
            <a:pPr marL="285750" indent="-285750">
              <a:buFont typeface="Arial"/>
              <a:buChar char="•"/>
            </a:pPr>
            <a:r>
              <a:rPr lang="en-US" dirty="0" smtClean="0">
                <a:latin typeface="Arial"/>
                <a:cs typeface="Arial"/>
              </a:rPr>
              <a:t>GPA</a:t>
            </a:r>
            <a:r>
              <a:rPr lang="en-US" dirty="0" smtClean="0">
                <a:latin typeface="Arial"/>
                <a:cs typeface="Arial"/>
              </a:rPr>
              <a:t>, </a:t>
            </a:r>
            <a:endParaRPr lang="en-US" dirty="0" smtClean="0">
              <a:latin typeface="Arial"/>
              <a:cs typeface="Arial"/>
            </a:endParaRPr>
          </a:p>
          <a:p>
            <a:pPr marL="285750" indent="-285750">
              <a:buFont typeface="Arial"/>
              <a:buChar char="•"/>
            </a:pPr>
            <a:r>
              <a:rPr lang="en-US" dirty="0" smtClean="0">
                <a:latin typeface="Arial"/>
                <a:cs typeface="Arial"/>
              </a:rPr>
              <a:t>Area </a:t>
            </a:r>
            <a:r>
              <a:rPr lang="en-US" dirty="0" smtClean="0">
                <a:latin typeface="Arial"/>
                <a:cs typeface="Arial"/>
              </a:rPr>
              <a:t>of study</a:t>
            </a:r>
            <a:r>
              <a:rPr lang="en-US" dirty="0" smtClean="0">
                <a:latin typeface="Arial"/>
                <a:cs typeface="Arial"/>
              </a:rPr>
              <a:t>,</a:t>
            </a:r>
          </a:p>
          <a:p>
            <a:pPr marL="285750" indent="-285750">
              <a:buFont typeface="Arial"/>
              <a:buChar char="•"/>
            </a:pPr>
            <a:r>
              <a:rPr lang="en-US" dirty="0" smtClean="0">
                <a:latin typeface="Arial"/>
                <a:cs typeface="Arial"/>
              </a:rPr>
              <a:t>And </a:t>
            </a:r>
            <a:r>
              <a:rPr lang="en-US" dirty="0" smtClean="0">
                <a:latin typeface="Arial"/>
                <a:cs typeface="Arial"/>
              </a:rPr>
              <a:t>title of the project.</a:t>
            </a:r>
            <a:endParaRPr lang="en-US" dirty="0">
              <a:latin typeface="Arial"/>
              <a:cs typeface="Arial"/>
            </a:endParaRPr>
          </a:p>
        </p:txBody>
      </p:sp>
      <p:cxnSp>
        <p:nvCxnSpPr>
          <p:cNvPr id="18" name="Straight Connector 17"/>
          <p:cNvCxnSpPr/>
          <p:nvPr/>
        </p:nvCxnSpPr>
        <p:spPr>
          <a:xfrm>
            <a:off x="3532283" y="1292480"/>
            <a:ext cx="0" cy="489352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79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0276"/>
            <a:ext cx="9143999" cy="1733498"/>
            <a:chOff x="0" y="330276"/>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33827" y="33027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05864" y="848695"/>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SURF Application</a:t>
            </a:r>
            <a:endParaRPr lang="en-US" dirty="0">
              <a:solidFill>
                <a:srgbClr val="FFFFFF"/>
              </a:solidFill>
              <a:latin typeface="Arial"/>
              <a:cs typeface="Arial"/>
            </a:endParaRPr>
          </a:p>
        </p:txBody>
      </p:sp>
      <p:cxnSp>
        <p:nvCxnSpPr>
          <p:cNvPr id="5" name="Straight Connector 4"/>
          <p:cNvCxnSpPr/>
          <p:nvPr/>
        </p:nvCxnSpPr>
        <p:spPr>
          <a:xfrm>
            <a:off x="4213131" y="1161684"/>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1401" y="2685880"/>
            <a:ext cx="3569125" cy="461665"/>
          </a:xfrm>
          <a:prstGeom prst="rect">
            <a:avLst/>
          </a:prstGeom>
          <a:solidFill>
            <a:schemeClr val="bg1">
              <a:lumMod val="75000"/>
            </a:schemeClr>
          </a:solidFill>
        </p:spPr>
        <p:txBody>
          <a:bodyPr wrap="square" rtlCol="0">
            <a:spAutoFit/>
          </a:bodyPr>
          <a:lstStyle/>
          <a:p>
            <a:pPr algn="ctr"/>
            <a:r>
              <a:rPr lang="en-US" sz="2400" dirty="0" smtClean="0">
                <a:solidFill>
                  <a:srgbClr val="FF0000"/>
                </a:solidFill>
                <a:latin typeface="Georgia"/>
                <a:cs typeface="Georgia"/>
              </a:rPr>
              <a:t>Remember!</a:t>
            </a:r>
            <a:endParaRPr lang="en-US" sz="2400" dirty="0">
              <a:solidFill>
                <a:srgbClr val="FF0000"/>
              </a:solidFill>
              <a:latin typeface="Georgia"/>
              <a:cs typeface="Georgia"/>
            </a:endParaRPr>
          </a:p>
        </p:txBody>
      </p:sp>
      <p:sp>
        <p:nvSpPr>
          <p:cNvPr id="8" name="TextBox 7"/>
          <p:cNvSpPr txBox="1"/>
          <p:nvPr/>
        </p:nvSpPr>
        <p:spPr>
          <a:xfrm>
            <a:off x="4941401" y="3145971"/>
            <a:ext cx="3569125" cy="1200329"/>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Cite your sources, including data, figures, and language you borrowed. Use the style guide specific to the discipline.</a:t>
            </a:r>
            <a:endParaRPr lang="en-US" dirty="0">
              <a:latin typeface="Arial"/>
              <a:cs typeface="Arial"/>
            </a:endParaRPr>
          </a:p>
        </p:txBody>
      </p:sp>
      <p:sp>
        <p:nvSpPr>
          <p:cNvPr id="11" name="TextBox 10"/>
          <p:cNvSpPr txBox="1"/>
          <p:nvPr/>
        </p:nvSpPr>
        <p:spPr>
          <a:xfrm>
            <a:off x="337051" y="2000264"/>
            <a:ext cx="3755706" cy="4247317"/>
          </a:xfrm>
          <a:prstGeom prst="rect">
            <a:avLst/>
          </a:prstGeom>
          <a:noFill/>
        </p:spPr>
        <p:txBody>
          <a:bodyPr wrap="square" rtlCol="0">
            <a:spAutoFit/>
          </a:bodyPr>
          <a:lstStyle/>
          <a:p>
            <a:r>
              <a:rPr lang="en-US" dirty="0" smtClean="0">
                <a:latin typeface="Arial"/>
                <a:cs typeface="Arial"/>
              </a:rPr>
              <a:t>Answer these questions: </a:t>
            </a:r>
          </a:p>
          <a:p>
            <a:endParaRPr lang="en-US" dirty="0">
              <a:latin typeface="Arial"/>
              <a:cs typeface="Arial"/>
            </a:endParaRPr>
          </a:p>
          <a:p>
            <a:pPr marL="285750" indent="-285750">
              <a:buFont typeface="Arial"/>
              <a:buChar char="•"/>
            </a:pPr>
            <a:r>
              <a:rPr lang="en-US" dirty="0" smtClean="0">
                <a:latin typeface="Arial"/>
                <a:cs typeface="Arial"/>
              </a:rPr>
              <a:t>What need will this project meet? In your field of study? And in the wider scheme of things? </a:t>
            </a:r>
          </a:p>
          <a:p>
            <a:pPr marL="285750" indent="-285750">
              <a:buFont typeface="Arial"/>
              <a:buChar char="•"/>
            </a:pPr>
            <a:r>
              <a:rPr lang="en-US" dirty="0" smtClean="0">
                <a:latin typeface="Arial"/>
                <a:cs typeface="Arial"/>
              </a:rPr>
              <a:t>How and why will it meet this need?</a:t>
            </a:r>
          </a:p>
          <a:p>
            <a:pPr marL="285750" indent="-285750">
              <a:buFont typeface="Arial"/>
              <a:buChar char="•"/>
            </a:pPr>
            <a:r>
              <a:rPr lang="en-US" dirty="0" smtClean="0">
                <a:latin typeface="Arial"/>
                <a:cs typeface="Arial"/>
              </a:rPr>
              <a:t>In what ways will the project you are proposing prepare you for future endeavors?</a:t>
            </a:r>
          </a:p>
          <a:p>
            <a:pPr marL="285750" indent="-285750">
              <a:buFont typeface="Arial"/>
              <a:buChar char="•"/>
            </a:pPr>
            <a:r>
              <a:rPr lang="en-US" dirty="0" smtClean="0">
                <a:latin typeface="Arial"/>
                <a:cs typeface="Arial"/>
              </a:rPr>
              <a:t>What facilities and resources are available to help ensure you are successful? </a:t>
            </a:r>
          </a:p>
          <a:p>
            <a:pPr marL="285750" indent="-285750">
              <a:buFont typeface="Arial"/>
              <a:buChar char="•"/>
            </a:pPr>
            <a:endParaRPr lang="en-US" dirty="0" smtClean="0">
              <a:latin typeface="Bangla MN"/>
              <a:cs typeface="Bangla MN"/>
            </a:endParaRPr>
          </a:p>
        </p:txBody>
      </p:sp>
      <p:sp>
        <p:nvSpPr>
          <p:cNvPr id="12" name="TextBox 11"/>
          <p:cNvSpPr txBox="1"/>
          <p:nvPr/>
        </p:nvSpPr>
        <p:spPr>
          <a:xfrm>
            <a:off x="423244" y="1247875"/>
            <a:ext cx="3569125"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Proposal Narrative</a:t>
            </a:r>
            <a:endParaRPr lang="en-US" sz="2400" dirty="0">
              <a:latin typeface="Georgia"/>
              <a:cs typeface="Georgia"/>
            </a:endParaRPr>
          </a:p>
        </p:txBody>
      </p:sp>
    </p:spTree>
    <p:extLst>
      <p:ext uri="{BB962C8B-B14F-4D97-AF65-F5344CB8AC3E}">
        <p14:creationId xmlns:p14="http://schemas.microsoft.com/office/powerpoint/2010/main" val="34451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6101"/>
            <a:ext cx="9143999" cy="1733498"/>
            <a:chOff x="0" y="336101"/>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33827"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05864" y="842094"/>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SURF </a:t>
            </a:r>
          </a:p>
          <a:p>
            <a:pPr algn="ctr"/>
            <a:r>
              <a:rPr lang="en-US" dirty="0" smtClean="0">
                <a:solidFill>
                  <a:srgbClr val="FFFFFF"/>
                </a:solidFill>
                <a:latin typeface="Arial"/>
                <a:cs typeface="Arial"/>
              </a:rPr>
              <a:t>Application</a:t>
            </a:r>
            <a:endParaRPr lang="en-US" dirty="0">
              <a:solidFill>
                <a:srgbClr val="FFFFFF"/>
              </a:solidFill>
              <a:latin typeface="Arial"/>
              <a:cs typeface="Arial"/>
            </a:endParaRPr>
          </a:p>
        </p:txBody>
      </p:sp>
      <p:sp>
        <p:nvSpPr>
          <p:cNvPr id="12" name="TextBox 11"/>
          <p:cNvSpPr txBox="1"/>
          <p:nvPr/>
        </p:nvSpPr>
        <p:spPr>
          <a:xfrm>
            <a:off x="1579609" y="1156523"/>
            <a:ext cx="4908435" cy="369332"/>
          </a:xfrm>
          <a:prstGeom prst="rect">
            <a:avLst/>
          </a:prstGeom>
          <a:solidFill>
            <a:schemeClr val="bg1">
              <a:lumMod val="75000"/>
            </a:schemeClr>
          </a:solidFill>
        </p:spPr>
        <p:txBody>
          <a:bodyPr wrap="square" rtlCol="0">
            <a:spAutoFit/>
          </a:bodyPr>
          <a:lstStyle/>
          <a:p>
            <a:pPr algn="ctr"/>
            <a:r>
              <a:rPr lang="en-US" dirty="0" smtClean="0">
                <a:latin typeface="Georgia"/>
                <a:cs typeface="Georgia"/>
              </a:rPr>
              <a:t>ADHE’s SURF Budget and Justification</a:t>
            </a:r>
            <a:endParaRPr lang="en-US" dirty="0">
              <a:latin typeface="Georgia"/>
              <a:cs typeface="Georgia"/>
            </a:endParaRPr>
          </a:p>
        </p:txBody>
      </p:sp>
      <p:pic>
        <p:nvPicPr>
          <p:cNvPr id="6" name="Picture 5" descr="Screen Shot 2016-08-17 at 3.0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222" y="1650409"/>
            <a:ext cx="3961815" cy="4685277"/>
          </a:xfrm>
          <a:prstGeom prst="rect">
            <a:avLst/>
          </a:prstGeom>
        </p:spPr>
      </p:pic>
    </p:spTree>
    <p:extLst>
      <p:ext uri="{BB962C8B-B14F-4D97-AF65-F5344CB8AC3E}">
        <p14:creationId xmlns:p14="http://schemas.microsoft.com/office/powerpoint/2010/main" val="2163385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285896" y="1757565"/>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873026" y="1784742"/>
            <a:ext cx="3569125" cy="646331"/>
          </a:xfrm>
          <a:prstGeom prst="rect">
            <a:avLst/>
          </a:prstGeom>
          <a:solidFill>
            <a:schemeClr val="bg1">
              <a:lumMod val="75000"/>
            </a:schemeClr>
          </a:solidFill>
        </p:spPr>
        <p:txBody>
          <a:bodyPr wrap="square" rtlCol="0">
            <a:spAutoFit/>
          </a:bodyPr>
          <a:lstStyle/>
          <a:p>
            <a:pPr algn="ctr"/>
            <a:r>
              <a:rPr lang="en-US" dirty="0" smtClean="0">
                <a:latin typeface="Georgia"/>
                <a:cs typeface="Georgia"/>
              </a:rPr>
              <a:t>UCA Budget</a:t>
            </a:r>
          </a:p>
          <a:p>
            <a:pPr algn="ctr"/>
            <a:r>
              <a:rPr lang="en-US" dirty="0" smtClean="0">
                <a:latin typeface="Georgia"/>
                <a:cs typeface="Georgia"/>
              </a:rPr>
              <a:t>Spreadsheet for Matching Funds</a:t>
            </a:r>
            <a:endParaRPr lang="en-US" dirty="0">
              <a:latin typeface="Georgia"/>
              <a:cs typeface="Georgia"/>
            </a:endParaRPr>
          </a:p>
        </p:txBody>
      </p:sp>
      <p:grpSp>
        <p:nvGrpSpPr>
          <p:cNvPr id="13" name="Group 12"/>
          <p:cNvGrpSpPr/>
          <p:nvPr/>
        </p:nvGrpSpPr>
        <p:grpSpPr>
          <a:xfrm>
            <a:off x="0" y="336101"/>
            <a:ext cx="9143999" cy="1733498"/>
            <a:chOff x="0" y="336101"/>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28001"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00038" y="847919"/>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SURF </a:t>
            </a:r>
          </a:p>
          <a:p>
            <a:pPr algn="ctr"/>
            <a:r>
              <a:rPr lang="en-US" dirty="0" smtClean="0">
                <a:solidFill>
                  <a:srgbClr val="FFFFFF"/>
                </a:solidFill>
                <a:latin typeface="Arial"/>
                <a:cs typeface="Arial"/>
              </a:rPr>
              <a:t>Application</a:t>
            </a:r>
            <a:endParaRPr lang="en-US" dirty="0">
              <a:solidFill>
                <a:srgbClr val="FFFFFF"/>
              </a:solidFill>
              <a:latin typeface="Arial"/>
              <a:cs typeface="Arial"/>
            </a:endParaRPr>
          </a:p>
        </p:txBody>
      </p:sp>
      <p:sp>
        <p:nvSpPr>
          <p:cNvPr id="11" name="TextBox 10"/>
          <p:cNvSpPr txBox="1"/>
          <p:nvPr/>
        </p:nvSpPr>
        <p:spPr>
          <a:xfrm>
            <a:off x="348831" y="1780752"/>
            <a:ext cx="3569125" cy="369332"/>
          </a:xfrm>
          <a:prstGeom prst="rect">
            <a:avLst/>
          </a:prstGeom>
          <a:solidFill>
            <a:schemeClr val="bg1">
              <a:lumMod val="75000"/>
            </a:schemeClr>
          </a:solidFill>
        </p:spPr>
        <p:txBody>
          <a:bodyPr wrap="square" rtlCol="0">
            <a:spAutoFit/>
          </a:bodyPr>
          <a:lstStyle/>
          <a:p>
            <a:pPr algn="ctr"/>
            <a:r>
              <a:rPr lang="en-US" dirty="0" smtClean="0">
                <a:latin typeface="Georgia"/>
                <a:cs typeface="Georgia"/>
              </a:rPr>
              <a:t>UCA Budget Spreadsheet</a:t>
            </a:r>
            <a:endParaRPr lang="en-US" dirty="0">
              <a:latin typeface="Georgia"/>
              <a:cs typeface="Georgia"/>
            </a:endParaRPr>
          </a:p>
        </p:txBody>
      </p:sp>
      <p:pic>
        <p:nvPicPr>
          <p:cNvPr id="9" name="Picture 8" descr="Screen Shot 2016-08-17 at 4.04.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4373" y="2456483"/>
            <a:ext cx="3569125" cy="3074275"/>
          </a:xfrm>
          <a:prstGeom prst="rect">
            <a:avLst/>
          </a:prstGeom>
        </p:spPr>
      </p:pic>
      <p:pic>
        <p:nvPicPr>
          <p:cNvPr id="7" name="Picture 6" descr="Screen Shot 2016-08-19 at 1.5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33" y="2200887"/>
            <a:ext cx="2976609" cy="4086356"/>
          </a:xfrm>
          <a:prstGeom prst="rect">
            <a:avLst/>
          </a:prstGeom>
        </p:spPr>
      </p:pic>
      <p:sp>
        <p:nvSpPr>
          <p:cNvPr id="8" name="TextBox 7"/>
          <p:cNvSpPr txBox="1"/>
          <p:nvPr/>
        </p:nvSpPr>
        <p:spPr>
          <a:xfrm>
            <a:off x="4855548" y="5670746"/>
            <a:ext cx="3615428" cy="738664"/>
          </a:xfrm>
          <a:prstGeom prst="rect">
            <a:avLst/>
          </a:prstGeom>
          <a:solidFill>
            <a:schemeClr val="bg1">
              <a:lumMod val="75000"/>
            </a:schemeClr>
          </a:solidFill>
        </p:spPr>
        <p:txBody>
          <a:bodyPr wrap="square" rtlCol="0">
            <a:spAutoFit/>
          </a:bodyPr>
          <a:lstStyle/>
          <a:p>
            <a:r>
              <a:rPr lang="en-US" sz="1400" dirty="0" smtClean="0">
                <a:solidFill>
                  <a:srgbClr val="FF0000"/>
                </a:solidFill>
                <a:latin typeface="Arial"/>
                <a:cs typeface="Arial"/>
              </a:rPr>
              <a:t>Both forms must be filled out to help our administrators process your budgets in a timely manner.</a:t>
            </a:r>
            <a:endParaRPr lang="en-US" sz="1400" dirty="0">
              <a:solidFill>
                <a:srgbClr val="FF0000"/>
              </a:solidFill>
              <a:latin typeface="Arial"/>
              <a:cs typeface="Arial"/>
            </a:endParaRPr>
          </a:p>
        </p:txBody>
      </p:sp>
    </p:spTree>
    <p:extLst>
      <p:ext uri="{BB962C8B-B14F-4D97-AF65-F5344CB8AC3E}">
        <p14:creationId xmlns:p14="http://schemas.microsoft.com/office/powerpoint/2010/main" val="126554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6101"/>
            <a:ext cx="9143999" cy="1733498"/>
            <a:chOff x="0" y="336101"/>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28001"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05864" y="859569"/>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SURF </a:t>
            </a:r>
          </a:p>
          <a:p>
            <a:pPr algn="ctr"/>
            <a:r>
              <a:rPr lang="en-US" dirty="0" smtClean="0">
                <a:solidFill>
                  <a:srgbClr val="FFFFFF"/>
                </a:solidFill>
                <a:latin typeface="Arial"/>
                <a:cs typeface="Arial"/>
              </a:rPr>
              <a:t>Application</a:t>
            </a:r>
            <a:endParaRPr lang="en-US" dirty="0">
              <a:solidFill>
                <a:srgbClr val="FFFFFF"/>
              </a:solidFill>
              <a:latin typeface="Arial"/>
              <a:cs typeface="Arial"/>
            </a:endParaRPr>
          </a:p>
        </p:txBody>
      </p:sp>
      <p:cxnSp>
        <p:nvCxnSpPr>
          <p:cNvPr id="5" name="Straight Connector 4"/>
          <p:cNvCxnSpPr/>
          <p:nvPr/>
        </p:nvCxnSpPr>
        <p:spPr>
          <a:xfrm>
            <a:off x="4213131" y="1757565"/>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67544" y="2111493"/>
            <a:ext cx="3569125"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SURF Funding Amounts</a:t>
            </a:r>
            <a:endParaRPr lang="en-US" sz="2400" dirty="0">
              <a:latin typeface="Georgia"/>
              <a:cs typeface="Georgia"/>
            </a:endParaRPr>
          </a:p>
        </p:txBody>
      </p:sp>
      <p:sp>
        <p:nvSpPr>
          <p:cNvPr id="7" name="TextBox 6"/>
          <p:cNvSpPr txBox="1"/>
          <p:nvPr/>
        </p:nvSpPr>
        <p:spPr>
          <a:xfrm>
            <a:off x="238414" y="2789812"/>
            <a:ext cx="3830238" cy="2308324"/>
          </a:xfrm>
          <a:prstGeom prst="rect">
            <a:avLst/>
          </a:prstGeom>
          <a:noFill/>
        </p:spPr>
        <p:txBody>
          <a:bodyPr wrap="square" rtlCol="0">
            <a:spAutoFit/>
          </a:bodyPr>
          <a:lstStyle/>
          <a:p>
            <a:r>
              <a:rPr lang="en-US" dirty="0" smtClean="0">
                <a:latin typeface="Arial"/>
                <a:cs typeface="Arial"/>
              </a:rPr>
              <a:t>The total SURF award is a combination of funding from the state of Arkansas and UCA. </a:t>
            </a:r>
          </a:p>
          <a:p>
            <a:endParaRPr lang="en-US" dirty="0">
              <a:latin typeface="Arial"/>
              <a:cs typeface="Arial"/>
            </a:endParaRPr>
          </a:p>
          <a:p>
            <a:r>
              <a:rPr lang="en-US" dirty="0" smtClean="0">
                <a:latin typeface="Arial"/>
                <a:cs typeface="Arial"/>
              </a:rPr>
              <a:t>If you have a question about your budget, please contact a research administrator at 450-3451 or </a:t>
            </a:r>
            <a:r>
              <a:rPr lang="en-US" dirty="0" err="1" smtClean="0">
                <a:latin typeface="Arial"/>
                <a:cs typeface="Arial"/>
              </a:rPr>
              <a:t>SponsoredPrograms@uca.edu</a:t>
            </a:r>
            <a:r>
              <a:rPr lang="en-US" dirty="0" smtClean="0">
                <a:latin typeface="Arial"/>
                <a:cs typeface="Arial"/>
              </a:rPr>
              <a:t>.</a:t>
            </a:r>
            <a:endParaRPr lang="en-US" dirty="0">
              <a:latin typeface="Arial"/>
              <a:cs typeface="Arial"/>
            </a:endParaRPr>
          </a:p>
        </p:txBody>
      </p:sp>
      <p:sp>
        <p:nvSpPr>
          <p:cNvPr id="15" name="TextBox 14"/>
          <p:cNvSpPr txBox="1"/>
          <p:nvPr/>
        </p:nvSpPr>
        <p:spPr>
          <a:xfrm>
            <a:off x="4552113" y="2648527"/>
            <a:ext cx="4435825" cy="646331"/>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$625 for projects completed within the spring semester from ADHE</a:t>
            </a:r>
            <a:endParaRPr lang="en-US" dirty="0">
              <a:latin typeface="Arial"/>
              <a:cs typeface="Arial"/>
            </a:endParaRPr>
          </a:p>
        </p:txBody>
      </p:sp>
      <p:sp>
        <p:nvSpPr>
          <p:cNvPr id="16" name="TextBox 15"/>
          <p:cNvSpPr txBox="1"/>
          <p:nvPr/>
        </p:nvSpPr>
        <p:spPr>
          <a:xfrm>
            <a:off x="4552113" y="3362849"/>
            <a:ext cx="4435825" cy="646331"/>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$1250 for projects requiring two or more semesters to complete from ADHE</a:t>
            </a:r>
            <a:endParaRPr lang="en-US" dirty="0">
              <a:latin typeface="Arial"/>
              <a:cs typeface="Arial"/>
            </a:endParaRPr>
          </a:p>
        </p:txBody>
      </p:sp>
      <p:sp>
        <p:nvSpPr>
          <p:cNvPr id="17" name="TextBox 16"/>
          <p:cNvSpPr txBox="1"/>
          <p:nvPr/>
        </p:nvSpPr>
        <p:spPr>
          <a:xfrm>
            <a:off x="4552113" y="4084683"/>
            <a:ext cx="4435825" cy="369332"/>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$625 or $1250 matching grant from UCA</a:t>
            </a:r>
            <a:endParaRPr lang="en-US" dirty="0">
              <a:latin typeface="Arial"/>
              <a:cs typeface="Arial"/>
            </a:endParaRPr>
          </a:p>
        </p:txBody>
      </p:sp>
      <p:sp>
        <p:nvSpPr>
          <p:cNvPr id="18" name="TextBox 17"/>
          <p:cNvSpPr txBox="1"/>
          <p:nvPr/>
        </p:nvSpPr>
        <p:spPr>
          <a:xfrm>
            <a:off x="4552113" y="4528136"/>
            <a:ext cx="4435825" cy="646331"/>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$750 for student conference travel from ADHE</a:t>
            </a:r>
            <a:endParaRPr lang="en-US" dirty="0">
              <a:latin typeface="Arial"/>
              <a:cs typeface="Arial"/>
            </a:endParaRPr>
          </a:p>
        </p:txBody>
      </p:sp>
      <p:sp>
        <p:nvSpPr>
          <p:cNvPr id="19" name="TextBox 18"/>
          <p:cNvSpPr txBox="1"/>
          <p:nvPr/>
        </p:nvSpPr>
        <p:spPr>
          <a:xfrm>
            <a:off x="4552113" y="5248319"/>
            <a:ext cx="4435825" cy="369332"/>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$750 for mentor costs from ADHE</a:t>
            </a:r>
            <a:endParaRPr lang="en-US" dirty="0">
              <a:latin typeface="Arial"/>
              <a:cs typeface="Arial"/>
            </a:endParaRPr>
          </a:p>
        </p:txBody>
      </p:sp>
      <p:sp>
        <p:nvSpPr>
          <p:cNvPr id="20" name="TextBox 19"/>
          <p:cNvSpPr txBox="1"/>
          <p:nvPr/>
        </p:nvSpPr>
        <p:spPr>
          <a:xfrm>
            <a:off x="4552113" y="5692876"/>
            <a:ext cx="4435825" cy="369332"/>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$4000 total available for SURF award </a:t>
            </a:r>
            <a:endParaRPr lang="en-US" dirty="0">
              <a:latin typeface="Arial"/>
              <a:cs typeface="Arial"/>
            </a:endParaRPr>
          </a:p>
        </p:txBody>
      </p:sp>
      <p:sp>
        <p:nvSpPr>
          <p:cNvPr id="21" name="TextBox 20"/>
          <p:cNvSpPr txBox="1"/>
          <p:nvPr/>
        </p:nvSpPr>
        <p:spPr>
          <a:xfrm>
            <a:off x="4552113" y="2106618"/>
            <a:ext cx="4435825"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Project Funding Amounts</a:t>
            </a:r>
            <a:endParaRPr lang="en-US" sz="2400" dirty="0">
              <a:latin typeface="Georgia"/>
              <a:cs typeface="Georgia"/>
            </a:endParaRPr>
          </a:p>
        </p:txBody>
      </p:sp>
    </p:spTree>
    <p:extLst>
      <p:ext uri="{BB962C8B-B14F-4D97-AF65-F5344CB8AC3E}">
        <p14:creationId xmlns:p14="http://schemas.microsoft.com/office/powerpoint/2010/main" val="424185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6101"/>
            <a:ext cx="9143999" cy="1733498"/>
            <a:chOff x="0" y="336101"/>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28001"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05864" y="853744"/>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SURF </a:t>
            </a:r>
          </a:p>
          <a:p>
            <a:pPr algn="ctr"/>
            <a:r>
              <a:rPr lang="en-US" dirty="0" smtClean="0">
                <a:solidFill>
                  <a:srgbClr val="FFFFFF"/>
                </a:solidFill>
                <a:latin typeface="Arial"/>
                <a:cs typeface="Arial"/>
              </a:rPr>
              <a:t>Application</a:t>
            </a:r>
            <a:endParaRPr lang="en-US" dirty="0">
              <a:solidFill>
                <a:srgbClr val="FFFFFF"/>
              </a:solidFill>
              <a:latin typeface="Arial"/>
              <a:cs typeface="Arial"/>
            </a:endParaRPr>
          </a:p>
        </p:txBody>
      </p:sp>
      <p:cxnSp>
        <p:nvCxnSpPr>
          <p:cNvPr id="5" name="Straight Connector 4"/>
          <p:cNvCxnSpPr/>
          <p:nvPr/>
        </p:nvCxnSpPr>
        <p:spPr>
          <a:xfrm>
            <a:off x="4213131" y="1757565"/>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653" y="2113434"/>
            <a:ext cx="4171126"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Mentor’s Letter of Support</a:t>
            </a:r>
          </a:p>
        </p:txBody>
      </p:sp>
      <p:sp>
        <p:nvSpPr>
          <p:cNvPr id="14" name="TextBox 13"/>
          <p:cNvSpPr txBox="1"/>
          <p:nvPr/>
        </p:nvSpPr>
        <p:spPr>
          <a:xfrm>
            <a:off x="4240021" y="2120622"/>
            <a:ext cx="4903978"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Two Letters of Recommendation</a:t>
            </a:r>
            <a:endParaRPr lang="en-US" sz="2400" dirty="0">
              <a:latin typeface="Georgia"/>
              <a:cs typeface="Georgia"/>
            </a:endParaRPr>
          </a:p>
        </p:txBody>
      </p:sp>
      <p:sp>
        <p:nvSpPr>
          <p:cNvPr id="6" name="TextBox 5"/>
          <p:cNvSpPr txBox="1"/>
          <p:nvPr/>
        </p:nvSpPr>
        <p:spPr>
          <a:xfrm>
            <a:off x="174768" y="2826595"/>
            <a:ext cx="3863845" cy="3539430"/>
          </a:xfrm>
          <a:prstGeom prst="rect">
            <a:avLst/>
          </a:prstGeom>
          <a:noFill/>
        </p:spPr>
        <p:txBody>
          <a:bodyPr wrap="square" rtlCol="0">
            <a:spAutoFit/>
          </a:bodyPr>
          <a:lstStyle/>
          <a:p>
            <a:pPr marL="285750" indent="-285750">
              <a:buFont typeface="Arial"/>
              <a:buChar char="•"/>
            </a:pPr>
            <a:r>
              <a:rPr lang="en-US" sz="1600" dirty="0">
                <a:latin typeface="Arial"/>
                <a:cs typeface="Arial"/>
              </a:rPr>
              <a:t>Addressed to SURF Selection Committee</a:t>
            </a:r>
          </a:p>
          <a:p>
            <a:pPr marL="285750" indent="-285750">
              <a:buFont typeface="Arial"/>
              <a:buChar char="•"/>
            </a:pPr>
            <a:r>
              <a:rPr lang="en-US" sz="1600" dirty="0">
                <a:latin typeface="Arial"/>
                <a:cs typeface="Arial"/>
              </a:rPr>
              <a:t>Should discuss student’s academic abilities and performance, especially as related to the project</a:t>
            </a:r>
          </a:p>
          <a:p>
            <a:pPr marL="285750" indent="-285750">
              <a:buFont typeface="Arial"/>
              <a:buChar char="•"/>
            </a:pPr>
            <a:r>
              <a:rPr lang="en-US" sz="1600" dirty="0">
                <a:latin typeface="Arial"/>
                <a:cs typeface="Arial"/>
              </a:rPr>
              <a:t>Should outline significance of the project</a:t>
            </a:r>
          </a:p>
          <a:p>
            <a:pPr marL="285750" indent="-285750">
              <a:buFont typeface="Arial"/>
              <a:buChar char="•"/>
            </a:pPr>
            <a:r>
              <a:rPr lang="en-US" sz="1600" dirty="0">
                <a:latin typeface="Arial"/>
                <a:cs typeface="Arial"/>
              </a:rPr>
              <a:t>Should indicate student’s ability to complete </a:t>
            </a:r>
            <a:r>
              <a:rPr lang="en-US" sz="1600" dirty="0" smtClean="0">
                <a:latin typeface="Arial"/>
                <a:cs typeface="Arial"/>
              </a:rPr>
              <a:t>the project within </a:t>
            </a:r>
            <a:r>
              <a:rPr lang="en-US" sz="1600" dirty="0">
                <a:latin typeface="Arial"/>
                <a:cs typeface="Arial"/>
              </a:rPr>
              <a:t>the timeline</a:t>
            </a:r>
          </a:p>
          <a:p>
            <a:pPr marL="285750" indent="-285750">
              <a:buFont typeface="Arial"/>
              <a:buChar char="•"/>
            </a:pPr>
            <a:r>
              <a:rPr lang="en-US" sz="1600" dirty="0">
                <a:latin typeface="Arial"/>
                <a:cs typeface="Arial"/>
              </a:rPr>
              <a:t>Should outline mentor’s advisory role</a:t>
            </a:r>
          </a:p>
          <a:p>
            <a:pPr marL="285750" indent="-285750">
              <a:buFont typeface="Arial"/>
              <a:buChar char="•"/>
            </a:pPr>
            <a:r>
              <a:rPr lang="en-US" sz="1600" dirty="0">
                <a:latin typeface="Arial"/>
                <a:cs typeface="Arial"/>
              </a:rPr>
              <a:t>Printed on letterhead, signed and delivered with signature across the seal</a:t>
            </a:r>
          </a:p>
        </p:txBody>
      </p:sp>
      <p:sp>
        <p:nvSpPr>
          <p:cNvPr id="8" name="TextBox 7"/>
          <p:cNvSpPr txBox="1"/>
          <p:nvPr/>
        </p:nvSpPr>
        <p:spPr>
          <a:xfrm>
            <a:off x="4873026" y="2844015"/>
            <a:ext cx="3569125" cy="2554545"/>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Addressed to SURF Selection Committee</a:t>
            </a:r>
          </a:p>
          <a:p>
            <a:pPr marL="285750" indent="-285750">
              <a:buFont typeface="Arial"/>
              <a:buChar char="•"/>
            </a:pPr>
            <a:r>
              <a:rPr lang="en-US" sz="1600" dirty="0" smtClean="0">
                <a:latin typeface="Arial"/>
                <a:cs typeface="Arial"/>
              </a:rPr>
              <a:t>Should discuss student’s academic abilities and performance,</a:t>
            </a:r>
          </a:p>
          <a:p>
            <a:pPr marL="285750" indent="-285750">
              <a:buFont typeface="Arial"/>
              <a:buChar char="•"/>
            </a:pPr>
            <a:r>
              <a:rPr lang="en-US" sz="1600" dirty="0" smtClean="0">
                <a:latin typeface="Arial"/>
                <a:cs typeface="Arial"/>
              </a:rPr>
              <a:t>Should give specific examples of student’s merit and potential</a:t>
            </a:r>
          </a:p>
          <a:p>
            <a:pPr marL="285750" indent="-285750">
              <a:buFont typeface="Arial"/>
              <a:buChar char="•"/>
            </a:pPr>
            <a:r>
              <a:rPr lang="en-US" sz="1600" dirty="0" smtClean="0">
                <a:latin typeface="Arial"/>
                <a:cs typeface="Arial"/>
              </a:rPr>
              <a:t>Printed on letterhead, delivered in an envelope signed across the seal</a:t>
            </a:r>
            <a:endParaRPr lang="en-US" sz="1600" dirty="0">
              <a:latin typeface="Arial"/>
              <a:cs typeface="Arial"/>
            </a:endParaRPr>
          </a:p>
        </p:txBody>
      </p:sp>
    </p:spTree>
    <p:extLst>
      <p:ext uri="{BB962C8B-B14F-4D97-AF65-F5344CB8AC3E}">
        <p14:creationId xmlns:p14="http://schemas.microsoft.com/office/powerpoint/2010/main" val="384885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40980"/>
            <a:ext cx="9143999" cy="1734444"/>
            <a:chOff x="0" y="340980"/>
            <a:chExt cx="9143999" cy="1734444"/>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33827" y="34192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05864" y="693089"/>
            <a:ext cx="1607009" cy="923330"/>
          </a:xfrm>
          <a:prstGeom prst="rect">
            <a:avLst/>
          </a:prstGeom>
          <a:noFill/>
        </p:spPr>
        <p:txBody>
          <a:bodyPr wrap="square" rtlCol="0">
            <a:spAutoFit/>
          </a:bodyPr>
          <a:lstStyle/>
          <a:p>
            <a:pPr algn="ctr"/>
            <a:r>
              <a:rPr lang="en-US" dirty="0" smtClean="0">
                <a:solidFill>
                  <a:srgbClr val="FFFFFF"/>
                </a:solidFill>
                <a:latin typeface="Arial"/>
                <a:cs typeface="Arial"/>
              </a:rPr>
              <a:t>How Applications  Are Reviewed</a:t>
            </a:r>
            <a:endParaRPr lang="en-US" dirty="0">
              <a:solidFill>
                <a:srgbClr val="FFFFFF"/>
              </a:solidFill>
              <a:latin typeface="Arial"/>
              <a:cs typeface="Arial"/>
            </a:endParaRPr>
          </a:p>
        </p:txBody>
      </p:sp>
      <p:sp>
        <p:nvSpPr>
          <p:cNvPr id="12" name="TextBox 11"/>
          <p:cNvSpPr txBox="1"/>
          <p:nvPr/>
        </p:nvSpPr>
        <p:spPr>
          <a:xfrm>
            <a:off x="1790649" y="1274478"/>
            <a:ext cx="4948491"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SURF Evaluation Form</a:t>
            </a:r>
            <a:endParaRPr lang="en-US" sz="2400" dirty="0">
              <a:latin typeface="Georgia"/>
              <a:cs typeface="Georgia"/>
            </a:endParaRPr>
          </a:p>
        </p:txBody>
      </p:sp>
      <p:pic>
        <p:nvPicPr>
          <p:cNvPr id="6" name="Picture 5" descr="Screen Shot 2016-08-19 at 10.13.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774" y="1735486"/>
            <a:ext cx="5710077" cy="4328726"/>
          </a:xfrm>
          <a:prstGeom prst="rect">
            <a:avLst/>
          </a:prstGeom>
        </p:spPr>
      </p:pic>
    </p:spTree>
    <p:extLst>
      <p:ext uri="{BB962C8B-B14F-4D97-AF65-F5344CB8AC3E}">
        <p14:creationId xmlns:p14="http://schemas.microsoft.com/office/powerpoint/2010/main" val="38084121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6101"/>
            <a:ext cx="9143999" cy="1733498"/>
            <a:chOff x="0" y="336101"/>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33827"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11690" y="871694"/>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Additional </a:t>
            </a:r>
          </a:p>
          <a:p>
            <a:pPr algn="ctr"/>
            <a:r>
              <a:rPr lang="en-US" dirty="0" smtClean="0">
                <a:solidFill>
                  <a:srgbClr val="FFFFFF"/>
                </a:solidFill>
                <a:latin typeface="Arial"/>
                <a:cs typeface="Arial"/>
              </a:rPr>
              <a:t>Opportunities</a:t>
            </a:r>
            <a:endParaRPr lang="en-US" dirty="0">
              <a:solidFill>
                <a:srgbClr val="FFFFFF"/>
              </a:solidFill>
              <a:latin typeface="Arial"/>
              <a:cs typeface="Arial"/>
            </a:endParaRPr>
          </a:p>
        </p:txBody>
      </p:sp>
      <p:sp>
        <p:nvSpPr>
          <p:cNvPr id="12" name="TextBox 11"/>
          <p:cNvSpPr txBox="1"/>
          <p:nvPr/>
        </p:nvSpPr>
        <p:spPr>
          <a:xfrm>
            <a:off x="429263" y="1731892"/>
            <a:ext cx="4948491"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Mahlon Martin Fellowship</a:t>
            </a:r>
            <a:endParaRPr lang="en-US" sz="2400" dirty="0">
              <a:latin typeface="Georgia"/>
              <a:cs typeface="Georgia"/>
            </a:endParaRPr>
          </a:p>
        </p:txBody>
      </p:sp>
      <p:sp>
        <p:nvSpPr>
          <p:cNvPr id="5" name="TextBox 4"/>
          <p:cNvSpPr txBox="1"/>
          <p:nvPr/>
        </p:nvSpPr>
        <p:spPr>
          <a:xfrm>
            <a:off x="429263" y="2526726"/>
            <a:ext cx="7726666" cy="2585323"/>
          </a:xfrm>
          <a:prstGeom prst="rect">
            <a:avLst/>
          </a:prstGeom>
          <a:noFill/>
        </p:spPr>
        <p:txBody>
          <a:bodyPr wrap="square" rtlCol="0">
            <a:spAutoFit/>
          </a:bodyPr>
          <a:lstStyle/>
          <a:p>
            <a:r>
              <a:rPr lang="en-US" dirty="0" smtClean="0">
                <a:latin typeface="Arial"/>
                <a:cs typeface="Arial"/>
              </a:rPr>
              <a:t>The Mahlon Martin Fellowship is awarded to two to four African-American students annually. Eligible African-American students should check the Mahlon Martin box at the top of the SURF cover page if they wish to apply for this opportunity, which will enable awardees to be paid for additional time on the project as well as provide an expanded travel budget. </a:t>
            </a:r>
          </a:p>
          <a:p>
            <a:endParaRPr lang="en-US" dirty="0">
              <a:latin typeface="Arial"/>
              <a:cs typeface="Arial"/>
            </a:endParaRPr>
          </a:p>
          <a:p>
            <a:r>
              <a:rPr lang="en-US" dirty="0" smtClean="0">
                <a:latin typeface="Arial"/>
                <a:cs typeface="Arial"/>
              </a:rPr>
              <a:t>The fellowship was named in honor of Mahlon Martin, a dedicated council member who contributed valuable knowledge and insight into the SURF program. Mr. Martin died in 1995.</a:t>
            </a:r>
            <a:endParaRPr lang="en-US" dirty="0">
              <a:latin typeface="Arial"/>
              <a:cs typeface="Arial"/>
            </a:endParaRPr>
          </a:p>
        </p:txBody>
      </p:sp>
    </p:spTree>
    <p:extLst>
      <p:ext uri="{BB962C8B-B14F-4D97-AF65-F5344CB8AC3E}">
        <p14:creationId xmlns:p14="http://schemas.microsoft.com/office/powerpoint/2010/main" val="115652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6101"/>
            <a:ext cx="9143999" cy="1733498"/>
            <a:chOff x="0" y="336101"/>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33827"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05864" y="865394"/>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SURF </a:t>
            </a:r>
          </a:p>
          <a:p>
            <a:pPr algn="ctr"/>
            <a:r>
              <a:rPr lang="en-US" dirty="0" smtClean="0">
                <a:solidFill>
                  <a:srgbClr val="FFFFFF"/>
                </a:solidFill>
                <a:latin typeface="Arial"/>
                <a:cs typeface="Arial"/>
              </a:rPr>
              <a:t>Application</a:t>
            </a:r>
            <a:endParaRPr lang="en-US" dirty="0">
              <a:solidFill>
                <a:srgbClr val="FFFFFF"/>
              </a:solidFill>
              <a:latin typeface="Arial"/>
              <a:cs typeface="Arial"/>
            </a:endParaRPr>
          </a:p>
        </p:txBody>
      </p:sp>
      <p:cxnSp>
        <p:nvCxnSpPr>
          <p:cNvPr id="5" name="Straight Connector 4"/>
          <p:cNvCxnSpPr/>
          <p:nvPr/>
        </p:nvCxnSpPr>
        <p:spPr>
          <a:xfrm>
            <a:off x="4213131" y="1757565"/>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473" y="2120622"/>
            <a:ext cx="4160702"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IRB</a:t>
            </a:r>
          </a:p>
        </p:txBody>
      </p:sp>
      <p:sp>
        <p:nvSpPr>
          <p:cNvPr id="14" name="TextBox 13"/>
          <p:cNvSpPr txBox="1"/>
          <p:nvPr/>
        </p:nvSpPr>
        <p:spPr>
          <a:xfrm>
            <a:off x="4248087" y="2120622"/>
            <a:ext cx="4878173"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IACUC</a:t>
            </a:r>
            <a:endParaRPr lang="en-US" sz="2400" dirty="0">
              <a:latin typeface="Georgia"/>
              <a:cs typeface="Georgia"/>
            </a:endParaRPr>
          </a:p>
        </p:txBody>
      </p:sp>
      <p:sp>
        <p:nvSpPr>
          <p:cNvPr id="6" name="TextBox 5"/>
          <p:cNvSpPr txBox="1"/>
          <p:nvPr/>
        </p:nvSpPr>
        <p:spPr>
          <a:xfrm>
            <a:off x="309110" y="3036240"/>
            <a:ext cx="3729503" cy="2585323"/>
          </a:xfrm>
          <a:prstGeom prst="rect">
            <a:avLst/>
          </a:prstGeom>
          <a:noFill/>
        </p:spPr>
        <p:txBody>
          <a:bodyPr wrap="square" rtlCol="0">
            <a:spAutoFit/>
          </a:bodyPr>
          <a:lstStyle/>
          <a:p>
            <a:r>
              <a:rPr lang="en-US" dirty="0" smtClean="0">
                <a:latin typeface="Arial"/>
                <a:cs typeface="Arial"/>
              </a:rPr>
              <a:t>If your research involves live human subjects, you may need Institutional Review Board approval before beginning your project.</a:t>
            </a:r>
          </a:p>
          <a:p>
            <a:endParaRPr lang="en-US" dirty="0">
              <a:latin typeface="Arial"/>
              <a:cs typeface="Arial"/>
            </a:endParaRPr>
          </a:p>
          <a:p>
            <a:r>
              <a:rPr lang="en-US" dirty="0" smtClean="0">
                <a:latin typeface="Arial"/>
                <a:cs typeface="Arial"/>
              </a:rPr>
              <a:t>Please visit</a:t>
            </a:r>
          </a:p>
          <a:p>
            <a:r>
              <a:rPr lang="en-US" dirty="0" smtClean="0">
                <a:latin typeface="Arial"/>
                <a:cs typeface="Arial"/>
                <a:hlinkClick r:id="rId2" action="ppaction://hlinkfile"/>
              </a:rPr>
              <a:t>uca.edu/researchcomplicance</a:t>
            </a:r>
            <a:r>
              <a:rPr lang="en-US" dirty="0" smtClean="0">
                <a:latin typeface="Arial"/>
                <a:cs typeface="Arial"/>
              </a:rPr>
              <a:t> for more information. </a:t>
            </a:r>
            <a:endParaRPr lang="en-US" dirty="0">
              <a:latin typeface="Arial"/>
              <a:cs typeface="Arial"/>
            </a:endParaRPr>
          </a:p>
        </p:txBody>
      </p:sp>
      <p:sp>
        <p:nvSpPr>
          <p:cNvPr id="8" name="TextBox 7"/>
          <p:cNvSpPr txBox="1"/>
          <p:nvPr/>
        </p:nvSpPr>
        <p:spPr>
          <a:xfrm>
            <a:off x="4873026" y="3036240"/>
            <a:ext cx="3569125" cy="2862323"/>
          </a:xfrm>
          <a:prstGeom prst="rect">
            <a:avLst/>
          </a:prstGeom>
          <a:noFill/>
        </p:spPr>
        <p:txBody>
          <a:bodyPr wrap="square" rtlCol="0">
            <a:spAutoFit/>
          </a:bodyPr>
          <a:lstStyle/>
          <a:p>
            <a:r>
              <a:rPr lang="en-US" dirty="0" smtClean="0">
                <a:latin typeface="Arial"/>
                <a:cs typeface="Arial"/>
              </a:rPr>
              <a:t>If your research involves live vertebrate animals, you may need Institutional Animal Care and Use Committee approval before proceeding. </a:t>
            </a:r>
          </a:p>
          <a:p>
            <a:endParaRPr lang="en-US" dirty="0">
              <a:latin typeface="Arial"/>
              <a:cs typeface="Arial"/>
            </a:endParaRPr>
          </a:p>
          <a:p>
            <a:r>
              <a:rPr lang="en-US" dirty="0" smtClean="0">
                <a:latin typeface="Arial"/>
                <a:cs typeface="Arial"/>
              </a:rPr>
              <a:t>Please visit</a:t>
            </a:r>
          </a:p>
          <a:p>
            <a:r>
              <a:rPr lang="en-US" dirty="0" smtClean="0">
                <a:latin typeface="Arial"/>
                <a:cs typeface="Arial"/>
                <a:hlinkClick r:id="rId2" action="ppaction://hlinkfile"/>
              </a:rPr>
              <a:t>uca.edu/researchcompliance</a:t>
            </a:r>
            <a:r>
              <a:rPr lang="en-US" dirty="0" smtClean="0">
                <a:latin typeface="Arial"/>
                <a:cs typeface="Arial"/>
              </a:rPr>
              <a:t> for more information.</a:t>
            </a:r>
          </a:p>
          <a:p>
            <a:endParaRPr lang="en-US" dirty="0">
              <a:latin typeface="Arial"/>
              <a:cs typeface="Arial"/>
            </a:endParaRPr>
          </a:p>
        </p:txBody>
      </p:sp>
    </p:spTree>
    <p:extLst>
      <p:ext uri="{BB962C8B-B14F-4D97-AF65-F5344CB8AC3E}">
        <p14:creationId xmlns:p14="http://schemas.microsoft.com/office/powerpoint/2010/main" val="63126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Wave2.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5404492"/>
            <a:ext cx="9144000" cy="1441995"/>
          </a:xfrm>
          <a:prstGeom prst="rect">
            <a:avLst/>
          </a:prstGeom>
        </p:spPr>
      </p:pic>
      <p:sp>
        <p:nvSpPr>
          <p:cNvPr id="2" name="TextBox 1"/>
          <p:cNvSpPr txBox="1"/>
          <p:nvPr/>
        </p:nvSpPr>
        <p:spPr>
          <a:xfrm>
            <a:off x="0" y="366858"/>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1164188" y="1759701"/>
            <a:ext cx="1528079" cy="126330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28298" y="1181278"/>
            <a:ext cx="2811941"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Questions? </a:t>
            </a:r>
            <a:endParaRPr lang="en-US" sz="2400" dirty="0">
              <a:latin typeface="Georgia"/>
              <a:cs typeface="Georgia"/>
            </a:endParaRPr>
          </a:p>
        </p:txBody>
      </p:sp>
      <p:sp>
        <p:nvSpPr>
          <p:cNvPr id="9" name="Connector 8"/>
          <p:cNvSpPr/>
          <p:nvPr/>
        </p:nvSpPr>
        <p:spPr>
          <a:xfrm>
            <a:off x="1164188" y="3106231"/>
            <a:ext cx="1528079" cy="126330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76380" y="2196148"/>
            <a:ext cx="1131114" cy="369332"/>
          </a:xfrm>
          <a:prstGeom prst="rect">
            <a:avLst/>
          </a:prstGeom>
          <a:noFill/>
        </p:spPr>
        <p:txBody>
          <a:bodyPr wrap="square" rtlCol="0">
            <a:spAutoFit/>
          </a:bodyPr>
          <a:lstStyle/>
          <a:p>
            <a:pPr algn="ctr"/>
            <a:r>
              <a:rPr lang="en-US" dirty="0" smtClean="0">
                <a:solidFill>
                  <a:schemeClr val="bg1"/>
                </a:solidFill>
                <a:latin typeface="Arial"/>
                <a:cs typeface="Arial"/>
              </a:rPr>
              <a:t>Budget</a:t>
            </a:r>
            <a:endParaRPr lang="en-US" dirty="0">
              <a:solidFill>
                <a:schemeClr val="bg1"/>
              </a:solidFill>
              <a:latin typeface="Arial"/>
              <a:cs typeface="Arial"/>
            </a:endParaRPr>
          </a:p>
        </p:txBody>
      </p:sp>
      <p:sp>
        <p:nvSpPr>
          <p:cNvPr id="14" name="TextBox 13"/>
          <p:cNvSpPr txBox="1"/>
          <p:nvPr/>
        </p:nvSpPr>
        <p:spPr>
          <a:xfrm>
            <a:off x="1248818" y="3384611"/>
            <a:ext cx="1395173" cy="646331"/>
          </a:xfrm>
          <a:prstGeom prst="rect">
            <a:avLst/>
          </a:prstGeom>
          <a:noFill/>
        </p:spPr>
        <p:txBody>
          <a:bodyPr wrap="square" rtlCol="0">
            <a:spAutoFit/>
          </a:bodyPr>
          <a:lstStyle/>
          <a:p>
            <a:pPr algn="ctr"/>
            <a:r>
              <a:rPr lang="en-US" dirty="0" smtClean="0">
                <a:solidFill>
                  <a:srgbClr val="FFFFFF"/>
                </a:solidFill>
                <a:latin typeface="Arial"/>
                <a:cs typeface="Arial"/>
              </a:rPr>
              <a:t>Research Compliance</a:t>
            </a:r>
            <a:endParaRPr lang="en-US" dirty="0">
              <a:solidFill>
                <a:srgbClr val="FFFFFF"/>
              </a:solidFill>
              <a:latin typeface="Arial"/>
              <a:cs typeface="Arial"/>
            </a:endParaRPr>
          </a:p>
        </p:txBody>
      </p:sp>
      <p:sp>
        <p:nvSpPr>
          <p:cNvPr id="7" name="TextBox 6"/>
          <p:cNvSpPr txBox="1"/>
          <p:nvPr/>
        </p:nvSpPr>
        <p:spPr>
          <a:xfrm>
            <a:off x="4577374" y="1379291"/>
            <a:ext cx="3042764" cy="830997"/>
          </a:xfrm>
          <a:prstGeom prst="rect">
            <a:avLst/>
          </a:prstGeom>
          <a:noFill/>
          <a:ln>
            <a:solidFill>
              <a:schemeClr val="tx2">
                <a:lumMod val="40000"/>
                <a:lumOff val="60000"/>
              </a:schemeClr>
            </a:solidFill>
          </a:ln>
        </p:spPr>
        <p:txBody>
          <a:bodyPr wrap="square" rtlCol="0">
            <a:spAutoFit/>
          </a:bodyPr>
          <a:lstStyle/>
          <a:p>
            <a:r>
              <a:rPr lang="en-US" sz="1600" dirty="0" smtClean="0">
                <a:latin typeface="Arial"/>
                <a:cs typeface="Arial"/>
              </a:rPr>
              <a:t>Matthew Smith</a:t>
            </a:r>
            <a:endParaRPr lang="en-US" sz="1600" dirty="0" smtClean="0">
              <a:latin typeface="Arial"/>
              <a:cs typeface="Arial"/>
            </a:endParaRPr>
          </a:p>
          <a:p>
            <a:r>
              <a:rPr lang="en-US" sz="1600" dirty="0" smtClean="0">
                <a:latin typeface="Arial"/>
                <a:cs typeface="Arial"/>
              </a:rPr>
              <a:t>Research Administrator</a:t>
            </a:r>
          </a:p>
          <a:p>
            <a:r>
              <a:rPr lang="en-US" sz="1600" u="sng" dirty="0" smtClean="0">
                <a:solidFill>
                  <a:srgbClr val="3366FF"/>
                </a:solidFill>
                <a:latin typeface="Arial"/>
                <a:cs typeface="Arial"/>
                <a:hlinkClick r:id="rId3"/>
              </a:rPr>
              <a:t>dsmith91</a:t>
            </a:r>
            <a:r>
              <a:rPr lang="en-US" sz="1600" u="sng" dirty="0" smtClean="0">
                <a:solidFill>
                  <a:srgbClr val="3366FF"/>
                </a:solidFill>
                <a:latin typeface="Arial"/>
                <a:cs typeface="Arial"/>
                <a:hlinkClick r:id="rId3"/>
              </a:rPr>
              <a:t>@</a:t>
            </a:r>
            <a:r>
              <a:rPr lang="en-US" sz="1600" u="sng" dirty="0" smtClean="0">
                <a:solidFill>
                  <a:srgbClr val="3366FF"/>
                </a:solidFill>
                <a:latin typeface="Arial"/>
                <a:cs typeface="Arial"/>
                <a:hlinkClick r:id="rId3"/>
              </a:rPr>
              <a:t>uca.edu</a:t>
            </a:r>
            <a:endParaRPr lang="en-US" sz="1600" u="sng" dirty="0">
              <a:solidFill>
                <a:srgbClr val="3366FF"/>
              </a:solidFill>
              <a:latin typeface="Arial"/>
              <a:cs typeface="Arial"/>
            </a:endParaRPr>
          </a:p>
        </p:txBody>
      </p:sp>
      <p:sp>
        <p:nvSpPr>
          <p:cNvPr id="16" name="TextBox 15"/>
          <p:cNvSpPr txBox="1"/>
          <p:nvPr/>
        </p:nvSpPr>
        <p:spPr>
          <a:xfrm>
            <a:off x="4577374" y="2249841"/>
            <a:ext cx="3042764" cy="830997"/>
          </a:xfrm>
          <a:prstGeom prst="rect">
            <a:avLst/>
          </a:prstGeom>
          <a:noFill/>
          <a:ln>
            <a:solidFill>
              <a:schemeClr val="tx2">
                <a:lumMod val="40000"/>
                <a:lumOff val="60000"/>
              </a:schemeClr>
            </a:solidFill>
          </a:ln>
        </p:spPr>
        <p:txBody>
          <a:bodyPr wrap="square" rtlCol="0">
            <a:spAutoFit/>
          </a:bodyPr>
          <a:lstStyle/>
          <a:p>
            <a:r>
              <a:rPr lang="en-US" sz="1600" dirty="0" smtClean="0">
                <a:latin typeface="Arial"/>
                <a:cs typeface="Arial"/>
              </a:rPr>
              <a:t>Suzanne Wiltgen</a:t>
            </a:r>
          </a:p>
          <a:p>
            <a:r>
              <a:rPr lang="en-US" sz="1600" dirty="0" smtClean="0">
                <a:latin typeface="Arial"/>
                <a:cs typeface="Arial"/>
              </a:rPr>
              <a:t>Research Administrator</a:t>
            </a:r>
          </a:p>
          <a:p>
            <a:r>
              <a:rPr lang="en-US" sz="1600" u="sng" dirty="0" smtClean="0">
                <a:solidFill>
                  <a:srgbClr val="3366FF"/>
                </a:solidFill>
                <a:latin typeface="Arial"/>
                <a:cs typeface="Arial"/>
                <a:hlinkClick r:id="rId4"/>
              </a:rPr>
              <a:t>swiltgen@uca.edu</a:t>
            </a:r>
            <a:endParaRPr lang="en-US" sz="1600" u="sng" dirty="0">
              <a:solidFill>
                <a:srgbClr val="3366FF"/>
              </a:solidFill>
              <a:latin typeface="Arial"/>
              <a:cs typeface="Arial"/>
            </a:endParaRPr>
          </a:p>
        </p:txBody>
      </p:sp>
      <p:sp>
        <p:nvSpPr>
          <p:cNvPr id="17" name="TextBox 16"/>
          <p:cNvSpPr txBox="1"/>
          <p:nvPr/>
        </p:nvSpPr>
        <p:spPr>
          <a:xfrm>
            <a:off x="4577374" y="3301245"/>
            <a:ext cx="3042764" cy="830997"/>
          </a:xfrm>
          <a:prstGeom prst="rect">
            <a:avLst/>
          </a:prstGeom>
          <a:noFill/>
          <a:ln>
            <a:solidFill>
              <a:schemeClr val="tx2">
                <a:lumMod val="40000"/>
                <a:lumOff val="60000"/>
              </a:schemeClr>
            </a:solidFill>
          </a:ln>
        </p:spPr>
        <p:txBody>
          <a:bodyPr wrap="square" rtlCol="0">
            <a:spAutoFit/>
          </a:bodyPr>
          <a:lstStyle/>
          <a:p>
            <a:r>
              <a:rPr lang="en-US" sz="1600" dirty="0">
                <a:latin typeface="Arial"/>
                <a:cs typeface="Arial"/>
              </a:rPr>
              <a:t>Kim Ashley-Pauley</a:t>
            </a:r>
          </a:p>
          <a:p>
            <a:r>
              <a:rPr lang="en-US" sz="1600" dirty="0">
                <a:latin typeface="Arial"/>
                <a:cs typeface="Arial"/>
              </a:rPr>
              <a:t>Research Administrator</a:t>
            </a:r>
          </a:p>
          <a:p>
            <a:r>
              <a:rPr lang="en-US" sz="1600" u="sng" dirty="0" smtClean="0">
                <a:solidFill>
                  <a:srgbClr val="3366FF"/>
                </a:solidFill>
                <a:latin typeface="Arial"/>
                <a:cs typeface="Arial"/>
                <a:hlinkClick r:id="rId5"/>
              </a:rPr>
              <a:t>kashley</a:t>
            </a:r>
            <a:r>
              <a:rPr lang="en-US" sz="1600" u="sng" dirty="0">
                <a:solidFill>
                  <a:srgbClr val="3366FF"/>
                </a:solidFill>
                <a:latin typeface="Arial"/>
                <a:cs typeface="Arial"/>
                <a:hlinkClick r:id="rId5"/>
              </a:rPr>
              <a:t>@uca.edu</a:t>
            </a:r>
            <a:r>
              <a:rPr lang="en-US" sz="1600" u="sng" dirty="0">
                <a:solidFill>
                  <a:srgbClr val="3366FF"/>
                </a:solidFill>
                <a:latin typeface="Arial"/>
                <a:cs typeface="Arial"/>
              </a:rPr>
              <a:t>  </a:t>
            </a:r>
          </a:p>
        </p:txBody>
      </p:sp>
      <p:sp>
        <p:nvSpPr>
          <p:cNvPr id="18" name="TextBox 17"/>
          <p:cNvSpPr txBox="1"/>
          <p:nvPr/>
        </p:nvSpPr>
        <p:spPr>
          <a:xfrm>
            <a:off x="4577374" y="4235542"/>
            <a:ext cx="3042764" cy="830997"/>
          </a:xfrm>
          <a:prstGeom prst="rect">
            <a:avLst/>
          </a:prstGeom>
          <a:noFill/>
          <a:ln>
            <a:solidFill>
              <a:schemeClr val="tx2">
                <a:lumMod val="40000"/>
                <a:lumOff val="60000"/>
              </a:schemeClr>
            </a:solidFill>
          </a:ln>
        </p:spPr>
        <p:txBody>
          <a:bodyPr wrap="square" rtlCol="0">
            <a:spAutoFit/>
          </a:bodyPr>
          <a:lstStyle/>
          <a:p>
            <a:r>
              <a:rPr lang="en-US" sz="1600" dirty="0" smtClean="0">
                <a:latin typeface="Arial"/>
                <a:cs typeface="Arial"/>
              </a:rPr>
              <a:t>Jennifer </a:t>
            </a:r>
            <a:r>
              <a:rPr lang="en-US" sz="1600" dirty="0" smtClean="0">
                <a:latin typeface="Arial"/>
                <a:cs typeface="Arial"/>
              </a:rPr>
              <a:t>Deering</a:t>
            </a:r>
          </a:p>
          <a:p>
            <a:r>
              <a:rPr lang="en-US" sz="1600" dirty="0" smtClean="0">
                <a:latin typeface="Arial"/>
                <a:cs typeface="Arial"/>
              </a:rPr>
              <a:t>Grant Writer</a:t>
            </a:r>
          </a:p>
          <a:p>
            <a:r>
              <a:rPr lang="en-US" sz="1600" dirty="0" smtClean="0">
                <a:latin typeface="Arial"/>
                <a:cs typeface="Arial"/>
                <a:hlinkClick r:id="rId6"/>
              </a:rPr>
              <a:t>jdeering@</a:t>
            </a:r>
            <a:r>
              <a:rPr lang="en-US" sz="1600" dirty="0" smtClean="0">
                <a:latin typeface="Arial"/>
                <a:cs typeface="Arial"/>
                <a:hlinkClick r:id="rId6"/>
              </a:rPr>
              <a:t>uca.edu</a:t>
            </a:r>
            <a:endParaRPr lang="en-US" sz="1600" dirty="0" smtClean="0">
              <a:latin typeface="Arial"/>
              <a:cs typeface="Arial"/>
            </a:endParaRPr>
          </a:p>
        </p:txBody>
      </p:sp>
      <p:cxnSp>
        <p:nvCxnSpPr>
          <p:cNvPr id="19" name="Straight Arrow Connector 18"/>
          <p:cNvCxnSpPr/>
          <p:nvPr/>
        </p:nvCxnSpPr>
        <p:spPr>
          <a:xfrm flipV="1">
            <a:off x="2884010" y="1827288"/>
            <a:ext cx="1647053" cy="571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871041" y="2405256"/>
            <a:ext cx="1647053" cy="257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864681" y="3737886"/>
            <a:ext cx="16534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Connector 9"/>
          <p:cNvSpPr/>
          <p:nvPr/>
        </p:nvSpPr>
        <p:spPr>
          <a:xfrm>
            <a:off x="1164188" y="4474852"/>
            <a:ext cx="1528079" cy="126330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369462" y="4887102"/>
            <a:ext cx="1131114" cy="369332"/>
          </a:xfrm>
          <a:prstGeom prst="rect">
            <a:avLst/>
          </a:prstGeom>
          <a:noFill/>
        </p:spPr>
        <p:txBody>
          <a:bodyPr wrap="square" rtlCol="0">
            <a:spAutoFit/>
          </a:bodyPr>
          <a:lstStyle/>
          <a:p>
            <a:pPr algn="ctr"/>
            <a:r>
              <a:rPr lang="en-US" dirty="0" smtClean="0">
                <a:solidFill>
                  <a:srgbClr val="FFFFFF"/>
                </a:solidFill>
                <a:latin typeface="Arial"/>
                <a:cs typeface="Arial"/>
              </a:rPr>
              <a:t>Writing</a:t>
            </a:r>
            <a:endParaRPr lang="en-US" dirty="0">
              <a:solidFill>
                <a:srgbClr val="FFFFFF"/>
              </a:solidFill>
              <a:latin typeface="Arial"/>
              <a:cs typeface="Arial"/>
            </a:endParaRPr>
          </a:p>
        </p:txBody>
      </p:sp>
      <p:sp>
        <p:nvSpPr>
          <p:cNvPr id="21" name="TextBox 20"/>
          <p:cNvSpPr txBox="1"/>
          <p:nvPr/>
        </p:nvSpPr>
        <p:spPr>
          <a:xfrm>
            <a:off x="4577374" y="5107193"/>
            <a:ext cx="3042764" cy="830997"/>
          </a:xfrm>
          <a:prstGeom prst="rect">
            <a:avLst/>
          </a:prstGeom>
          <a:noFill/>
          <a:ln>
            <a:solidFill>
              <a:schemeClr val="tx2">
                <a:lumMod val="40000"/>
                <a:lumOff val="60000"/>
              </a:schemeClr>
            </a:solidFill>
          </a:ln>
        </p:spPr>
        <p:txBody>
          <a:bodyPr wrap="square" rtlCol="0">
            <a:spAutoFit/>
          </a:bodyPr>
          <a:lstStyle/>
          <a:p>
            <a:r>
              <a:rPr lang="en-US" sz="1600" dirty="0" smtClean="0">
                <a:latin typeface="Arial"/>
                <a:cs typeface="Arial"/>
              </a:rPr>
              <a:t>Josh Markham</a:t>
            </a:r>
            <a:endParaRPr lang="en-US" sz="1600" dirty="0" smtClean="0">
              <a:latin typeface="Arial"/>
              <a:cs typeface="Arial"/>
            </a:endParaRPr>
          </a:p>
          <a:p>
            <a:r>
              <a:rPr lang="en-US" sz="1600" dirty="0" smtClean="0">
                <a:latin typeface="Arial"/>
                <a:cs typeface="Arial"/>
              </a:rPr>
              <a:t>Grant Writer</a:t>
            </a:r>
          </a:p>
          <a:p>
            <a:r>
              <a:rPr lang="en-US" sz="1600" dirty="0" smtClean="0">
                <a:latin typeface="Arial"/>
                <a:cs typeface="Arial"/>
                <a:hlinkClick r:id="rId7"/>
              </a:rPr>
              <a:t>joshm@uca.edu</a:t>
            </a:r>
            <a:r>
              <a:rPr lang="en-US" sz="1600" dirty="0" smtClean="0">
                <a:latin typeface="Arial"/>
                <a:cs typeface="Arial"/>
              </a:rPr>
              <a:t> </a:t>
            </a:r>
            <a:endParaRPr lang="en-US" sz="1600" dirty="0" smtClean="0">
              <a:latin typeface="Arial"/>
              <a:cs typeface="Arial"/>
            </a:endParaRPr>
          </a:p>
        </p:txBody>
      </p:sp>
      <p:cxnSp>
        <p:nvCxnSpPr>
          <p:cNvPr id="22" name="Straight Arrow Connector 21"/>
          <p:cNvCxnSpPr/>
          <p:nvPr/>
        </p:nvCxnSpPr>
        <p:spPr>
          <a:xfrm flipV="1">
            <a:off x="2896979" y="4633015"/>
            <a:ext cx="1621115" cy="566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884010" y="5206522"/>
            <a:ext cx="1634084" cy="3077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76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smtClean="0">
                <a:latin typeface="Bebas Neue Regular"/>
                <a:cs typeface="Bebas Neue Regular"/>
              </a:rPr>
              <a:t>Student </a:t>
            </a:r>
            <a:r>
              <a:rPr lang="en-US" sz="3200" dirty="0" smtClean="0">
                <a:latin typeface="Bebas Neue Regular"/>
                <a:cs typeface="Bebas Neue Regular"/>
              </a:rPr>
              <a:t> Undergraduate  Research  Fellowship</a:t>
            </a:r>
            <a:endParaRPr lang="en-US" sz="3200" dirty="0">
              <a:latin typeface="Bebas Neue Regular"/>
              <a:cs typeface="Bebas Neue Regular"/>
            </a:endParaRPr>
          </a:p>
        </p:txBody>
      </p:sp>
      <p:sp>
        <p:nvSpPr>
          <p:cNvPr id="14" name="16-Point Star 13"/>
          <p:cNvSpPr/>
          <p:nvPr/>
        </p:nvSpPr>
        <p:spPr>
          <a:xfrm>
            <a:off x="7114217" y="372119"/>
            <a:ext cx="2004247" cy="1896013"/>
          </a:xfrm>
          <a:prstGeom prst="star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399713" y="2732670"/>
            <a:ext cx="4435825" cy="369332"/>
          </a:xfrm>
          <a:prstGeom prst="rect">
            <a:avLst/>
          </a:prstGeom>
          <a:solidFill>
            <a:schemeClr val="bg1">
              <a:lumMod val="75000"/>
            </a:schemeClr>
          </a:solidFill>
        </p:spPr>
        <p:txBody>
          <a:bodyPr wrap="square" rtlCol="0">
            <a:spAutoFit/>
          </a:bodyPr>
          <a:lstStyle/>
          <a:p>
            <a:pPr algn="ctr"/>
            <a:r>
              <a:rPr lang="en-US" dirty="0" smtClean="0">
                <a:solidFill>
                  <a:srgbClr val="FF0000"/>
                </a:solidFill>
                <a:latin typeface="Georgia"/>
                <a:cs typeface="Georgia"/>
              </a:rPr>
              <a:t>To be eligible to apply for SURF:</a:t>
            </a:r>
            <a:endParaRPr lang="en-US" dirty="0">
              <a:solidFill>
                <a:srgbClr val="FF0000"/>
              </a:solidFill>
              <a:latin typeface="Georgia"/>
              <a:cs typeface="Georgia"/>
            </a:endParaRPr>
          </a:p>
        </p:txBody>
      </p:sp>
      <p:cxnSp>
        <p:nvCxnSpPr>
          <p:cNvPr id="10" name="Straight Connector 9"/>
          <p:cNvCxnSpPr/>
          <p:nvPr/>
        </p:nvCxnSpPr>
        <p:spPr>
          <a:xfrm>
            <a:off x="4213131" y="1161684"/>
            <a:ext cx="72226"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00495" y="2948058"/>
            <a:ext cx="2708441" cy="1200329"/>
          </a:xfrm>
          <a:prstGeom prst="rect">
            <a:avLst/>
          </a:prstGeom>
          <a:noFill/>
        </p:spPr>
        <p:txBody>
          <a:bodyPr wrap="square" rtlCol="0">
            <a:spAutoFit/>
          </a:bodyPr>
          <a:lstStyle/>
          <a:p>
            <a:pPr algn="ctr"/>
            <a:r>
              <a:rPr lang="en-US" dirty="0" smtClean="0">
                <a:latin typeface="Arial"/>
                <a:cs typeface="Arial"/>
              </a:rPr>
              <a:t>The SURF program provides up to $3,250 in funds to undergraduate students in </a:t>
            </a:r>
            <a:r>
              <a:rPr lang="en-US" u="sng" dirty="0" smtClean="0">
                <a:latin typeface="Arial"/>
                <a:cs typeface="Arial"/>
              </a:rPr>
              <a:t>any major</a:t>
            </a:r>
            <a:r>
              <a:rPr lang="en-US" dirty="0" smtClean="0">
                <a:latin typeface="Arial"/>
                <a:cs typeface="Arial"/>
              </a:rPr>
              <a:t>.</a:t>
            </a:r>
            <a:endParaRPr lang="en-US" dirty="0">
              <a:latin typeface="Arial"/>
              <a:cs typeface="Arial"/>
            </a:endParaRPr>
          </a:p>
        </p:txBody>
      </p:sp>
      <p:sp>
        <p:nvSpPr>
          <p:cNvPr id="16" name="TextBox 15"/>
          <p:cNvSpPr txBox="1"/>
          <p:nvPr/>
        </p:nvSpPr>
        <p:spPr>
          <a:xfrm>
            <a:off x="7421360" y="954294"/>
            <a:ext cx="1402371" cy="646331"/>
          </a:xfrm>
          <a:prstGeom prst="rect">
            <a:avLst/>
          </a:prstGeom>
          <a:noFill/>
        </p:spPr>
        <p:txBody>
          <a:bodyPr wrap="square" rtlCol="0">
            <a:spAutoFit/>
          </a:bodyPr>
          <a:lstStyle/>
          <a:p>
            <a:pPr algn="ctr"/>
            <a:r>
              <a:rPr lang="en-US" dirty="0" smtClean="0">
                <a:solidFill>
                  <a:srgbClr val="FFFFFF"/>
                </a:solidFill>
                <a:latin typeface="Arial"/>
                <a:cs typeface="Arial"/>
              </a:rPr>
              <a:t>Eligibility </a:t>
            </a:r>
          </a:p>
          <a:p>
            <a:pPr algn="ctr"/>
            <a:r>
              <a:rPr lang="en-US" dirty="0" smtClean="0">
                <a:solidFill>
                  <a:srgbClr val="FFFFFF"/>
                </a:solidFill>
                <a:latin typeface="Arial"/>
                <a:cs typeface="Arial"/>
              </a:rPr>
              <a:t>Guidelines</a:t>
            </a:r>
            <a:endParaRPr lang="en-US" dirty="0">
              <a:solidFill>
                <a:srgbClr val="FFFFFF"/>
              </a:solidFill>
              <a:latin typeface="Arial"/>
              <a:cs typeface="Arial"/>
            </a:endParaRPr>
          </a:p>
        </p:txBody>
      </p:sp>
      <p:sp>
        <p:nvSpPr>
          <p:cNvPr id="17" name="TextBox 16"/>
          <p:cNvSpPr txBox="1"/>
          <p:nvPr/>
        </p:nvSpPr>
        <p:spPr>
          <a:xfrm>
            <a:off x="4399713" y="3181976"/>
            <a:ext cx="4435825" cy="369332"/>
          </a:xfrm>
          <a:prstGeom prst="rect">
            <a:avLst/>
          </a:prstGeom>
          <a:solidFill>
            <a:schemeClr val="tx2">
              <a:lumMod val="40000"/>
              <a:lumOff val="60000"/>
            </a:schemeClr>
          </a:solidFill>
        </p:spPr>
        <p:txBody>
          <a:bodyPr wrap="square" rtlCol="0">
            <a:spAutoFit/>
          </a:bodyPr>
          <a:lstStyle/>
          <a:p>
            <a:pPr algn="ctr"/>
            <a:r>
              <a:rPr lang="en-US" dirty="0" smtClean="0">
                <a:latin typeface="Arial"/>
                <a:cs typeface="Arial"/>
              </a:rPr>
              <a:t>3.25 GPA or higher</a:t>
            </a:r>
            <a:endParaRPr lang="en-US" dirty="0">
              <a:latin typeface="Arial"/>
              <a:cs typeface="Arial"/>
            </a:endParaRPr>
          </a:p>
        </p:txBody>
      </p:sp>
      <p:sp>
        <p:nvSpPr>
          <p:cNvPr id="18" name="TextBox 17"/>
          <p:cNvSpPr txBox="1"/>
          <p:nvPr/>
        </p:nvSpPr>
        <p:spPr>
          <a:xfrm>
            <a:off x="4399713" y="3639465"/>
            <a:ext cx="4435825" cy="646331"/>
          </a:xfrm>
          <a:prstGeom prst="rect">
            <a:avLst/>
          </a:prstGeom>
          <a:solidFill>
            <a:schemeClr val="tx2">
              <a:lumMod val="40000"/>
              <a:lumOff val="60000"/>
            </a:schemeClr>
          </a:solidFill>
        </p:spPr>
        <p:txBody>
          <a:bodyPr wrap="square" rtlCol="0">
            <a:spAutoFit/>
          </a:bodyPr>
          <a:lstStyle/>
          <a:p>
            <a:pPr algn="ctr"/>
            <a:r>
              <a:rPr lang="en-US" dirty="0" smtClean="0">
                <a:latin typeface="Arial"/>
                <a:cs typeface="Arial"/>
              </a:rPr>
              <a:t>30 hours or more of college credit by January 1</a:t>
            </a:r>
            <a:r>
              <a:rPr lang="en-US" dirty="0">
                <a:latin typeface="Arial"/>
                <a:cs typeface="Arial"/>
              </a:rPr>
              <a:t> </a:t>
            </a:r>
            <a:r>
              <a:rPr lang="en-US" dirty="0" smtClean="0">
                <a:latin typeface="Arial"/>
                <a:cs typeface="Arial"/>
              </a:rPr>
              <a:t>of the current year</a:t>
            </a:r>
            <a:endParaRPr lang="en-US" dirty="0">
              <a:latin typeface="Arial"/>
              <a:cs typeface="Arial"/>
            </a:endParaRPr>
          </a:p>
        </p:txBody>
      </p:sp>
      <p:sp>
        <p:nvSpPr>
          <p:cNvPr id="19" name="TextBox 18"/>
          <p:cNvSpPr txBox="1"/>
          <p:nvPr/>
        </p:nvSpPr>
        <p:spPr>
          <a:xfrm>
            <a:off x="4399713" y="4375718"/>
            <a:ext cx="4435825" cy="369332"/>
          </a:xfrm>
          <a:prstGeom prst="rect">
            <a:avLst/>
          </a:prstGeom>
          <a:solidFill>
            <a:schemeClr val="tx2">
              <a:lumMod val="40000"/>
              <a:lumOff val="60000"/>
            </a:schemeClr>
          </a:solidFill>
        </p:spPr>
        <p:txBody>
          <a:bodyPr wrap="square" rtlCol="0">
            <a:spAutoFit/>
          </a:bodyPr>
          <a:lstStyle/>
          <a:p>
            <a:pPr algn="ctr"/>
            <a:r>
              <a:rPr lang="en-US" dirty="0" smtClean="0">
                <a:latin typeface="Arial"/>
                <a:cs typeface="Arial"/>
              </a:rPr>
              <a:t>Partnership with a UCA faculty mentor</a:t>
            </a:r>
            <a:endParaRPr lang="en-US" dirty="0">
              <a:latin typeface="Arial"/>
              <a:cs typeface="Arial"/>
            </a:endParaRPr>
          </a:p>
        </p:txBody>
      </p:sp>
      <p:sp>
        <p:nvSpPr>
          <p:cNvPr id="20" name="TextBox 19"/>
          <p:cNvSpPr txBox="1"/>
          <p:nvPr/>
        </p:nvSpPr>
        <p:spPr>
          <a:xfrm>
            <a:off x="4399713" y="4831241"/>
            <a:ext cx="4435825" cy="369332"/>
          </a:xfrm>
          <a:prstGeom prst="rect">
            <a:avLst/>
          </a:prstGeom>
          <a:solidFill>
            <a:schemeClr val="tx2">
              <a:lumMod val="40000"/>
              <a:lumOff val="60000"/>
            </a:schemeClr>
          </a:solidFill>
        </p:spPr>
        <p:txBody>
          <a:bodyPr wrap="square" rtlCol="0">
            <a:spAutoFit/>
          </a:bodyPr>
          <a:lstStyle/>
          <a:p>
            <a:pPr algn="ctr"/>
            <a:r>
              <a:rPr lang="en-US" dirty="0" smtClean="0">
                <a:latin typeface="Arial"/>
                <a:cs typeface="Arial"/>
              </a:rPr>
              <a:t>U.S. citizen, resident alien, or national</a:t>
            </a:r>
            <a:endParaRPr lang="en-US" dirty="0">
              <a:latin typeface="Arial"/>
              <a:cs typeface="Arial"/>
            </a:endParaRPr>
          </a:p>
        </p:txBody>
      </p:sp>
      <p:sp>
        <p:nvSpPr>
          <p:cNvPr id="21" name="TextBox 20"/>
          <p:cNvSpPr txBox="1"/>
          <p:nvPr/>
        </p:nvSpPr>
        <p:spPr>
          <a:xfrm>
            <a:off x="4399713" y="5304655"/>
            <a:ext cx="4435825" cy="646331"/>
          </a:xfrm>
          <a:prstGeom prst="rect">
            <a:avLst/>
          </a:prstGeom>
          <a:solidFill>
            <a:schemeClr val="tx2">
              <a:lumMod val="40000"/>
              <a:lumOff val="60000"/>
            </a:schemeClr>
          </a:solidFill>
        </p:spPr>
        <p:txBody>
          <a:bodyPr wrap="square" rtlCol="0">
            <a:spAutoFit/>
          </a:bodyPr>
          <a:lstStyle/>
          <a:p>
            <a:pPr algn="ctr"/>
            <a:r>
              <a:rPr lang="en-US" dirty="0" smtClean="0">
                <a:latin typeface="Arial"/>
                <a:cs typeface="Arial"/>
              </a:rPr>
              <a:t>Must NOT have previously earned a bachelor’s degree</a:t>
            </a:r>
            <a:endParaRPr lang="en-US" dirty="0">
              <a:latin typeface="Arial"/>
              <a:cs typeface="Arial"/>
            </a:endParaRPr>
          </a:p>
        </p:txBody>
      </p:sp>
    </p:spTree>
    <p:extLst>
      <p:ext uri="{BB962C8B-B14F-4D97-AF65-F5344CB8AC3E}">
        <p14:creationId xmlns:p14="http://schemas.microsoft.com/office/powerpoint/2010/main" val="26707578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0276"/>
            <a:ext cx="9143999" cy="1733498"/>
            <a:chOff x="0" y="330276"/>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45479" y="33027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17516" y="991211"/>
            <a:ext cx="1607009" cy="369332"/>
          </a:xfrm>
          <a:prstGeom prst="rect">
            <a:avLst/>
          </a:prstGeom>
          <a:noFill/>
        </p:spPr>
        <p:txBody>
          <a:bodyPr wrap="square" rtlCol="0">
            <a:spAutoFit/>
          </a:bodyPr>
          <a:lstStyle/>
          <a:p>
            <a:pPr algn="ctr"/>
            <a:r>
              <a:rPr lang="en-US" dirty="0" smtClean="0">
                <a:solidFill>
                  <a:srgbClr val="FFFFFF"/>
                </a:solidFill>
                <a:latin typeface="Arial"/>
                <a:cs typeface="Arial"/>
              </a:rPr>
              <a:t>How to Apply</a:t>
            </a:r>
            <a:endParaRPr lang="en-US" dirty="0">
              <a:solidFill>
                <a:srgbClr val="FFFFFF"/>
              </a:solidFill>
              <a:latin typeface="Arial"/>
              <a:cs typeface="Arial"/>
            </a:endParaRPr>
          </a:p>
        </p:txBody>
      </p:sp>
      <p:cxnSp>
        <p:nvCxnSpPr>
          <p:cNvPr id="5" name="Straight Connector 4"/>
          <p:cNvCxnSpPr/>
          <p:nvPr/>
        </p:nvCxnSpPr>
        <p:spPr>
          <a:xfrm>
            <a:off x="4213131" y="1161684"/>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6153" y="1836582"/>
            <a:ext cx="3569125" cy="369332"/>
          </a:xfrm>
          <a:prstGeom prst="rect">
            <a:avLst/>
          </a:prstGeom>
          <a:solidFill>
            <a:schemeClr val="bg1">
              <a:lumMod val="75000"/>
            </a:schemeClr>
          </a:solidFill>
        </p:spPr>
        <p:txBody>
          <a:bodyPr wrap="square" rtlCol="0">
            <a:spAutoFit/>
          </a:bodyPr>
          <a:lstStyle/>
          <a:p>
            <a:pPr algn="ctr"/>
            <a:r>
              <a:rPr lang="en-US" dirty="0" smtClean="0">
                <a:solidFill>
                  <a:srgbClr val="FF0000"/>
                </a:solidFill>
                <a:latin typeface="Georgia"/>
                <a:cs typeface="Georgia"/>
              </a:rPr>
              <a:t>Deadline</a:t>
            </a:r>
            <a:endParaRPr lang="en-US" dirty="0">
              <a:solidFill>
                <a:srgbClr val="FF0000"/>
              </a:solidFill>
              <a:latin typeface="Georgia"/>
              <a:cs typeface="Georgia"/>
            </a:endParaRPr>
          </a:p>
        </p:txBody>
      </p:sp>
      <p:sp>
        <p:nvSpPr>
          <p:cNvPr id="8" name="TextBox 7"/>
          <p:cNvSpPr txBox="1"/>
          <p:nvPr/>
        </p:nvSpPr>
        <p:spPr>
          <a:xfrm>
            <a:off x="345006" y="2205914"/>
            <a:ext cx="3569125" cy="1200329"/>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Completed applications must be submitted to Sponsored Programs in Torreyson West, Ste. </a:t>
            </a:r>
            <a:r>
              <a:rPr lang="en-US" dirty="0" smtClean="0">
                <a:latin typeface="Arial"/>
                <a:cs typeface="Arial"/>
              </a:rPr>
              <a:t>328. </a:t>
            </a:r>
            <a:r>
              <a:rPr lang="en-US" dirty="0" smtClean="0">
                <a:latin typeface="Arial"/>
                <a:cs typeface="Arial"/>
              </a:rPr>
              <a:t>See </a:t>
            </a:r>
            <a:r>
              <a:rPr lang="en-US" dirty="0" smtClean="0">
                <a:latin typeface="Arial"/>
                <a:cs typeface="Arial"/>
                <a:hlinkClick r:id="rId2"/>
              </a:rPr>
              <a:t>website</a:t>
            </a:r>
            <a:r>
              <a:rPr lang="en-US" dirty="0" smtClean="0">
                <a:latin typeface="Arial"/>
                <a:cs typeface="Arial"/>
              </a:rPr>
              <a:t> for dates.</a:t>
            </a:r>
            <a:endParaRPr lang="en-US" dirty="0">
              <a:latin typeface="Arial"/>
              <a:cs typeface="Arial"/>
            </a:endParaRPr>
          </a:p>
        </p:txBody>
      </p:sp>
      <p:pic>
        <p:nvPicPr>
          <p:cNvPr id="9" name="Picture 8" descr="SP 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056" y="2554610"/>
            <a:ext cx="3060700" cy="2605220"/>
          </a:xfrm>
          <a:prstGeom prst="rect">
            <a:avLst/>
          </a:prstGeom>
        </p:spPr>
      </p:pic>
      <p:sp>
        <p:nvSpPr>
          <p:cNvPr id="10" name="TextBox 9"/>
          <p:cNvSpPr txBox="1"/>
          <p:nvPr/>
        </p:nvSpPr>
        <p:spPr>
          <a:xfrm>
            <a:off x="252788" y="3959501"/>
            <a:ext cx="3755706" cy="1200329"/>
          </a:xfrm>
          <a:prstGeom prst="rect">
            <a:avLst/>
          </a:prstGeom>
          <a:noFill/>
        </p:spPr>
        <p:txBody>
          <a:bodyPr wrap="square" rtlCol="0">
            <a:spAutoFit/>
          </a:bodyPr>
          <a:lstStyle/>
          <a:p>
            <a:pPr algn="ctr"/>
            <a:r>
              <a:rPr lang="en-US" dirty="0" smtClean="0">
                <a:latin typeface="Arial"/>
                <a:cs typeface="Arial"/>
              </a:rPr>
              <a:t>Everything you need to </a:t>
            </a:r>
            <a:r>
              <a:rPr lang="en-US" dirty="0" smtClean="0">
                <a:latin typeface="Arial"/>
                <a:cs typeface="Arial"/>
              </a:rPr>
              <a:t>apply</a:t>
            </a:r>
          </a:p>
          <a:p>
            <a:pPr algn="ctr"/>
            <a:r>
              <a:rPr lang="en-US" dirty="0" smtClean="0">
                <a:latin typeface="Arial"/>
                <a:cs typeface="Arial"/>
              </a:rPr>
              <a:t>can </a:t>
            </a:r>
            <a:r>
              <a:rPr lang="en-US" dirty="0" smtClean="0">
                <a:latin typeface="Arial"/>
                <a:cs typeface="Arial"/>
              </a:rPr>
              <a:t>be found at </a:t>
            </a:r>
          </a:p>
          <a:p>
            <a:pPr algn="ctr"/>
            <a:r>
              <a:rPr lang="en-US" dirty="0">
                <a:latin typeface="Arial"/>
                <a:cs typeface="Arial"/>
                <a:hlinkClick r:id="rId4" action="ppaction://hlinkfile"/>
              </a:rPr>
              <a:t>u</a:t>
            </a:r>
            <a:r>
              <a:rPr lang="en-US" dirty="0" smtClean="0">
                <a:latin typeface="Arial"/>
                <a:cs typeface="Arial"/>
                <a:hlinkClick r:id="rId4" action="ppaction://hlinkfile"/>
              </a:rPr>
              <a:t>ca.edu/</a:t>
            </a:r>
            <a:r>
              <a:rPr lang="en-US" dirty="0" err="1" smtClean="0">
                <a:latin typeface="Arial"/>
                <a:cs typeface="Arial"/>
                <a:hlinkClick r:id="rId4" action="ppaction://hlinkfile"/>
              </a:rPr>
              <a:t>sponsoredprograms</a:t>
            </a:r>
            <a:r>
              <a:rPr lang="en-US" dirty="0" smtClean="0">
                <a:latin typeface="Arial"/>
                <a:cs typeface="Arial"/>
                <a:hlinkClick r:id="rId4" action="ppaction://hlinkfile"/>
              </a:rPr>
              <a:t>/home/surf</a:t>
            </a:r>
            <a:endParaRPr lang="en-US" dirty="0" smtClean="0">
              <a:latin typeface="Arial"/>
              <a:cs typeface="Arial"/>
            </a:endParaRPr>
          </a:p>
        </p:txBody>
      </p:sp>
    </p:spTree>
    <p:extLst>
      <p:ext uri="{BB962C8B-B14F-4D97-AF65-F5344CB8AC3E}">
        <p14:creationId xmlns:p14="http://schemas.microsoft.com/office/powerpoint/2010/main" val="29692022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13" name="Connector 12"/>
          <p:cNvSpPr/>
          <p:nvPr/>
        </p:nvSpPr>
        <p:spPr>
          <a:xfrm>
            <a:off x="7339653"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466240" y="894712"/>
            <a:ext cx="1492652" cy="646331"/>
          </a:xfrm>
          <a:prstGeom prst="rect">
            <a:avLst/>
          </a:prstGeom>
          <a:noFill/>
        </p:spPr>
        <p:txBody>
          <a:bodyPr wrap="square" rtlCol="0">
            <a:spAutoFit/>
          </a:bodyPr>
          <a:lstStyle/>
          <a:p>
            <a:pPr algn="ctr"/>
            <a:r>
              <a:rPr lang="en-US" dirty="0" smtClean="0">
                <a:solidFill>
                  <a:srgbClr val="FFFFFF"/>
                </a:solidFill>
                <a:latin typeface="Arial"/>
                <a:cs typeface="Arial"/>
              </a:rPr>
              <a:t>Application</a:t>
            </a:r>
          </a:p>
          <a:p>
            <a:pPr algn="ctr"/>
            <a:r>
              <a:rPr lang="en-US" dirty="0" smtClean="0">
                <a:solidFill>
                  <a:srgbClr val="FFFFFF"/>
                </a:solidFill>
                <a:latin typeface="Arial"/>
                <a:cs typeface="Arial"/>
              </a:rPr>
              <a:t>Checklist</a:t>
            </a:r>
            <a:endParaRPr lang="en-US" dirty="0">
              <a:solidFill>
                <a:srgbClr val="FFFFFF"/>
              </a:solidFill>
              <a:latin typeface="Arial"/>
              <a:cs typeface="Arial"/>
            </a:endParaRPr>
          </a:p>
        </p:txBody>
      </p:sp>
      <p:sp>
        <p:nvSpPr>
          <p:cNvPr id="3" name="TextBox 2"/>
          <p:cNvSpPr txBox="1"/>
          <p:nvPr/>
        </p:nvSpPr>
        <p:spPr>
          <a:xfrm>
            <a:off x="379182" y="1336238"/>
            <a:ext cx="4833064" cy="369332"/>
          </a:xfrm>
          <a:prstGeom prst="rect">
            <a:avLst/>
          </a:prstGeom>
          <a:solidFill>
            <a:schemeClr val="bg1">
              <a:lumMod val="75000"/>
            </a:schemeClr>
          </a:solidFill>
        </p:spPr>
        <p:txBody>
          <a:bodyPr wrap="square" rtlCol="0">
            <a:spAutoFit/>
          </a:bodyPr>
          <a:lstStyle/>
          <a:p>
            <a:r>
              <a:rPr lang="en-US" dirty="0" smtClean="0">
                <a:latin typeface="Georgia"/>
                <a:cs typeface="Georgia"/>
              </a:rPr>
              <a:t>What You’ll Need to Apply</a:t>
            </a:r>
            <a:endParaRPr lang="en-US" dirty="0">
              <a:latin typeface="Georgia"/>
              <a:cs typeface="Georgia"/>
            </a:endParaRPr>
          </a:p>
        </p:txBody>
      </p:sp>
      <p:sp>
        <p:nvSpPr>
          <p:cNvPr id="4" name="TextBox 3"/>
          <p:cNvSpPr txBox="1"/>
          <p:nvPr/>
        </p:nvSpPr>
        <p:spPr>
          <a:xfrm>
            <a:off x="379182" y="2088624"/>
            <a:ext cx="8245700" cy="3970318"/>
          </a:xfrm>
          <a:prstGeom prst="rect">
            <a:avLst/>
          </a:prstGeom>
          <a:noFill/>
        </p:spPr>
        <p:txBody>
          <a:bodyPr wrap="square" rtlCol="0">
            <a:spAutoFit/>
          </a:bodyPr>
          <a:lstStyle/>
          <a:p>
            <a:pPr marL="342900" indent="-342900">
              <a:buFont typeface="+mj-lt"/>
              <a:buAutoNum type="arabicPeriod"/>
            </a:pPr>
            <a:r>
              <a:rPr lang="en-US" dirty="0" smtClean="0">
                <a:latin typeface="Arial"/>
                <a:cs typeface="Arial"/>
              </a:rPr>
              <a:t>SURF registration (see the Sponsored Programs website).</a:t>
            </a:r>
          </a:p>
          <a:p>
            <a:pPr marL="342900" indent="-342900">
              <a:buFont typeface="+mj-lt"/>
              <a:buAutoNum type="arabicPeriod"/>
            </a:pPr>
            <a:r>
              <a:rPr lang="en-US" dirty="0" smtClean="0">
                <a:latin typeface="Arial"/>
                <a:cs typeface="Arial"/>
              </a:rPr>
              <a:t>SURF cover page</a:t>
            </a:r>
          </a:p>
          <a:p>
            <a:pPr marL="342900" indent="-342900">
              <a:buFont typeface="+mj-lt"/>
              <a:buAutoNum type="arabicPeriod"/>
            </a:pPr>
            <a:r>
              <a:rPr lang="en-US" dirty="0" smtClean="0">
                <a:latin typeface="Arial"/>
                <a:cs typeface="Arial"/>
              </a:rPr>
              <a:t>Mentor form and mentor's vita (2 page maximum)</a:t>
            </a:r>
          </a:p>
          <a:p>
            <a:pPr marL="342900" indent="-342900">
              <a:buFont typeface="+mj-lt"/>
              <a:buAutoNum type="arabicPeriod"/>
            </a:pPr>
            <a:r>
              <a:rPr lang="en-US" dirty="0" smtClean="0">
                <a:latin typeface="Arial"/>
                <a:cs typeface="Arial"/>
              </a:rPr>
              <a:t>Student form and student résumé (2 page maximum)</a:t>
            </a:r>
          </a:p>
          <a:p>
            <a:pPr marL="342900" indent="-342900">
              <a:buFont typeface="+mj-lt"/>
              <a:buAutoNum type="arabicPeriod"/>
            </a:pPr>
            <a:r>
              <a:rPr lang="en-US" dirty="0" smtClean="0">
                <a:latin typeface="Arial"/>
                <a:cs typeface="Arial"/>
              </a:rPr>
              <a:t>Current sealed, official transcript from the Registrar's office</a:t>
            </a:r>
          </a:p>
          <a:p>
            <a:pPr marL="342900" indent="-342900">
              <a:buFont typeface="+mj-lt"/>
              <a:buAutoNum type="arabicPeriod"/>
            </a:pPr>
            <a:r>
              <a:rPr lang="en-US" dirty="0" smtClean="0">
                <a:latin typeface="Arial"/>
                <a:cs typeface="Arial"/>
              </a:rPr>
              <a:t>Listing of current semester classes printed out from </a:t>
            </a:r>
            <a:r>
              <a:rPr lang="en-US" dirty="0" err="1" smtClean="0">
                <a:latin typeface="Arial"/>
                <a:cs typeface="Arial"/>
              </a:rPr>
              <a:t>myUCA</a:t>
            </a:r>
            <a:endParaRPr lang="en-US" dirty="0" smtClean="0">
              <a:latin typeface="Arial"/>
              <a:cs typeface="Arial"/>
            </a:endParaRPr>
          </a:p>
          <a:p>
            <a:pPr marL="342900" indent="-342900">
              <a:buFont typeface="+mj-lt"/>
              <a:buAutoNum type="arabicPeriod"/>
            </a:pPr>
            <a:r>
              <a:rPr lang="en-US" dirty="0" smtClean="0">
                <a:latin typeface="Arial"/>
                <a:cs typeface="Arial"/>
              </a:rPr>
              <a:t>One-page summary of proposed research</a:t>
            </a:r>
          </a:p>
          <a:p>
            <a:pPr marL="342900" indent="-342900">
              <a:buFont typeface="+mj-lt"/>
              <a:buAutoNum type="arabicPeriod"/>
            </a:pPr>
            <a:r>
              <a:rPr lang="en-US" dirty="0" smtClean="0">
                <a:latin typeface="Arial"/>
                <a:cs typeface="Arial"/>
              </a:rPr>
              <a:t>Description of proposed research (maximum of 5 pages, doubled spaced)</a:t>
            </a:r>
          </a:p>
          <a:p>
            <a:pPr marL="342900" indent="-342900">
              <a:buFont typeface="+mj-lt"/>
              <a:buAutoNum type="arabicPeriod"/>
            </a:pPr>
            <a:r>
              <a:rPr lang="en-US" dirty="0" smtClean="0">
                <a:latin typeface="Arial"/>
                <a:cs typeface="Arial"/>
              </a:rPr>
              <a:t>Reference list (no page limit)</a:t>
            </a:r>
          </a:p>
          <a:p>
            <a:pPr marL="342900" indent="-342900">
              <a:buFont typeface="+mj-lt"/>
              <a:buAutoNum type="arabicPeriod"/>
            </a:pPr>
            <a:r>
              <a:rPr lang="en-US" dirty="0" smtClean="0">
                <a:latin typeface="Arial"/>
                <a:cs typeface="Arial"/>
              </a:rPr>
              <a:t>Budget and budget justification forms from ADHE SURF application package</a:t>
            </a:r>
          </a:p>
          <a:p>
            <a:pPr marL="342900" indent="-342900">
              <a:buFont typeface="+mj-lt"/>
              <a:buAutoNum type="arabicPeriod"/>
            </a:pPr>
            <a:r>
              <a:rPr lang="en-US" dirty="0" smtClean="0">
                <a:latin typeface="Arial"/>
                <a:cs typeface="Arial"/>
              </a:rPr>
              <a:t>UCA Budget Spreadsheet</a:t>
            </a:r>
          </a:p>
          <a:p>
            <a:pPr marL="342900" indent="-342900">
              <a:buFont typeface="+mj-lt"/>
              <a:buAutoNum type="arabicPeriod"/>
            </a:pPr>
            <a:r>
              <a:rPr lang="en-US" dirty="0" smtClean="0">
                <a:latin typeface="Arial"/>
                <a:cs typeface="Arial"/>
              </a:rPr>
              <a:t>Letter of support from mentor</a:t>
            </a:r>
          </a:p>
          <a:p>
            <a:pPr marL="342900" indent="-342900">
              <a:buFont typeface="+mj-lt"/>
              <a:buAutoNum type="arabicPeriod"/>
            </a:pPr>
            <a:r>
              <a:rPr lang="en-US" dirty="0" smtClean="0">
                <a:latin typeface="Arial"/>
                <a:cs typeface="Arial"/>
              </a:rPr>
              <a:t>Two letters of recommendation from faculty members</a:t>
            </a:r>
            <a:endParaRPr lang="en-US" dirty="0">
              <a:latin typeface="Arial"/>
              <a:cs typeface="Arial"/>
            </a:endParaRPr>
          </a:p>
        </p:txBody>
      </p:sp>
    </p:spTree>
    <p:extLst>
      <p:ext uri="{BB962C8B-B14F-4D97-AF65-F5344CB8AC3E}">
        <p14:creationId xmlns:p14="http://schemas.microsoft.com/office/powerpoint/2010/main" val="33914656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13" name="Connector 12"/>
          <p:cNvSpPr/>
          <p:nvPr/>
        </p:nvSpPr>
        <p:spPr>
          <a:xfrm>
            <a:off x="7339653" y="336101"/>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477892" y="985447"/>
            <a:ext cx="1492652" cy="369332"/>
          </a:xfrm>
          <a:prstGeom prst="rect">
            <a:avLst/>
          </a:prstGeom>
          <a:noFill/>
        </p:spPr>
        <p:txBody>
          <a:bodyPr wrap="square" rtlCol="0">
            <a:spAutoFit/>
          </a:bodyPr>
          <a:lstStyle/>
          <a:p>
            <a:pPr algn="ctr"/>
            <a:r>
              <a:rPr lang="en-US" dirty="0" smtClean="0">
                <a:solidFill>
                  <a:srgbClr val="FFFFFF"/>
                </a:solidFill>
                <a:latin typeface="Arial"/>
                <a:cs typeface="Arial"/>
              </a:rPr>
              <a:t>Important!</a:t>
            </a:r>
          </a:p>
        </p:txBody>
      </p:sp>
      <p:sp>
        <p:nvSpPr>
          <p:cNvPr id="3" name="TextBox 2"/>
          <p:cNvSpPr txBox="1"/>
          <p:nvPr/>
        </p:nvSpPr>
        <p:spPr>
          <a:xfrm>
            <a:off x="379181" y="1536153"/>
            <a:ext cx="6175989" cy="369332"/>
          </a:xfrm>
          <a:prstGeom prst="rect">
            <a:avLst/>
          </a:prstGeom>
          <a:solidFill>
            <a:schemeClr val="bg1">
              <a:lumMod val="75000"/>
            </a:schemeClr>
          </a:solidFill>
        </p:spPr>
        <p:txBody>
          <a:bodyPr wrap="square" rtlCol="0">
            <a:spAutoFit/>
          </a:bodyPr>
          <a:lstStyle/>
          <a:p>
            <a:r>
              <a:rPr lang="en-US" dirty="0" smtClean="0">
                <a:solidFill>
                  <a:srgbClr val="FF0000"/>
                </a:solidFill>
                <a:latin typeface="Georgia"/>
                <a:cs typeface="Georgia"/>
              </a:rPr>
              <a:t>If you’re on a “full ride,” consider your financial aid!</a:t>
            </a:r>
            <a:endParaRPr lang="en-US" dirty="0">
              <a:solidFill>
                <a:srgbClr val="FF0000"/>
              </a:solidFill>
              <a:latin typeface="Georgia"/>
              <a:cs typeface="Georgia"/>
            </a:endParaRPr>
          </a:p>
        </p:txBody>
      </p:sp>
      <p:sp>
        <p:nvSpPr>
          <p:cNvPr id="6" name="TextBox 5"/>
          <p:cNvSpPr txBox="1"/>
          <p:nvPr/>
        </p:nvSpPr>
        <p:spPr>
          <a:xfrm>
            <a:off x="379182" y="2238435"/>
            <a:ext cx="6175988" cy="3416320"/>
          </a:xfrm>
          <a:prstGeom prst="rect">
            <a:avLst/>
          </a:prstGeom>
          <a:noFill/>
        </p:spPr>
        <p:txBody>
          <a:bodyPr wrap="square" rtlCol="0">
            <a:spAutoFit/>
          </a:bodyPr>
          <a:lstStyle/>
          <a:p>
            <a:pPr marL="285750" indent="-285750">
              <a:buFont typeface="Arial"/>
              <a:buChar char="•"/>
            </a:pPr>
            <a:r>
              <a:rPr lang="en-US" dirty="0" smtClean="0">
                <a:latin typeface="Arial"/>
                <a:cs typeface="Arial"/>
              </a:rPr>
              <a:t>SURF grants apply toward Arkansas scholarship stacking limits. </a:t>
            </a:r>
          </a:p>
          <a:p>
            <a:pPr marL="285750" indent="-285750">
              <a:buFont typeface="Arial"/>
              <a:buChar char="•"/>
            </a:pPr>
            <a:r>
              <a:rPr lang="en-US" dirty="0" smtClean="0">
                <a:latin typeface="Arial"/>
                <a:cs typeface="Arial"/>
              </a:rPr>
              <a:t>If you are receiving state aid that pays your full tuition, you will have to drop a scholarship if you are awarded a SURF. </a:t>
            </a:r>
          </a:p>
          <a:p>
            <a:pPr marL="285750" indent="-285750">
              <a:buFont typeface="Arial"/>
              <a:buChar char="•"/>
            </a:pPr>
            <a:r>
              <a:rPr lang="en-US" dirty="0" smtClean="0">
                <a:latin typeface="Arial"/>
                <a:cs typeface="Arial"/>
              </a:rPr>
              <a:t>This doesn’t mean you shouldn’t apply.</a:t>
            </a:r>
          </a:p>
          <a:p>
            <a:pPr marL="285750" indent="-285750">
              <a:buFont typeface="Arial"/>
              <a:buChar char="•"/>
            </a:pPr>
            <a:r>
              <a:rPr lang="en-US" dirty="0" smtClean="0">
                <a:latin typeface="Arial"/>
                <a:cs typeface="Arial"/>
              </a:rPr>
              <a:t>SURF is very prestigious and is a testament to your desire to extend your learning beyond the classroom. </a:t>
            </a:r>
          </a:p>
          <a:p>
            <a:pPr marL="285750" indent="-285750">
              <a:buFont typeface="Arial"/>
              <a:buChar char="•"/>
            </a:pPr>
            <a:r>
              <a:rPr lang="en-US" dirty="0" smtClean="0">
                <a:latin typeface="Arial"/>
                <a:cs typeface="Arial"/>
              </a:rPr>
              <a:t>A SURF grant looks very good in applications for graduate school or for other grants. </a:t>
            </a:r>
          </a:p>
          <a:p>
            <a:pPr marL="285750" indent="-285750">
              <a:buFont typeface="Arial"/>
              <a:buChar char="•"/>
            </a:pPr>
            <a:r>
              <a:rPr lang="en-US" dirty="0" smtClean="0">
                <a:latin typeface="Arial"/>
                <a:cs typeface="Arial"/>
              </a:rPr>
              <a:t>If you win a SURF, work with Financial Aid to determine the best route for financing your education. </a:t>
            </a:r>
            <a:endParaRPr lang="en-US" dirty="0">
              <a:latin typeface="Arial"/>
              <a:cs typeface="Arial"/>
            </a:endParaRPr>
          </a:p>
        </p:txBody>
      </p:sp>
    </p:spTree>
    <p:extLst>
      <p:ext uri="{BB962C8B-B14F-4D97-AF65-F5344CB8AC3E}">
        <p14:creationId xmlns:p14="http://schemas.microsoft.com/office/powerpoint/2010/main" val="10692873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13" name="Connector 12"/>
          <p:cNvSpPr/>
          <p:nvPr/>
        </p:nvSpPr>
        <p:spPr>
          <a:xfrm>
            <a:off x="7345479" y="33027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466240" y="876655"/>
            <a:ext cx="1492652" cy="646331"/>
          </a:xfrm>
          <a:prstGeom prst="rect">
            <a:avLst/>
          </a:prstGeom>
          <a:noFill/>
        </p:spPr>
        <p:txBody>
          <a:bodyPr wrap="square" rtlCol="0">
            <a:spAutoFit/>
          </a:bodyPr>
          <a:lstStyle/>
          <a:p>
            <a:pPr algn="ctr"/>
            <a:r>
              <a:rPr lang="en-US" dirty="0" smtClean="0">
                <a:solidFill>
                  <a:srgbClr val="FFFFFF"/>
                </a:solidFill>
                <a:latin typeface="Arial"/>
                <a:cs typeface="Arial"/>
              </a:rPr>
              <a:t>SURF </a:t>
            </a:r>
          </a:p>
          <a:p>
            <a:pPr algn="ctr"/>
            <a:r>
              <a:rPr lang="en-US" dirty="0" smtClean="0">
                <a:solidFill>
                  <a:srgbClr val="FFFFFF"/>
                </a:solidFill>
                <a:latin typeface="Arial"/>
                <a:cs typeface="Arial"/>
              </a:rPr>
              <a:t>Application</a:t>
            </a:r>
          </a:p>
        </p:txBody>
      </p:sp>
      <p:sp>
        <p:nvSpPr>
          <p:cNvPr id="3" name="TextBox 2"/>
          <p:cNvSpPr txBox="1"/>
          <p:nvPr/>
        </p:nvSpPr>
        <p:spPr>
          <a:xfrm>
            <a:off x="451410" y="1336238"/>
            <a:ext cx="4833064" cy="369332"/>
          </a:xfrm>
          <a:prstGeom prst="rect">
            <a:avLst/>
          </a:prstGeom>
          <a:solidFill>
            <a:schemeClr val="bg1">
              <a:lumMod val="75000"/>
            </a:schemeClr>
          </a:solidFill>
        </p:spPr>
        <p:txBody>
          <a:bodyPr wrap="square" rtlCol="0">
            <a:spAutoFit/>
          </a:bodyPr>
          <a:lstStyle/>
          <a:p>
            <a:pPr algn="ctr"/>
            <a:r>
              <a:rPr lang="en-US" dirty="0" smtClean="0">
                <a:latin typeface="Georgia"/>
                <a:cs typeface="Georgia"/>
              </a:rPr>
              <a:t>SURF Online Registration Form </a:t>
            </a:r>
            <a:endParaRPr lang="en-US" dirty="0">
              <a:latin typeface="Georgia"/>
              <a:cs typeface="Georgia"/>
            </a:endParaRPr>
          </a:p>
        </p:txBody>
      </p:sp>
      <p:sp>
        <p:nvSpPr>
          <p:cNvPr id="4" name="TextBox 3"/>
          <p:cNvSpPr txBox="1"/>
          <p:nvPr/>
        </p:nvSpPr>
        <p:spPr>
          <a:xfrm>
            <a:off x="379182" y="1721649"/>
            <a:ext cx="8245700" cy="369332"/>
          </a:xfrm>
          <a:prstGeom prst="rect">
            <a:avLst/>
          </a:prstGeom>
          <a:noFill/>
        </p:spPr>
        <p:txBody>
          <a:bodyPr wrap="square" rtlCol="0">
            <a:spAutoFit/>
          </a:bodyPr>
          <a:lstStyle/>
          <a:p>
            <a:r>
              <a:rPr lang="en-US" dirty="0" smtClean="0">
                <a:latin typeface="Arial"/>
                <a:cs typeface="Arial"/>
              </a:rPr>
              <a:t>Available at </a:t>
            </a:r>
            <a:r>
              <a:rPr lang="en-US" dirty="0" smtClean="0">
                <a:latin typeface="Arial"/>
                <a:cs typeface="Arial"/>
                <a:hlinkClick r:id="rId2" action="ppaction://hlinkfile"/>
              </a:rPr>
              <a:t>uca.edu</a:t>
            </a:r>
            <a:r>
              <a:rPr lang="en-US" dirty="0">
                <a:latin typeface="Arial"/>
                <a:cs typeface="Arial"/>
                <a:hlinkClick r:id="rId2" action="ppaction://hlinkfile"/>
              </a:rPr>
              <a:t>/</a:t>
            </a:r>
            <a:r>
              <a:rPr lang="en-US" dirty="0" err="1">
                <a:latin typeface="Arial"/>
                <a:cs typeface="Arial"/>
                <a:hlinkClick r:id="rId2" action="ppaction://hlinkfile"/>
              </a:rPr>
              <a:t>sponsoredprograms</a:t>
            </a:r>
            <a:r>
              <a:rPr lang="en-US" dirty="0">
                <a:latin typeface="Arial"/>
                <a:cs typeface="Arial"/>
                <a:hlinkClick r:id="rId2" action="ppaction://hlinkfile"/>
              </a:rPr>
              <a:t>/home/</a:t>
            </a:r>
            <a:r>
              <a:rPr lang="en-US" dirty="0" smtClean="0">
                <a:latin typeface="Arial"/>
                <a:cs typeface="Arial"/>
                <a:hlinkClick r:id="rId2" action="ppaction://hlinkfile"/>
              </a:rPr>
              <a:t>surf</a:t>
            </a:r>
            <a:endParaRPr lang="en-US" dirty="0">
              <a:latin typeface="Arial"/>
              <a:cs typeface="Arial"/>
            </a:endParaRPr>
          </a:p>
        </p:txBody>
      </p:sp>
      <p:pic>
        <p:nvPicPr>
          <p:cNvPr id="5" name="Picture 4" descr="Screen Shot 2016-08-19 at 1.44.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204" y="2207481"/>
            <a:ext cx="3233564" cy="4251728"/>
          </a:xfrm>
          <a:prstGeom prst="rect">
            <a:avLst/>
          </a:prstGeom>
        </p:spPr>
      </p:pic>
    </p:spTree>
    <p:extLst>
      <p:ext uri="{BB962C8B-B14F-4D97-AF65-F5344CB8AC3E}">
        <p14:creationId xmlns:p14="http://schemas.microsoft.com/office/powerpoint/2010/main" val="51483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2" name="Connector 1"/>
          <p:cNvSpPr/>
          <p:nvPr/>
        </p:nvSpPr>
        <p:spPr>
          <a:xfrm>
            <a:off x="7345479" y="33027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495754" y="879149"/>
            <a:ext cx="1462559" cy="646331"/>
          </a:xfrm>
          <a:prstGeom prst="rect">
            <a:avLst/>
          </a:prstGeom>
          <a:noFill/>
        </p:spPr>
        <p:txBody>
          <a:bodyPr wrap="square" rtlCol="0">
            <a:spAutoFit/>
          </a:bodyPr>
          <a:lstStyle/>
          <a:p>
            <a:pPr algn="ctr"/>
            <a:r>
              <a:rPr lang="en-US" dirty="0" smtClean="0">
                <a:solidFill>
                  <a:schemeClr val="bg1"/>
                </a:solidFill>
                <a:latin typeface="Arial"/>
                <a:cs typeface="Arial"/>
              </a:rPr>
              <a:t>SURF</a:t>
            </a:r>
          </a:p>
          <a:p>
            <a:pPr algn="ctr"/>
            <a:r>
              <a:rPr lang="en-US" dirty="0" smtClean="0">
                <a:solidFill>
                  <a:schemeClr val="bg1"/>
                </a:solidFill>
                <a:latin typeface="Arial"/>
                <a:cs typeface="Arial"/>
              </a:rPr>
              <a:t>Application</a:t>
            </a:r>
            <a:endParaRPr lang="en-US" dirty="0">
              <a:solidFill>
                <a:schemeClr val="bg1"/>
              </a:solidFill>
              <a:latin typeface="Arial"/>
              <a:cs typeface="Arial"/>
            </a:endParaRPr>
          </a:p>
        </p:txBody>
      </p:sp>
      <p:sp>
        <p:nvSpPr>
          <p:cNvPr id="5" name="TextBox 4"/>
          <p:cNvSpPr txBox="1"/>
          <p:nvPr/>
        </p:nvSpPr>
        <p:spPr>
          <a:xfrm>
            <a:off x="276854" y="1179748"/>
            <a:ext cx="3695519" cy="769441"/>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SURF Cover Page: </a:t>
            </a:r>
          </a:p>
          <a:p>
            <a:pPr algn="ctr"/>
            <a:r>
              <a:rPr lang="en-US" sz="2000" dirty="0" smtClean="0">
                <a:latin typeface="Georgia"/>
                <a:cs typeface="Georgia"/>
              </a:rPr>
              <a:t>Sponsored Programs Website</a:t>
            </a:r>
            <a:endParaRPr lang="en-US" sz="2000" dirty="0">
              <a:latin typeface="Georgia"/>
              <a:cs typeface="Georgia"/>
            </a:endParaRPr>
          </a:p>
        </p:txBody>
      </p:sp>
      <p:cxnSp>
        <p:nvCxnSpPr>
          <p:cNvPr id="7" name="Straight Connector 6"/>
          <p:cNvCxnSpPr/>
          <p:nvPr/>
        </p:nvCxnSpPr>
        <p:spPr>
          <a:xfrm>
            <a:off x="4213131" y="1161684"/>
            <a:ext cx="48151"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41401" y="2569380"/>
            <a:ext cx="3569125" cy="461665"/>
          </a:xfrm>
          <a:prstGeom prst="rect">
            <a:avLst/>
          </a:prstGeom>
          <a:solidFill>
            <a:schemeClr val="bg1">
              <a:lumMod val="75000"/>
            </a:schemeClr>
          </a:solidFill>
        </p:spPr>
        <p:txBody>
          <a:bodyPr wrap="square" rtlCol="0">
            <a:spAutoFit/>
          </a:bodyPr>
          <a:lstStyle/>
          <a:p>
            <a:pPr algn="ctr"/>
            <a:r>
              <a:rPr lang="en-US" sz="2400" dirty="0" smtClean="0">
                <a:solidFill>
                  <a:srgbClr val="FF0000"/>
                </a:solidFill>
                <a:latin typeface="Georgia"/>
                <a:cs typeface="Georgia"/>
              </a:rPr>
              <a:t>Remember!</a:t>
            </a:r>
            <a:endParaRPr lang="en-US" sz="2400" dirty="0">
              <a:solidFill>
                <a:srgbClr val="FF0000"/>
              </a:solidFill>
              <a:latin typeface="Georgia"/>
              <a:cs typeface="Georgia"/>
            </a:endParaRPr>
          </a:p>
        </p:txBody>
      </p:sp>
      <p:sp>
        <p:nvSpPr>
          <p:cNvPr id="9" name="TextBox 8"/>
          <p:cNvSpPr txBox="1"/>
          <p:nvPr/>
        </p:nvSpPr>
        <p:spPr>
          <a:xfrm>
            <a:off x="4941401" y="3028186"/>
            <a:ext cx="3569125" cy="1477328"/>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Order an official transcript from the registrar’s office. </a:t>
            </a:r>
          </a:p>
          <a:p>
            <a:endParaRPr lang="en-US" dirty="0">
              <a:latin typeface="Arial"/>
              <a:cs typeface="Arial"/>
            </a:endParaRPr>
          </a:p>
          <a:p>
            <a:r>
              <a:rPr lang="en-US" dirty="0" smtClean="0">
                <a:latin typeface="Arial"/>
                <a:cs typeface="Arial"/>
              </a:rPr>
              <a:t>Print out a list of your current semester courses from </a:t>
            </a:r>
            <a:r>
              <a:rPr lang="en-US" dirty="0" err="1" smtClean="0">
                <a:latin typeface="Arial"/>
                <a:cs typeface="Arial"/>
              </a:rPr>
              <a:t>myUCA</a:t>
            </a:r>
            <a:r>
              <a:rPr lang="en-US" dirty="0" smtClean="0">
                <a:latin typeface="Arial"/>
                <a:cs typeface="Arial"/>
              </a:rPr>
              <a:t>.</a:t>
            </a:r>
          </a:p>
        </p:txBody>
      </p:sp>
      <p:sp>
        <p:nvSpPr>
          <p:cNvPr id="10" name="TextBox 9"/>
          <p:cNvSpPr txBox="1"/>
          <p:nvPr/>
        </p:nvSpPr>
        <p:spPr>
          <a:xfrm>
            <a:off x="426771" y="5782098"/>
            <a:ext cx="3403600" cy="584776"/>
          </a:xfrm>
          <a:prstGeom prst="rect">
            <a:avLst/>
          </a:prstGeom>
          <a:solidFill>
            <a:schemeClr val="bg1">
              <a:lumMod val="75000"/>
            </a:schemeClr>
          </a:solidFill>
          <a:ln>
            <a:solidFill>
              <a:schemeClr val="bg1">
                <a:lumMod val="75000"/>
              </a:schemeClr>
            </a:solidFill>
          </a:ln>
        </p:spPr>
        <p:txBody>
          <a:bodyPr wrap="square" rtlCol="0">
            <a:spAutoFit/>
          </a:bodyPr>
          <a:lstStyle/>
          <a:p>
            <a:r>
              <a:rPr lang="en-US" sz="1600" dirty="0" smtClean="0">
                <a:solidFill>
                  <a:srgbClr val="FF0000"/>
                </a:solidFill>
                <a:latin typeface="Arial"/>
                <a:cs typeface="Arial"/>
              </a:rPr>
              <a:t>Please type inside the form rather than printing out and handwriting.</a:t>
            </a:r>
            <a:endParaRPr lang="en-US" sz="1600" dirty="0">
              <a:solidFill>
                <a:srgbClr val="FF0000"/>
              </a:solidFill>
              <a:latin typeface="Arial"/>
              <a:cs typeface="Arial"/>
            </a:endParaRPr>
          </a:p>
        </p:txBody>
      </p:sp>
      <p:pic>
        <p:nvPicPr>
          <p:cNvPr id="12" name="Picture 11" descr="Screen Shot 2018-12-05 at 1.06.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05" y="1949189"/>
            <a:ext cx="3021066" cy="3828448"/>
          </a:xfrm>
          <a:prstGeom prst="rect">
            <a:avLst/>
          </a:prstGeom>
        </p:spPr>
      </p:pic>
    </p:spTree>
    <p:extLst>
      <p:ext uri="{BB962C8B-B14F-4D97-AF65-F5344CB8AC3E}">
        <p14:creationId xmlns:p14="http://schemas.microsoft.com/office/powerpoint/2010/main" val="303239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30276"/>
            <a:ext cx="9143999" cy="1733498"/>
            <a:chOff x="0" y="330276"/>
            <a:chExt cx="9143999" cy="1733498"/>
          </a:xfrm>
        </p:grpSpPr>
        <p:sp>
          <p:nvSpPr>
            <p:cNvPr id="2" name="TextBox 1"/>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3" name="Connector 2"/>
            <p:cNvSpPr/>
            <p:nvPr/>
          </p:nvSpPr>
          <p:spPr>
            <a:xfrm>
              <a:off x="7345479" y="33027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7417516" y="872577"/>
            <a:ext cx="1607009" cy="646331"/>
          </a:xfrm>
          <a:prstGeom prst="rect">
            <a:avLst/>
          </a:prstGeom>
          <a:noFill/>
        </p:spPr>
        <p:txBody>
          <a:bodyPr wrap="square" rtlCol="0">
            <a:spAutoFit/>
          </a:bodyPr>
          <a:lstStyle/>
          <a:p>
            <a:pPr algn="ctr"/>
            <a:r>
              <a:rPr lang="en-US" dirty="0" smtClean="0">
                <a:solidFill>
                  <a:srgbClr val="FFFFFF"/>
                </a:solidFill>
                <a:latin typeface="Arial"/>
                <a:cs typeface="Arial"/>
              </a:rPr>
              <a:t>SURF Application</a:t>
            </a:r>
            <a:endParaRPr lang="en-US" dirty="0">
              <a:solidFill>
                <a:srgbClr val="FFFFFF"/>
              </a:solidFill>
              <a:latin typeface="Arial"/>
              <a:cs typeface="Arial"/>
            </a:endParaRPr>
          </a:p>
        </p:txBody>
      </p:sp>
      <p:cxnSp>
        <p:nvCxnSpPr>
          <p:cNvPr id="5" name="Straight Connector 4"/>
          <p:cNvCxnSpPr/>
          <p:nvPr/>
        </p:nvCxnSpPr>
        <p:spPr>
          <a:xfrm>
            <a:off x="4213131" y="1161684"/>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41401" y="2814030"/>
            <a:ext cx="3569125" cy="461665"/>
          </a:xfrm>
          <a:prstGeom prst="rect">
            <a:avLst/>
          </a:prstGeom>
          <a:solidFill>
            <a:schemeClr val="bg1">
              <a:lumMod val="75000"/>
            </a:schemeClr>
          </a:solidFill>
        </p:spPr>
        <p:txBody>
          <a:bodyPr wrap="square" rtlCol="0">
            <a:spAutoFit/>
          </a:bodyPr>
          <a:lstStyle/>
          <a:p>
            <a:pPr algn="ctr"/>
            <a:r>
              <a:rPr lang="en-US" sz="2400" dirty="0" smtClean="0">
                <a:solidFill>
                  <a:srgbClr val="FF0000"/>
                </a:solidFill>
                <a:latin typeface="Georgia"/>
                <a:cs typeface="Georgia"/>
              </a:rPr>
              <a:t>Remember!</a:t>
            </a:r>
            <a:endParaRPr lang="en-US" sz="2400" dirty="0">
              <a:solidFill>
                <a:srgbClr val="FF0000"/>
              </a:solidFill>
              <a:latin typeface="Georgia"/>
              <a:cs typeface="Georgia"/>
            </a:endParaRPr>
          </a:p>
        </p:txBody>
      </p:sp>
      <p:sp>
        <p:nvSpPr>
          <p:cNvPr id="8" name="TextBox 7"/>
          <p:cNvSpPr txBox="1"/>
          <p:nvPr/>
        </p:nvSpPr>
        <p:spPr>
          <a:xfrm>
            <a:off x="4941401" y="3272836"/>
            <a:ext cx="3569125" cy="646331"/>
          </a:xfrm>
          <a:prstGeom prst="rect">
            <a:avLst/>
          </a:prstGeom>
          <a:solidFill>
            <a:schemeClr val="tx2">
              <a:lumMod val="40000"/>
              <a:lumOff val="60000"/>
            </a:schemeClr>
          </a:solidFill>
        </p:spPr>
        <p:txBody>
          <a:bodyPr wrap="square" rtlCol="0">
            <a:spAutoFit/>
          </a:bodyPr>
          <a:lstStyle/>
          <a:p>
            <a:r>
              <a:rPr lang="en-US" dirty="0" smtClean="0">
                <a:latin typeface="Arial"/>
                <a:cs typeface="Arial"/>
              </a:rPr>
              <a:t>The CV is limited to two (2) pages. </a:t>
            </a:r>
            <a:endParaRPr lang="en-US" dirty="0">
              <a:latin typeface="Arial"/>
              <a:cs typeface="Arial"/>
            </a:endParaRPr>
          </a:p>
        </p:txBody>
      </p:sp>
      <p:sp>
        <p:nvSpPr>
          <p:cNvPr id="11" name="TextBox 10"/>
          <p:cNvSpPr txBox="1"/>
          <p:nvPr/>
        </p:nvSpPr>
        <p:spPr>
          <a:xfrm>
            <a:off x="337051" y="2000264"/>
            <a:ext cx="3755706" cy="3139321"/>
          </a:xfrm>
          <a:prstGeom prst="rect">
            <a:avLst/>
          </a:prstGeom>
          <a:noFill/>
        </p:spPr>
        <p:txBody>
          <a:bodyPr wrap="square" rtlCol="0">
            <a:spAutoFit/>
          </a:bodyPr>
          <a:lstStyle/>
          <a:p>
            <a:r>
              <a:rPr lang="en-US" dirty="0" smtClean="0">
                <a:latin typeface="Arial"/>
                <a:cs typeface="Arial"/>
              </a:rPr>
              <a:t>Mentors should include the following information in their CVs: </a:t>
            </a:r>
          </a:p>
          <a:p>
            <a:pPr marL="285750" indent="-285750">
              <a:buFont typeface="Arial"/>
              <a:buChar char="•"/>
            </a:pPr>
            <a:r>
              <a:rPr lang="en-US" dirty="0" smtClean="0">
                <a:latin typeface="Arial"/>
                <a:cs typeface="Arial"/>
              </a:rPr>
              <a:t>Name, department, institution</a:t>
            </a:r>
          </a:p>
          <a:p>
            <a:pPr marL="285750" indent="-285750">
              <a:buFont typeface="Arial"/>
              <a:buChar char="•"/>
            </a:pPr>
            <a:r>
              <a:rPr lang="en-US" dirty="0" smtClean="0">
                <a:latin typeface="Arial"/>
                <a:cs typeface="Arial"/>
              </a:rPr>
              <a:t>Brief statement of scholarly interests</a:t>
            </a:r>
          </a:p>
          <a:p>
            <a:pPr marL="285750" indent="-285750">
              <a:buFont typeface="Arial"/>
              <a:buChar char="•"/>
            </a:pPr>
            <a:r>
              <a:rPr lang="en-US" dirty="0" smtClean="0">
                <a:latin typeface="Arial"/>
                <a:cs typeface="Arial"/>
              </a:rPr>
              <a:t>List of recent publications</a:t>
            </a:r>
          </a:p>
          <a:p>
            <a:pPr marL="285750" indent="-285750">
              <a:buFont typeface="Arial"/>
              <a:buChar char="•"/>
            </a:pPr>
            <a:r>
              <a:rPr lang="en-US" dirty="0" smtClean="0">
                <a:latin typeface="Arial"/>
                <a:cs typeface="Arial"/>
              </a:rPr>
              <a:t>List of undergraduate advisees and projects directed in last five (5) years</a:t>
            </a:r>
          </a:p>
          <a:p>
            <a:pPr marL="285750" indent="-285750">
              <a:buFont typeface="Arial"/>
              <a:buChar char="•"/>
            </a:pPr>
            <a:r>
              <a:rPr lang="en-US" dirty="0" smtClean="0">
                <a:latin typeface="Arial"/>
                <a:cs typeface="Arial"/>
              </a:rPr>
              <a:t>Other relevant information as space allows.</a:t>
            </a:r>
          </a:p>
        </p:txBody>
      </p:sp>
      <p:sp>
        <p:nvSpPr>
          <p:cNvPr id="12" name="TextBox 11"/>
          <p:cNvSpPr txBox="1"/>
          <p:nvPr/>
        </p:nvSpPr>
        <p:spPr>
          <a:xfrm>
            <a:off x="423244" y="1247875"/>
            <a:ext cx="3569125"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Mentor’s CV</a:t>
            </a:r>
            <a:endParaRPr lang="en-US" sz="2400" dirty="0">
              <a:latin typeface="Georgia"/>
              <a:cs typeface="Georgia"/>
            </a:endParaRPr>
          </a:p>
        </p:txBody>
      </p:sp>
    </p:spTree>
    <p:extLst>
      <p:ext uri="{BB962C8B-B14F-4D97-AF65-F5344CB8AC3E}">
        <p14:creationId xmlns:p14="http://schemas.microsoft.com/office/powerpoint/2010/main" val="359648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0980"/>
            <a:ext cx="9143999" cy="584776"/>
          </a:xfrm>
          <a:prstGeom prst="rect">
            <a:avLst/>
          </a:prstGeom>
          <a:solidFill>
            <a:schemeClr val="bg1">
              <a:lumMod val="75000"/>
            </a:schemeClr>
          </a:solidFill>
          <a:effectLst>
            <a:outerShdw blurRad="50800" dist="38100" dir="2700000" algn="tl" rotWithShape="0">
              <a:srgbClr val="000000">
                <a:alpha val="43000"/>
              </a:srgbClr>
            </a:outerShdw>
          </a:effectLst>
        </p:spPr>
        <p:txBody>
          <a:bodyPr wrap="square" rtlCol="0">
            <a:spAutoFit/>
          </a:bodyPr>
          <a:lstStyle/>
          <a:p>
            <a:r>
              <a:rPr lang="en-US" sz="3200" dirty="0">
                <a:latin typeface="Bebas Neue Regular"/>
                <a:cs typeface="Bebas Neue Regular"/>
              </a:rPr>
              <a:t>Student  Undergraduate  Research  Fellowship</a:t>
            </a:r>
            <a:endParaRPr lang="en-US" sz="3200" dirty="0">
              <a:latin typeface="Bebas Neue Regular"/>
              <a:cs typeface="Bebas Neue Regular"/>
            </a:endParaRPr>
          </a:p>
        </p:txBody>
      </p:sp>
      <p:sp>
        <p:nvSpPr>
          <p:cNvPr id="2" name="Connector 1"/>
          <p:cNvSpPr/>
          <p:nvPr/>
        </p:nvSpPr>
        <p:spPr>
          <a:xfrm>
            <a:off x="7333827" y="330276"/>
            <a:ext cx="1757477" cy="173349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478276" y="861674"/>
            <a:ext cx="1462559" cy="646331"/>
          </a:xfrm>
          <a:prstGeom prst="rect">
            <a:avLst/>
          </a:prstGeom>
          <a:noFill/>
        </p:spPr>
        <p:txBody>
          <a:bodyPr wrap="square" rtlCol="0">
            <a:spAutoFit/>
          </a:bodyPr>
          <a:lstStyle/>
          <a:p>
            <a:pPr algn="ctr"/>
            <a:r>
              <a:rPr lang="en-US" dirty="0" smtClean="0">
                <a:solidFill>
                  <a:schemeClr val="bg1"/>
                </a:solidFill>
                <a:latin typeface="Arial"/>
                <a:cs typeface="Arial"/>
              </a:rPr>
              <a:t>SURF Application</a:t>
            </a:r>
            <a:endParaRPr lang="en-US" dirty="0">
              <a:solidFill>
                <a:schemeClr val="bg1"/>
              </a:solidFill>
              <a:latin typeface="Arial"/>
              <a:cs typeface="Arial"/>
            </a:endParaRPr>
          </a:p>
        </p:txBody>
      </p:sp>
      <p:cxnSp>
        <p:nvCxnSpPr>
          <p:cNvPr id="7" name="Straight Connector 6"/>
          <p:cNvCxnSpPr/>
          <p:nvPr/>
        </p:nvCxnSpPr>
        <p:spPr>
          <a:xfrm>
            <a:off x="2738518" y="1292480"/>
            <a:ext cx="0" cy="489352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82986" y="2184930"/>
            <a:ext cx="6115059" cy="461665"/>
          </a:xfrm>
          <a:prstGeom prst="rect">
            <a:avLst/>
          </a:prstGeom>
          <a:solidFill>
            <a:schemeClr val="bg1">
              <a:lumMod val="75000"/>
            </a:schemeClr>
          </a:solidFill>
        </p:spPr>
        <p:txBody>
          <a:bodyPr wrap="square" rtlCol="0">
            <a:spAutoFit/>
          </a:bodyPr>
          <a:lstStyle/>
          <a:p>
            <a:r>
              <a:rPr lang="en-US" sz="2400" dirty="0" smtClean="0">
                <a:solidFill>
                  <a:srgbClr val="FF0000"/>
                </a:solidFill>
                <a:latin typeface="Georgia"/>
                <a:cs typeface="Georgia"/>
              </a:rPr>
              <a:t>It should include...</a:t>
            </a:r>
            <a:endParaRPr lang="en-US" sz="2400" dirty="0">
              <a:solidFill>
                <a:srgbClr val="FF0000"/>
              </a:solidFill>
              <a:latin typeface="Georgia"/>
              <a:cs typeface="Georgia"/>
            </a:endParaRPr>
          </a:p>
        </p:txBody>
      </p:sp>
      <p:sp>
        <p:nvSpPr>
          <p:cNvPr id="9" name="TextBox 8"/>
          <p:cNvSpPr txBox="1"/>
          <p:nvPr/>
        </p:nvSpPr>
        <p:spPr>
          <a:xfrm>
            <a:off x="2882987" y="2670731"/>
            <a:ext cx="6115058" cy="646331"/>
          </a:xfrm>
          <a:prstGeom prst="rect">
            <a:avLst/>
          </a:prstGeom>
          <a:solidFill>
            <a:schemeClr val="tx2">
              <a:lumMod val="40000"/>
              <a:lumOff val="60000"/>
            </a:schemeClr>
          </a:solidFill>
        </p:spPr>
        <p:txBody>
          <a:bodyPr wrap="square" rtlCol="0">
            <a:spAutoFit/>
          </a:bodyPr>
          <a:lstStyle/>
          <a:p>
            <a:r>
              <a:rPr lang="en-US" b="1" dirty="0" smtClean="0">
                <a:latin typeface="Arial"/>
                <a:cs typeface="Arial"/>
              </a:rPr>
              <a:t>Education: </a:t>
            </a:r>
            <a:r>
              <a:rPr lang="en-US" dirty="0" smtClean="0">
                <a:latin typeface="Arial"/>
                <a:cs typeface="Arial"/>
              </a:rPr>
              <a:t>GPA, degree plan, number of hours completed, class standing (sophomore, junior, senior)</a:t>
            </a:r>
          </a:p>
        </p:txBody>
      </p:sp>
      <p:sp>
        <p:nvSpPr>
          <p:cNvPr id="10" name="TextBox 9"/>
          <p:cNvSpPr txBox="1"/>
          <p:nvPr/>
        </p:nvSpPr>
        <p:spPr>
          <a:xfrm>
            <a:off x="120375" y="2876432"/>
            <a:ext cx="2473710" cy="1569660"/>
          </a:xfrm>
          <a:prstGeom prst="rect">
            <a:avLst/>
          </a:prstGeom>
          <a:noFill/>
        </p:spPr>
        <p:txBody>
          <a:bodyPr wrap="square" rtlCol="0">
            <a:spAutoFit/>
          </a:bodyPr>
          <a:lstStyle/>
          <a:p>
            <a:pPr algn="ctr"/>
            <a:r>
              <a:rPr lang="en-US" sz="2400" dirty="0" smtClean="0">
                <a:latin typeface="Arial"/>
                <a:cs typeface="Arial"/>
              </a:rPr>
              <a:t>Your academic résumé is an important part of your application. </a:t>
            </a:r>
            <a:endParaRPr lang="en-US" sz="2400" dirty="0">
              <a:latin typeface="Arial"/>
              <a:cs typeface="Arial"/>
            </a:endParaRPr>
          </a:p>
        </p:txBody>
      </p:sp>
      <p:sp>
        <p:nvSpPr>
          <p:cNvPr id="12" name="TextBox 11"/>
          <p:cNvSpPr txBox="1"/>
          <p:nvPr/>
        </p:nvSpPr>
        <p:spPr>
          <a:xfrm>
            <a:off x="2869756" y="3366258"/>
            <a:ext cx="6115058" cy="646331"/>
          </a:xfrm>
          <a:prstGeom prst="rect">
            <a:avLst/>
          </a:prstGeom>
          <a:solidFill>
            <a:schemeClr val="tx2">
              <a:lumMod val="40000"/>
              <a:lumOff val="60000"/>
            </a:schemeClr>
          </a:solidFill>
        </p:spPr>
        <p:txBody>
          <a:bodyPr wrap="square" rtlCol="0">
            <a:spAutoFit/>
          </a:bodyPr>
          <a:lstStyle/>
          <a:p>
            <a:r>
              <a:rPr lang="en-US" b="1" dirty="0" smtClean="0">
                <a:latin typeface="Arial"/>
                <a:cs typeface="Arial"/>
              </a:rPr>
              <a:t>Experience: </a:t>
            </a:r>
            <a:r>
              <a:rPr lang="en-US" dirty="0" smtClean="0">
                <a:latin typeface="Arial"/>
                <a:cs typeface="Arial"/>
              </a:rPr>
              <a:t>lab experience, scholarship, artistic activity, presentations, posters, publications, projects</a:t>
            </a:r>
          </a:p>
        </p:txBody>
      </p:sp>
      <p:sp>
        <p:nvSpPr>
          <p:cNvPr id="13" name="TextBox 12"/>
          <p:cNvSpPr txBox="1"/>
          <p:nvPr/>
        </p:nvSpPr>
        <p:spPr>
          <a:xfrm>
            <a:off x="2882987" y="4077091"/>
            <a:ext cx="6115058" cy="646331"/>
          </a:xfrm>
          <a:prstGeom prst="rect">
            <a:avLst/>
          </a:prstGeom>
          <a:solidFill>
            <a:schemeClr val="tx2">
              <a:lumMod val="40000"/>
              <a:lumOff val="60000"/>
            </a:schemeClr>
          </a:solidFill>
        </p:spPr>
        <p:txBody>
          <a:bodyPr wrap="square" rtlCol="0">
            <a:spAutoFit/>
          </a:bodyPr>
          <a:lstStyle/>
          <a:p>
            <a:r>
              <a:rPr lang="en-US" b="1" dirty="0" smtClean="0">
                <a:latin typeface="Arial"/>
                <a:cs typeface="Arial"/>
              </a:rPr>
              <a:t>Honors &amp; Awards: </a:t>
            </a:r>
            <a:r>
              <a:rPr lang="en-US" dirty="0" smtClean="0">
                <a:latin typeface="Arial"/>
                <a:cs typeface="Arial"/>
              </a:rPr>
              <a:t>scholarships, previous SURF funding, dean’s list, president’s list, other honors</a:t>
            </a:r>
          </a:p>
        </p:txBody>
      </p:sp>
      <p:sp>
        <p:nvSpPr>
          <p:cNvPr id="14" name="TextBox 13"/>
          <p:cNvSpPr txBox="1"/>
          <p:nvPr/>
        </p:nvSpPr>
        <p:spPr>
          <a:xfrm>
            <a:off x="2882987" y="4789266"/>
            <a:ext cx="6115058" cy="923330"/>
          </a:xfrm>
          <a:prstGeom prst="rect">
            <a:avLst/>
          </a:prstGeom>
          <a:solidFill>
            <a:schemeClr val="tx2">
              <a:lumMod val="40000"/>
              <a:lumOff val="60000"/>
            </a:schemeClr>
          </a:solidFill>
        </p:spPr>
        <p:txBody>
          <a:bodyPr wrap="square" rtlCol="0">
            <a:spAutoFit/>
          </a:bodyPr>
          <a:lstStyle/>
          <a:p>
            <a:r>
              <a:rPr lang="en-US" b="1" dirty="0" smtClean="0">
                <a:latin typeface="Arial"/>
                <a:cs typeface="Arial"/>
              </a:rPr>
              <a:t>Other Experience: </a:t>
            </a:r>
            <a:r>
              <a:rPr lang="en-US" dirty="0" smtClean="0">
                <a:latin typeface="Arial"/>
                <a:cs typeface="Arial"/>
              </a:rPr>
              <a:t>leadership experience, volunteer work, community service, related work experience, significant hobbies</a:t>
            </a:r>
          </a:p>
        </p:txBody>
      </p:sp>
      <p:sp>
        <p:nvSpPr>
          <p:cNvPr id="17" name="TextBox 16"/>
          <p:cNvSpPr txBox="1"/>
          <p:nvPr/>
        </p:nvSpPr>
        <p:spPr>
          <a:xfrm>
            <a:off x="156487" y="2070567"/>
            <a:ext cx="2425560" cy="461665"/>
          </a:xfrm>
          <a:prstGeom prst="rect">
            <a:avLst/>
          </a:prstGeom>
          <a:solidFill>
            <a:schemeClr val="bg1">
              <a:lumMod val="75000"/>
            </a:schemeClr>
          </a:solidFill>
        </p:spPr>
        <p:txBody>
          <a:bodyPr wrap="square" rtlCol="0">
            <a:spAutoFit/>
          </a:bodyPr>
          <a:lstStyle/>
          <a:p>
            <a:pPr algn="ctr"/>
            <a:r>
              <a:rPr lang="en-US" sz="2400" dirty="0" smtClean="0">
                <a:latin typeface="Georgia"/>
                <a:cs typeface="Georgia"/>
              </a:rPr>
              <a:t>Student Résumé</a:t>
            </a:r>
            <a:endParaRPr lang="en-US" sz="2400" dirty="0">
              <a:latin typeface="Georgia"/>
              <a:cs typeface="Georgia"/>
            </a:endParaRPr>
          </a:p>
        </p:txBody>
      </p:sp>
    </p:spTree>
    <p:extLst>
      <p:ext uri="{BB962C8B-B14F-4D97-AF65-F5344CB8AC3E}">
        <p14:creationId xmlns:p14="http://schemas.microsoft.com/office/powerpoint/2010/main" val="2319141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1360</TotalTime>
  <Words>1202</Words>
  <Application>Microsoft Macintosh PowerPoint</Application>
  <PresentationFormat>On-screen Show (4:3)</PresentationFormat>
  <Paragraphs>185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UCA Sponsored Programs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Deering</dc:creator>
  <cp:lastModifiedBy>UCA UCA</cp:lastModifiedBy>
  <cp:revision>68</cp:revision>
  <dcterms:created xsi:type="dcterms:W3CDTF">2016-08-17T13:15:55Z</dcterms:created>
  <dcterms:modified xsi:type="dcterms:W3CDTF">2018-12-05T19:21:34Z</dcterms:modified>
</cp:coreProperties>
</file>