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58400" cy="7772400"/>
  <p:notesSz cx="6858000" cy="9144000"/>
  <p:embeddedFontLst>
    <p:embeddedFont>
      <p:font typeface="DM Sans" panose="020F0502020204030204" pitchFamily="2" charset="0"/>
      <p:regular r:id="rId5"/>
      <p:bold r:id="rId6"/>
      <p:italic r:id="rId7"/>
      <p:boldItalic r:id="rId8"/>
    </p:embeddedFont>
    <p:embeddedFont>
      <p:font typeface="Mali" panose="020B0604020202020204" charset="-34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iun/QP3wYUE/ogiJ/dTmlKPzKSP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9"/>
  </p:normalViewPr>
  <p:slideViewPr>
    <p:cSldViewPr snapToGrid="0">
      <p:cViewPr varScale="1">
        <p:scale>
          <a:sx n="72" d="100"/>
          <a:sy n="72" d="100"/>
        </p:scale>
        <p:origin x="130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presProps" Target="pres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9675" y="685800"/>
            <a:ext cx="44386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3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4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.png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3288524" y="-36692"/>
            <a:ext cx="3387090" cy="7716691"/>
            <a:chOff x="0" y="-28575"/>
            <a:chExt cx="1290320" cy="2939692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1290320" cy="2911117"/>
            </a:xfrm>
            <a:custGeom>
              <a:avLst/>
              <a:gdLst/>
              <a:ahLst/>
              <a:cxnLst/>
              <a:rect l="l" t="t" r="r" b="b"/>
              <a:pathLst>
                <a:path w="1290320" h="2911117" extrusionOk="0">
                  <a:moveTo>
                    <a:pt x="0" y="0"/>
                  </a:moveTo>
                  <a:lnTo>
                    <a:pt x="1290320" y="0"/>
                  </a:lnTo>
                  <a:lnTo>
                    <a:pt x="1290320" y="2911117"/>
                  </a:lnTo>
                  <a:lnTo>
                    <a:pt x="0" y="2911117"/>
                  </a:lnTo>
                  <a:close/>
                </a:path>
              </a:pathLst>
            </a:custGeom>
            <a:solidFill>
              <a:srgbClr val="F9B044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6" name="Google Shape;86;p1"/>
            <p:cNvSpPr txBox="1"/>
            <p:nvPr/>
          </p:nvSpPr>
          <p:spPr>
            <a:xfrm>
              <a:off x="0" y="-28575"/>
              <a:ext cx="1290320" cy="29396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7775" tIns="47775" rIns="47775" bIns="47775" anchor="ctr" anchorCtr="0">
              <a:noAutofit/>
            </a:bodyPr>
            <a:lstStyle/>
            <a:p>
              <a:pPr marL="0" marR="0" lvl="0" indent="0" algn="ctr" rtl="0">
                <a:lnSpc>
                  <a:spcPct val="102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7" name="Google Shape;87;p1"/>
          <p:cNvSpPr/>
          <p:nvPr/>
        </p:nvSpPr>
        <p:spPr>
          <a:xfrm>
            <a:off x="-294528" y="5606892"/>
            <a:ext cx="10647455" cy="3521095"/>
          </a:xfrm>
          <a:custGeom>
            <a:avLst/>
            <a:gdLst/>
            <a:ahLst/>
            <a:cxnLst/>
            <a:rect l="l" t="t" r="r" b="b"/>
            <a:pathLst>
              <a:path w="10647455" h="3521095" extrusionOk="0">
                <a:moveTo>
                  <a:pt x="0" y="0"/>
                </a:moveTo>
                <a:lnTo>
                  <a:pt x="10647456" y="0"/>
                </a:lnTo>
                <a:lnTo>
                  <a:pt x="10647456" y="3521095"/>
                </a:lnTo>
                <a:lnTo>
                  <a:pt x="0" y="35210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8" name="Google Shape;88;p1"/>
          <p:cNvSpPr/>
          <p:nvPr/>
        </p:nvSpPr>
        <p:spPr>
          <a:xfrm rot="10800000" flipH="1">
            <a:off x="-128965" y="-1179906"/>
            <a:ext cx="10316329" cy="2728096"/>
          </a:xfrm>
          <a:custGeom>
            <a:avLst/>
            <a:gdLst/>
            <a:ahLst/>
            <a:cxnLst/>
            <a:rect l="l" t="t" r="r" b="b"/>
            <a:pathLst>
              <a:path w="10316329" h="2728096" extrusionOk="0">
                <a:moveTo>
                  <a:pt x="0" y="2728096"/>
                </a:moveTo>
                <a:lnTo>
                  <a:pt x="10316330" y="2728096"/>
                </a:lnTo>
                <a:lnTo>
                  <a:pt x="10316330" y="0"/>
                </a:lnTo>
                <a:lnTo>
                  <a:pt x="0" y="0"/>
                </a:lnTo>
                <a:lnTo>
                  <a:pt x="0" y="2728096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89" name="Google Shape;89;p1"/>
          <p:cNvSpPr/>
          <p:nvPr/>
        </p:nvSpPr>
        <p:spPr>
          <a:xfrm>
            <a:off x="7092924" y="4360983"/>
            <a:ext cx="310584" cy="322304"/>
          </a:xfrm>
          <a:custGeom>
            <a:avLst/>
            <a:gdLst/>
            <a:ahLst/>
            <a:cxnLst/>
            <a:rect l="l" t="t" r="r" b="b"/>
            <a:pathLst>
              <a:path w="310584" h="322304" extrusionOk="0">
                <a:moveTo>
                  <a:pt x="0" y="0"/>
                </a:moveTo>
                <a:lnTo>
                  <a:pt x="310584" y="0"/>
                </a:lnTo>
                <a:lnTo>
                  <a:pt x="310584" y="322304"/>
                </a:lnTo>
                <a:lnTo>
                  <a:pt x="0" y="32230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0" name="Google Shape;90;p1"/>
          <p:cNvSpPr/>
          <p:nvPr/>
        </p:nvSpPr>
        <p:spPr>
          <a:xfrm rot="-2909906">
            <a:off x="9532970" y="806149"/>
            <a:ext cx="233268" cy="242071"/>
          </a:xfrm>
          <a:custGeom>
            <a:avLst/>
            <a:gdLst/>
            <a:ahLst/>
            <a:cxnLst/>
            <a:rect l="l" t="t" r="r" b="b"/>
            <a:pathLst>
              <a:path w="233268" h="242071" extrusionOk="0">
                <a:moveTo>
                  <a:pt x="0" y="0"/>
                </a:moveTo>
                <a:lnTo>
                  <a:pt x="233268" y="0"/>
                </a:lnTo>
                <a:lnTo>
                  <a:pt x="233268" y="242071"/>
                </a:lnTo>
                <a:lnTo>
                  <a:pt x="0" y="24207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1" name="Google Shape;91;p1"/>
          <p:cNvSpPr/>
          <p:nvPr/>
        </p:nvSpPr>
        <p:spPr>
          <a:xfrm rot="-2909906">
            <a:off x="6984708" y="659423"/>
            <a:ext cx="216432" cy="224600"/>
          </a:xfrm>
          <a:custGeom>
            <a:avLst/>
            <a:gdLst/>
            <a:ahLst/>
            <a:cxnLst/>
            <a:rect l="l" t="t" r="r" b="b"/>
            <a:pathLst>
              <a:path w="216432" h="224600" extrusionOk="0">
                <a:moveTo>
                  <a:pt x="0" y="0"/>
                </a:moveTo>
                <a:lnTo>
                  <a:pt x="216432" y="0"/>
                </a:lnTo>
                <a:lnTo>
                  <a:pt x="216432" y="224600"/>
                </a:lnTo>
                <a:lnTo>
                  <a:pt x="0" y="22460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92" name="Google Shape;92;p1"/>
          <p:cNvGrpSpPr/>
          <p:nvPr/>
        </p:nvGrpSpPr>
        <p:grpSpPr>
          <a:xfrm>
            <a:off x="7203559" y="2608478"/>
            <a:ext cx="2381138" cy="710920"/>
            <a:chOff x="0" y="-28575"/>
            <a:chExt cx="907100" cy="270827"/>
          </a:xfrm>
        </p:grpSpPr>
        <p:sp>
          <p:nvSpPr>
            <p:cNvPr id="93" name="Google Shape;93;p1"/>
            <p:cNvSpPr/>
            <p:nvPr/>
          </p:nvSpPr>
          <p:spPr>
            <a:xfrm>
              <a:off x="0" y="0"/>
              <a:ext cx="907100" cy="242252"/>
            </a:xfrm>
            <a:custGeom>
              <a:avLst/>
              <a:gdLst/>
              <a:ahLst/>
              <a:cxnLst/>
              <a:rect l="l" t="t" r="r" b="b"/>
              <a:pathLst>
                <a:path w="907100" h="242252" extrusionOk="0">
                  <a:moveTo>
                    <a:pt x="71530" y="0"/>
                  </a:moveTo>
                  <a:lnTo>
                    <a:pt x="835571" y="0"/>
                  </a:lnTo>
                  <a:cubicBezTo>
                    <a:pt x="875075" y="0"/>
                    <a:pt x="907100" y="32025"/>
                    <a:pt x="907100" y="71530"/>
                  </a:cubicBezTo>
                  <a:lnTo>
                    <a:pt x="907100" y="170722"/>
                  </a:lnTo>
                  <a:cubicBezTo>
                    <a:pt x="907100" y="210227"/>
                    <a:pt x="875075" y="242252"/>
                    <a:pt x="835571" y="242252"/>
                  </a:cubicBezTo>
                  <a:lnTo>
                    <a:pt x="71530" y="242252"/>
                  </a:lnTo>
                  <a:cubicBezTo>
                    <a:pt x="32025" y="242252"/>
                    <a:pt x="0" y="210227"/>
                    <a:pt x="0" y="170722"/>
                  </a:cubicBezTo>
                  <a:lnTo>
                    <a:pt x="0" y="71530"/>
                  </a:lnTo>
                  <a:cubicBezTo>
                    <a:pt x="0" y="32025"/>
                    <a:pt x="32025" y="0"/>
                    <a:pt x="71530" y="0"/>
                  </a:cubicBezTo>
                  <a:close/>
                </a:path>
              </a:pathLst>
            </a:custGeom>
            <a:solidFill>
              <a:srgbClr val="F9B0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1"/>
            <p:cNvSpPr txBox="1"/>
            <p:nvPr/>
          </p:nvSpPr>
          <p:spPr>
            <a:xfrm>
              <a:off x="0" y="-28575"/>
              <a:ext cx="907100" cy="27082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7775" tIns="47775" rIns="47775" bIns="47775" anchor="ctr" anchorCtr="0">
              <a:noAutofit/>
            </a:bodyPr>
            <a:lstStyle/>
            <a:p>
              <a:pPr marL="0" marR="0" lvl="0" indent="0" algn="ctr" rtl="0">
                <a:lnSpc>
                  <a:spcPct val="1166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" name="Google Shape;95;p1"/>
          <p:cNvSpPr/>
          <p:nvPr/>
        </p:nvSpPr>
        <p:spPr>
          <a:xfrm>
            <a:off x="9649604" y="2968023"/>
            <a:ext cx="192567" cy="199834"/>
          </a:xfrm>
          <a:custGeom>
            <a:avLst/>
            <a:gdLst/>
            <a:ahLst/>
            <a:cxnLst/>
            <a:rect l="l" t="t" r="r" b="b"/>
            <a:pathLst>
              <a:path w="192567" h="199834" extrusionOk="0">
                <a:moveTo>
                  <a:pt x="0" y="0"/>
                </a:moveTo>
                <a:lnTo>
                  <a:pt x="192567" y="0"/>
                </a:lnTo>
                <a:lnTo>
                  <a:pt x="192567" y="199834"/>
                </a:lnTo>
                <a:lnTo>
                  <a:pt x="0" y="19983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6" name="Google Shape;96;p1"/>
          <p:cNvSpPr/>
          <p:nvPr/>
        </p:nvSpPr>
        <p:spPr>
          <a:xfrm>
            <a:off x="6817117" y="6085411"/>
            <a:ext cx="233268" cy="242071"/>
          </a:xfrm>
          <a:custGeom>
            <a:avLst/>
            <a:gdLst/>
            <a:ahLst/>
            <a:cxnLst/>
            <a:rect l="l" t="t" r="r" b="b"/>
            <a:pathLst>
              <a:path w="233268" h="242071" extrusionOk="0">
                <a:moveTo>
                  <a:pt x="0" y="0"/>
                </a:moveTo>
                <a:lnTo>
                  <a:pt x="233268" y="0"/>
                </a:lnTo>
                <a:lnTo>
                  <a:pt x="233268" y="242070"/>
                </a:lnTo>
                <a:lnTo>
                  <a:pt x="0" y="2420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7" name="Google Shape;97;p1"/>
          <p:cNvSpPr/>
          <p:nvPr/>
        </p:nvSpPr>
        <p:spPr>
          <a:xfrm rot="476701">
            <a:off x="6167542" y="6605004"/>
            <a:ext cx="481081" cy="423953"/>
          </a:xfrm>
          <a:custGeom>
            <a:avLst/>
            <a:gdLst/>
            <a:ahLst/>
            <a:cxnLst/>
            <a:rect l="l" t="t" r="r" b="b"/>
            <a:pathLst>
              <a:path w="481081" h="423953" extrusionOk="0">
                <a:moveTo>
                  <a:pt x="0" y="0"/>
                </a:moveTo>
                <a:lnTo>
                  <a:pt x="481081" y="0"/>
                </a:lnTo>
                <a:lnTo>
                  <a:pt x="481081" y="423952"/>
                </a:lnTo>
                <a:lnTo>
                  <a:pt x="0" y="4239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98" name="Google Shape;98;p1"/>
          <p:cNvSpPr txBox="1"/>
          <p:nvPr/>
        </p:nvSpPr>
        <p:spPr>
          <a:xfrm>
            <a:off x="3521691" y="5432939"/>
            <a:ext cx="2920755" cy="12763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5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99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If you have any questions, please contact:</a:t>
            </a:r>
            <a:endParaRPr/>
          </a:p>
          <a:p>
            <a:pPr marL="0" marR="0" lvl="0" indent="0" algn="ctr" rtl="0">
              <a:lnSpc>
                <a:spcPct val="13995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99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Dr. Sun Kim Thao</a:t>
            </a:r>
            <a:endParaRPr/>
          </a:p>
          <a:p>
            <a:pPr marL="0" marR="0" lvl="0" indent="0" algn="ctr" rtl="0">
              <a:lnSpc>
                <a:spcPct val="13995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99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Phone: (501)-852-0850</a:t>
            </a:r>
            <a:endParaRPr/>
          </a:p>
          <a:p>
            <a:pPr marL="0" marR="0" lvl="0" indent="0" algn="ctr" rtl="0">
              <a:lnSpc>
                <a:spcPct val="139959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99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Email: skim@uca.edu</a:t>
            </a:r>
            <a:endParaRPr/>
          </a:p>
        </p:txBody>
      </p:sp>
      <p:sp>
        <p:nvSpPr>
          <p:cNvPr id="99" name="Google Shape;99;p1"/>
          <p:cNvSpPr/>
          <p:nvPr/>
        </p:nvSpPr>
        <p:spPr>
          <a:xfrm>
            <a:off x="249893" y="2830537"/>
            <a:ext cx="369053" cy="341811"/>
          </a:xfrm>
          <a:custGeom>
            <a:avLst/>
            <a:gdLst/>
            <a:ahLst/>
            <a:cxnLst/>
            <a:rect l="l" t="t" r="r" b="b"/>
            <a:pathLst>
              <a:path w="369053" h="341811" extrusionOk="0">
                <a:moveTo>
                  <a:pt x="0" y="0"/>
                </a:moveTo>
                <a:lnTo>
                  <a:pt x="369053" y="0"/>
                </a:lnTo>
                <a:lnTo>
                  <a:pt x="369053" y="341811"/>
                </a:lnTo>
                <a:lnTo>
                  <a:pt x="0" y="34181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0" name="Google Shape;100;p1"/>
          <p:cNvSpPr/>
          <p:nvPr/>
        </p:nvSpPr>
        <p:spPr>
          <a:xfrm>
            <a:off x="249893" y="3440523"/>
            <a:ext cx="369053" cy="341811"/>
          </a:xfrm>
          <a:custGeom>
            <a:avLst/>
            <a:gdLst/>
            <a:ahLst/>
            <a:cxnLst/>
            <a:rect l="l" t="t" r="r" b="b"/>
            <a:pathLst>
              <a:path w="369053" h="341811" extrusionOk="0">
                <a:moveTo>
                  <a:pt x="0" y="0"/>
                </a:moveTo>
                <a:lnTo>
                  <a:pt x="369053" y="0"/>
                </a:lnTo>
                <a:lnTo>
                  <a:pt x="369053" y="341811"/>
                </a:lnTo>
                <a:lnTo>
                  <a:pt x="0" y="34181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1" name="Google Shape;101;p1"/>
          <p:cNvSpPr/>
          <p:nvPr/>
        </p:nvSpPr>
        <p:spPr>
          <a:xfrm>
            <a:off x="249893" y="4054370"/>
            <a:ext cx="369053" cy="341811"/>
          </a:xfrm>
          <a:custGeom>
            <a:avLst/>
            <a:gdLst/>
            <a:ahLst/>
            <a:cxnLst/>
            <a:rect l="l" t="t" r="r" b="b"/>
            <a:pathLst>
              <a:path w="369053" h="341811" extrusionOk="0">
                <a:moveTo>
                  <a:pt x="0" y="0"/>
                </a:moveTo>
                <a:lnTo>
                  <a:pt x="369053" y="0"/>
                </a:lnTo>
                <a:lnTo>
                  <a:pt x="369053" y="341811"/>
                </a:lnTo>
                <a:lnTo>
                  <a:pt x="0" y="34181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2" name="Google Shape;102;p1"/>
          <p:cNvSpPr/>
          <p:nvPr/>
        </p:nvSpPr>
        <p:spPr>
          <a:xfrm>
            <a:off x="249893" y="4664356"/>
            <a:ext cx="369053" cy="341811"/>
          </a:xfrm>
          <a:custGeom>
            <a:avLst/>
            <a:gdLst/>
            <a:ahLst/>
            <a:cxnLst/>
            <a:rect l="l" t="t" r="r" b="b"/>
            <a:pathLst>
              <a:path w="369053" h="341811" extrusionOk="0">
                <a:moveTo>
                  <a:pt x="0" y="0"/>
                </a:moveTo>
                <a:lnTo>
                  <a:pt x="369053" y="0"/>
                </a:lnTo>
                <a:lnTo>
                  <a:pt x="369053" y="341811"/>
                </a:lnTo>
                <a:lnTo>
                  <a:pt x="0" y="34181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3" name="Google Shape;103;p1"/>
          <p:cNvSpPr/>
          <p:nvPr/>
        </p:nvSpPr>
        <p:spPr>
          <a:xfrm>
            <a:off x="249893" y="5278203"/>
            <a:ext cx="369053" cy="341811"/>
          </a:xfrm>
          <a:custGeom>
            <a:avLst/>
            <a:gdLst/>
            <a:ahLst/>
            <a:cxnLst/>
            <a:rect l="l" t="t" r="r" b="b"/>
            <a:pathLst>
              <a:path w="369053" h="341811" extrusionOk="0">
                <a:moveTo>
                  <a:pt x="0" y="0"/>
                </a:moveTo>
                <a:lnTo>
                  <a:pt x="369053" y="0"/>
                </a:lnTo>
                <a:lnTo>
                  <a:pt x="369053" y="341811"/>
                </a:lnTo>
                <a:lnTo>
                  <a:pt x="0" y="34181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" name="Google Shape;104;p1"/>
          <p:cNvSpPr/>
          <p:nvPr/>
        </p:nvSpPr>
        <p:spPr>
          <a:xfrm>
            <a:off x="3638486" y="6370530"/>
            <a:ext cx="202253" cy="202253"/>
          </a:xfrm>
          <a:custGeom>
            <a:avLst/>
            <a:gdLst/>
            <a:ahLst/>
            <a:cxnLst/>
            <a:rect l="l" t="t" r="r" b="b"/>
            <a:pathLst>
              <a:path w="202253" h="202253" extrusionOk="0">
                <a:moveTo>
                  <a:pt x="0" y="0"/>
                </a:moveTo>
                <a:lnTo>
                  <a:pt x="202252" y="0"/>
                </a:lnTo>
                <a:lnTo>
                  <a:pt x="202252" y="202253"/>
                </a:lnTo>
                <a:lnTo>
                  <a:pt x="0" y="202253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5" name="Google Shape;105;p1"/>
          <p:cNvSpPr/>
          <p:nvPr/>
        </p:nvSpPr>
        <p:spPr>
          <a:xfrm>
            <a:off x="3764827" y="6715856"/>
            <a:ext cx="202253" cy="202253"/>
          </a:xfrm>
          <a:custGeom>
            <a:avLst/>
            <a:gdLst/>
            <a:ahLst/>
            <a:cxnLst/>
            <a:rect l="l" t="t" r="r" b="b"/>
            <a:pathLst>
              <a:path w="202253" h="202253" extrusionOk="0">
                <a:moveTo>
                  <a:pt x="0" y="0"/>
                </a:moveTo>
                <a:lnTo>
                  <a:pt x="202252" y="0"/>
                </a:lnTo>
                <a:lnTo>
                  <a:pt x="202252" y="202252"/>
                </a:lnTo>
                <a:lnTo>
                  <a:pt x="0" y="20225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6" name="Google Shape;106;p1"/>
          <p:cNvSpPr/>
          <p:nvPr/>
        </p:nvSpPr>
        <p:spPr>
          <a:xfrm flipH="1">
            <a:off x="3526161" y="881345"/>
            <a:ext cx="2810266" cy="2120098"/>
          </a:xfrm>
          <a:custGeom>
            <a:avLst/>
            <a:gdLst/>
            <a:ahLst/>
            <a:cxnLst/>
            <a:rect l="l" t="t" r="r" b="b"/>
            <a:pathLst>
              <a:path w="2810266" h="2120098" extrusionOk="0">
                <a:moveTo>
                  <a:pt x="2810266" y="0"/>
                </a:moveTo>
                <a:lnTo>
                  <a:pt x="0" y="0"/>
                </a:lnTo>
                <a:lnTo>
                  <a:pt x="0" y="2120097"/>
                </a:lnTo>
                <a:lnTo>
                  <a:pt x="2810266" y="2120097"/>
                </a:lnTo>
                <a:lnTo>
                  <a:pt x="2810266" y="0"/>
                </a:lnTo>
                <a:close/>
              </a:path>
            </a:pathLst>
          </a:custGeom>
          <a:blipFill rotWithShape="1">
            <a:blip r:embed="rId10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07" name="Google Shape;107;p1"/>
          <p:cNvGrpSpPr/>
          <p:nvPr/>
        </p:nvGrpSpPr>
        <p:grpSpPr>
          <a:xfrm>
            <a:off x="3638479" y="3168953"/>
            <a:ext cx="2687150" cy="1434990"/>
            <a:chOff x="0" y="0"/>
            <a:chExt cx="1216896" cy="649846"/>
          </a:xfrm>
        </p:grpSpPr>
        <p:sp>
          <p:nvSpPr>
            <p:cNvPr id="108" name="Google Shape;108;p1"/>
            <p:cNvSpPr/>
            <p:nvPr/>
          </p:nvSpPr>
          <p:spPr>
            <a:xfrm>
              <a:off x="0" y="0"/>
              <a:ext cx="1216896" cy="649846"/>
            </a:xfrm>
            <a:custGeom>
              <a:avLst/>
              <a:gdLst/>
              <a:ahLst/>
              <a:cxnLst/>
              <a:rect l="l" t="t" r="r" b="b"/>
              <a:pathLst>
                <a:path w="1216896" h="649846" extrusionOk="0">
                  <a:moveTo>
                    <a:pt x="608448" y="0"/>
                  </a:moveTo>
                  <a:cubicBezTo>
                    <a:pt x="272411" y="0"/>
                    <a:pt x="0" y="145473"/>
                    <a:pt x="0" y="324923"/>
                  </a:cubicBezTo>
                  <a:cubicBezTo>
                    <a:pt x="0" y="504373"/>
                    <a:pt x="272411" y="649846"/>
                    <a:pt x="608448" y="649846"/>
                  </a:cubicBezTo>
                  <a:cubicBezTo>
                    <a:pt x="944484" y="649846"/>
                    <a:pt x="1216896" y="504373"/>
                    <a:pt x="1216896" y="324923"/>
                  </a:cubicBezTo>
                  <a:cubicBezTo>
                    <a:pt x="1216896" y="145473"/>
                    <a:pt x="944484" y="0"/>
                    <a:pt x="608448" y="0"/>
                  </a:cubicBezTo>
                  <a:close/>
                </a:path>
              </a:pathLst>
            </a:custGeom>
            <a:noFill/>
            <a:ln w="38100" cap="sq" cmpd="sng">
              <a:solidFill>
                <a:srgbClr val="AC218D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1"/>
            <p:cNvSpPr txBox="1"/>
            <p:nvPr/>
          </p:nvSpPr>
          <p:spPr>
            <a:xfrm>
              <a:off x="114084" y="41873"/>
              <a:ext cx="988728" cy="54705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93333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0" name="Google Shape;110;p1"/>
          <p:cNvSpPr txBox="1"/>
          <p:nvPr/>
        </p:nvSpPr>
        <p:spPr>
          <a:xfrm>
            <a:off x="3605790" y="4771465"/>
            <a:ext cx="2846821" cy="6496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6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 b="1" i="0" u="none" strike="noStrike" cap="none">
                <a:solidFill>
                  <a:srgbClr val="000000"/>
                </a:solidFill>
                <a:latin typeface="Mali"/>
                <a:ea typeface="Mali"/>
                <a:cs typeface="Mali"/>
                <a:sym typeface="Mali"/>
              </a:rPr>
              <a:t>Questions?</a:t>
            </a:r>
            <a:endParaRPr/>
          </a:p>
        </p:txBody>
      </p:sp>
      <p:sp>
        <p:nvSpPr>
          <p:cNvPr id="111" name="Google Shape;111;p1"/>
          <p:cNvSpPr/>
          <p:nvPr/>
        </p:nvSpPr>
        <p:spPr>
          <a:xfrm rot="-3328474">
            <a:off x="6529185" y="4511247"/>
            <a:ext cx="504828" cy="931730"/>
          </a:xfrm>
          <a:custGeom>
            <a:avLst/>
            <a:gdLst/>
            <a:ahLst/>
            <a:cxnLst/>
            <a:rect l="l" t="t" r="r" b="b"/>
            <a:pathLst>
              <a:path w="504828" h="931730" extrusionOk="0">
                <a:moveTo>
                  <a:pt x="0" y="0"/>
                </a:moveTo>
                <a:lnTo>
                  <a:pt x="504828" y="0"/>
                </a:lnTo>
                <a:lnTo>
                  <a:pt x="504828" y="931730"/>
                </a:lnTo>
                <a:lnTo>
                  <a:pt x="0" y="93173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1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2" name="Google Shape;112;p1"/>
          <p:cNvSpPr/>
          <p:nvPr/>
        </p:nvSpPr>
        <p:spPr>
          <a:xfrm>
            <a:off x="7414081" y="4387071"/>
            <a:ext cx="1899964" cy="1899964"/>
          </a:xfrm>
          <a:custGeom>
            <a:avLst/>
            <a:gdLst/>
            <a:ahLst/>
            <a:cxnLst/>
            <a:rect l="l" t="t" r="r" b="b"/>
            <a:pathLst>
              <a:path w="1899964" h="1899964" extrusionOk="0">
                <a:moveTo>
                  <a:pt x="0" y="0"/>
                </a:moveTo>
                <a:lnTo>
                  <a:pt x="1899964" y="0"/>
                </a:lnTo>
                <a:lnTo>
                  <a:pt x="1899964" y="1899964"/>
                </a:lnTo>
                <a:lnTo>
                  <a:pt x="0" y="189996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12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3" name="Google Shape;113;p1"/>
          <p:cNvSpPr txBox="1"/>
          <p:nvPr/>
        </p:nvSpPr>
        <p:spPr>
          <a:xfrm>
            <a:off x="6970718" y="856129"/>
            <a:ext cx="2846821" cy="1116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5599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993" b="1" i="0" u="none" strike="noStrike" cap="none">
                <a:solidFill>
                  <a:srgbClr val="AC218D"/>
                </a:solidFill>
                <a:latin typeface="Mali"/>
                <a:ea typeface="Mali"/>
                <a:cs typeface="Mali"/>
                <a:sym typeface="Mali"/>
              </a:rPr>
              <a:t>RtS!</a:t>
            </a:r>
            <a:endParaRPr/>
          </a:p>
        </p:txBody>
      </p:sp>
      <p:sp>
        <p:nvSpPr>
          <p:cNvPr id="114" name="Google Shape;114;p1"/>
          <p:cNvSpPr txBox="1"/>
          <p:nvPr/>
        </p:nvSpPr>
        <p:spPr>
          <a:xfrm>
            <a:off x="322420" y="881360"/>
            <a:ext cx="28467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500" b="1" i="0" u="none" strike="noStrike" cap="none">
                <a:solidFill>
                  <a:srgbClr val="2E578F"/>
                </a:solidFill>
                <a:latin typeface="Mali"/>
                <a:ea typeface="Mali"/>
                <a:cs typeface="Mali"/>
                <a:sym typeface="Mali"/>
              </a:rPr>
              <a:t>Registration Form</a:t>
            </a:r>
            <a:endParaRPr sz="700"/>
          </a:p>
        </p:txBody>
      </p:sp>
      <p:sp>
        <p:nvSpPr>
          <p:cNvPr id="115" name="Google Shape;115;p1"/>
          <p:cNvSpPr txBox="1"/>
          <p:nvPr/>
        </p:nvSpPr>
        <p:spPr>
          <a:xfrm>
            <a:off x="7139876" y="1890567"/>
            <a:ext cx="2434500" cy="53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99" b="1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</a:t>
            </a:r>
            <a:r>
              <a:rPr lang="en-US" sz="2199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ead </a:t>
            </a:r>
            <a:r>
              <a:rPr lang="en-US" sz="2199" b="1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</a:t>
            </a:r>
            <a:r>
              <a:rPr lang="en-US" sz="2199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o</a:t>
            </a:r>
            <a:r>
              <a:rPr lang="en-US" sz="2199" b="1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 S</a:t>
            </a:r>
            <a:r>
              <a:rPr lang="en-US" sz="2199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ucceed!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99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for grade 3 or higher</a:t>
            </a:r>
            <a:endParaRPr dirty="0"/>
          </a:p>
        </p:txBody>
      </p:sp>
      <p:sp>
        <p:nvSpPr>
          <p:cNvPr id="116" name="Google Shape;116;p1"/>
          <p:cNvSpPr txBox="1"/>
          <p:nvPr/>
        </p:nvSpPr>
        <p:spPr>
          <a:xfrm>
            <a:off x="7474199" y="2755405"/>
            <a:ext cx="1839900" cy="115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99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The University of </a:t>
            </a: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99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Central Arkansa</a:t>
            </a:r>
            <a:r>
              <a:rPr lang="en-US" sz="1699">
                <a:latin typeface="DM Sans"/>
                <a:ea typeface="DM Sans"/>
                <a:cs typeface="DM Sans"/>
                <a:sym typeface="DM Sans"/>
              </a:rPr>
              <a:t>s</a:t>
            </a:r>
            <a:endParaRPr sz="1699">
              <a:latin typeface="DM Sans"/>
              <a:ea typeface="DM Sans"/>
              <a:cs typeface="DM Sans"/>
              <a:sym typeface="DM Sans"/>
            </a:endParaRPr>
          </a:p>
          <a:p>
            <a:pPr marL="0" marR="0" lvl="0" indent="0" algn="ctr" rtl="0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99">
              <a:latin typeface="DM Sans"/>
              <a:ea typeface="DM Sans"/>
              <a:cs typeface="DM Sans"/>
              <a:sym typeface="DM Sans"/>
            </a:endParaRPr>
          </a:p>
          <a:p>
            <a:pPr marL="0" marR="0" lvl="0" indent="0" algn="ctr" rtl="0">
              <a:lnSpc>
                <a:spcPct val="14002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99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Summer 2026</a:t>
            </a:r>
            <a:endParaRPr/>
          </a:p>
        </p:txBody>
      </p:sp>
      <p:sp>
        <p:nvSpPr>
          <p:cNvPr id="117" name="Google Shape;117;p1"/>
          <p:cNvSpPr txBox="1"/>
          <p:nvPr/>
        </p:nvSpPr>
        <p:spPr>
          <a:xfrm>
            <a:off x="340575" y="1525075"/>
            <a:ext cx="2810400" cy="7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The cost for Read to Succeed! is $120. Children will attend one day a week for 2.0 hours a day</a:t>
            </a:r>
            <a:endParaRPr dirty="0"/>
          </a:p>
        </p:txBody>
      </p:sp>
      <p:sp>
        <p:nvSpPr>
          <p:cNvPr id="118" name="Google Shape;118;p1"/>
          <p:cNvSpPr txBox="1"/>
          <p:nvPr/>
        </p:nvSpPr>
        <p:spPr>
          <a:xfrm>
            <a:off x="262271" y="2260689"/>
            <a:ext cx="2764757" cy="2800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00" b="1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Enrollment Deadline: May 15, 2026 </a:t>
            </a:r>
            <a:endParaRPr sz="1500" b="1" dirty="0"/>
          </a:p>
        </p:txBody>
      </p:sp>
      <p:sp>
        <p:nvSpPr>
          <p:cNvPr id="119" name="Google Shape;119;p1"/>
          <p:cNvSpPr txBox="1"/>
          <p:nvPr/>
        </p:nvSpPr>
        <p:spPr>
          <a:xfrm>
            <a:off x="245625" y="2495728"/>
            <a:ext cx="2872200" cy="337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Student's Name: ________________</a:t>
            </a:r>
            <a:endParaRPr sz="1200"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Parent’s Name: _________________</a:t>
            </a:r>
            <a:endParaRPr sz="1200"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Address: ______________________</a:t>
            </a:r>
            <a:endParaRPr sz="1200"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Telephone #: __________________</a:t>
            </a:r>
            <a:endParaRPr sz="1200"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Cell Phone #: __________________</a:t>
            </a:r>
            <a:endParaRPr sz="1200"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Email: ________________________</a:t>
            </a:r>
            <a:endParaRPr sz="1200"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Name of School and Grade Level: ____________________________</a:t>
            </a:r>
            <a:endParaRPr sz="1200" dirty="0"/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Describe the problems that your child is having with reading: ______________ ________________________________________________________</a:t>
            </a:r>
            <a:endParaRPr sz="1200" dirty="0"/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*If your child has had any testing or diagnostic evaluation, please bring a copy of this information to the first session.</a:t>
            </a:r>
            <a:endParaRPr sz="1200" dirty="0"/>
          </a:p>
        </p:txBody>
      </p:sp>
      <p:sp>
        <p:nvSpPr>
          <p:cNvPr id="120" name="Google Shape;120;p1"/>
          <p:cNvSpPr txBox="1"/>
          <p:nvPr/>
        </p:nvSpPr>
        <p:spPr>
          <a:xfrm>
            <a:off x="135075" y="5947850"/>
            <a:ext cx="3093300" cy="12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Please return the form to Amanda Rhem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UCA Speech Language Hearing Center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201 Donaghey Avenue, UCA Box 4985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Conway, AR 72035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501-450-3176 | arehm@uca.edu</a:t>
            </a:r>
            <a:endParaRPr/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Fax: 501-450-5474</a:t>
            </a:r>
            <a:endParaRPr/>
          </a:p>
        </p:txBody>
      </p:sp>
      <p:sp>
        <p:nvSpPr>
          <p:cNvPr id="121" name="Google Shape;121;p1"/>
          <p:cNvSpPr txBox="1"/>
          <p:nvPr/>
        </p:nvSpPr>
        <p:spPr>
          <a:xfrm>
            <a:off x="3714038" y="2608475"/>
            <a:ext cx="24345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99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We Hope to See you There!</a:t>
            </a:r>
            <a:endParaRPr/>
          </a:p>
        </p:txBody>
      </p:sp>
      <p:sp>
        <p:nvSpPr>
          <p:cNvPr id="122" name="Google Shape;122;p1"/>
          <p:cNvSpPr txBox="1"/>
          <p:nvPr/>
        </p:nvSpPr>
        <p:spPr>
          <a:xfrm>
            <a:off x="3509880" y="1353691"/>
            <a:ext cx="2810400" cy="11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99" b="1" i="0" u="none" strike="noStrike" cap="none" dirty="0">
                <a:solidFill>
                  <a:srgbClr val="000000"/>
                </a:solidFill>
                <a:latin typeface="Mali"/>
                <a:ea typeface="Mali"/>
                <a:cs typeface="Mali"/>
                <a:sym typeface="Mali"/>
              </a:rPr>
              <a:t>Read to </a:t>
            </a:r>
            <a:r>
              <a:rPr lang="en-US" sz="1799" b="1" dirty="0">
                <a:latin typeface="Mali"/>
                <a:ea typeface="Mali"/>
                <a:cs typeface="Mali"/>
                <a:sym typeface="Mali"/>
              </a:rPr>
              <a:t>Succeed!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99" b="1" i="0" u="none" strike="noStrike" cap="none" dirty="0">
                <a:solidFill>
                  <a:srgbClr val="000000"/>
                </a:solidFill>
                <a:latin typeface="Mali"/>
                <a:ea typeface="Mali"/>
                <a:cs typeface="Mali"/>
                <a:sym typeface="Mali"/>
              </a:rPr>
              <a:t> Executive Functioning Practice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99" b="1" i="0" u="none" strike="noStrike" cap="none" dirty="0">
                <a:solidFill>
                  <a:srgbClr val="000000"/>
                </a:solidFill>
                <a:latin typeface="Mali"/>
                <a:ea typeface="Mali"/>
                <a:cs typeface="Mali"/>
                <a:sym typeface="Mali"/>
              </a:rPr>
              <a:t>Summer 2026</a:t>
            </a:r>
            <a:endParaRPr dirty="0"/>
          </a:p>
        </p:txBody>
      </p:sp>
      <p:sp>
        <p:nvSpPr>
          <p:cNvPr id="123" name="Google Shape;123;p1"/>
          <p:cNvSpPr txBox="1"/>
          <p:nvPr/>
        </p:nvSpPr>
        <p:spPr>
          <a:xfrm>
            <a:off x="3967075" y="3306170"/>
            <a:ext cx="2124300" cy="12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“Don’t miss it! We teach reading using a multisensory approach. Students can feel, taste, and smell to reinforce optimal learning.”</a:t>
            </a:r>
            <a:endParaRPr sz="12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"/>
          <p:cNvSpPr/>
          <p:nvPr/>
        </p:nvSpPr>
        <p:spPr>
          <a:xfrm rot="10800000" flipH="1">
            <a:off x="-176096" y="-1233814"/>
            <a:ext cx="10316329" cy="2728096"/>
          </a:xfrm>
          <a:custGeom>
            <a:avLst/>
            <a:gdLst/>
            <a:ahLst/>
            <a:cxnLst/>
            <a:rect l="l" t="t" r="r" b="b"/>
            <a:pathLst>
              <a:path w="10316329" h="2728096" extrusionOk="0">
                <a:moveTo>
                  <a:pt x="0" y="2728096"/>
                </a:moveTo>
                <a:lnTo>
                  <a:pt x="10316330" y="2728096"/>
                </a:lnTo>
                <a:lnTo>
                  <a:pt x="10316330" y="0"/>
                </a:lnTo>
                <a:lnTo>
                  <a:pt x="0" y="0"/>
                </a:lnTo>
                <a:lnTo>
                  <a:pt x="0" y="2728096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29" name="Google Shape;129;p2"/>
          <p:cNvGrpSpPr/>
          <p:nvPr/>
        </p:nvGrpSpPr>
        <p:grpSpPr>
          <a:xfrm>
            <a:off x="3774650" y="1811100"/>
            <a:ext cx="2854688" cy="2497222"/>
            <a:chOff x="0" y="-28575"/>
            <a:chExt cx="1087500" cy="849713"/>
          </a:xfrm>
        </p:grpSpPr>
        <p:sp>
          <p:nvSpPr>
            <p:cNvPr id="130" name="Google Shape;130;p2"/>
            <p:cNvSpPr/>
            <p:nvPr/>
          </p:nvSpPr>
          <p:spPr>
            <a:xfrm>
              <a:off x="0" y="0"/>
              <a:ext cx="1087383" cy="821138"/>
            </a:xfrm>
            <a:custGeom>
              <a:avLst/>
              <a:gdLst/>
              <a:ahLst/>
              <a:cxnLst/>
              <a:rect l="l" t="t" r="r" b="b"/>
              <a:pathLst>
                <a:path w="1087383" h="821138" extrusionOk="0">
                  <a:moveTo>
                    <a:pt x="59670" y="0"/>
                  </a:moveTo>
                  <a:lnTo>
                    <a:pt x="1027713" y="0"/>
                  </a:lnTo>
                  <a:cubicBezTo>
                    <a:pt x="1043538" y="0"/>
                    <a:pt x="1058716" y="6287"/>
                    <a:pt x="1069906" y="17477"/>
                  </a:cubicBezTo>
                  <a:cubicBezTo>
                    <a:pt x="1081097" y="28667"/>
                    <a:pt x="1087383" y="43845"/>
                    <a:pt x="1087383" y="59670"/>
                  </a:cubicBezTo>
                  <a:lnTo>
                    <a:pt x="1087383" y="761467"/>
                  </a:lnTo>
                  <a:cubicBezTo>
                    <a:pt x="1087383" y="777293"/>
                    <a:pt x="1081097" y="792470"/>
                    <a:pt x="1069906" y="803661"/>
                  </a:cubicBezTo>
                  <a:cubicBezTo>
                    <a:pt x="1058716" y="814851"/>
                    <a:pt x="1043538" y="821138"/>
                    <a:pt x="1027713" y="821138"/>
                  </a:cubicBezTo>
                  <a:lnTo>
                    <a:pt x="59670" y="821138"/>
                  </a:lnTo>
                  <a:cubicBezTo>
                    <a:pt x="43845" y="821138"/>
                    <a:pt x="28667" y="814851"/>
                    <a:pt x="17477" y="803661"/>
                  </a:cubicBezTo>
                  <a:cubicBezTo>
                    <a:pt x="6287" y="792470"/>
                    <a:pt x="0" y="777293"/>
                    <a:pt x="0" y="761467"/>
                  </a:cubicBezTo>
                  <a:lnTo>
                    <a:pt x="0" y="59670"/>
                  </a:lnTo>
                  <a:cubicBezTo>
                    <a:pt x="0" y="43845"/>
                    <a:pt x="6287" y="28667"/>
                    <a:pt x="17477" y="17477"/>
                  </a:cubicBezTo>
                  <a:cubicBezTo>
                    <a:pt x="28667" y="6287"/>
                    <a:pt x="43845" y="0"/>
                    <a:pt x="59670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 cmpd="sng">
              <a:solidFill>
                <a:srgbClr val="AC218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 txBox="1"/>
            <p:nvPr/>
          </p:nvSpPr>
          <p:spPr>
            <a:xfrm>
              <a:off x="0" y="-28575"/>
              <a:ext cx="1087500" cy="849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7775" tIns="47775" rIns="47775" bIns="47775" anchor="ctr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99" b="1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Executive Functioning Practice </a:t>
              </a:r>
              <a:endParaRPr dirty="0"/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(</a:t>
              </a:r>
              <a:r>
                <a:rPr lang="en-US" sz="1100" dirty="0">
                  <a:latin typeface="DM Sans"/>
                  <a:ea typeface="DM Sans"/>
                  <a:cs typeface="DM Sans"/>
                  <a:sym typeface="DM Sans"/>
                </a:rPr>
                <a:t>9:30</a:t>
              </a: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-10:00)</a:t>
              </a:r>
              <a:endParaRPr sz="1100" b="0" i="0" u="none" strike="noStrike" cap="none" dirty="0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endParaRPr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dirty="0">
                  <a:latin typeface="DM Sans"/>
                  <a:ea typeface="DM Sans"/>
                  <a:cs typeface="DM Sans"/>
                  <a:sym typeface="DM Sans"/>
                </a:rPr>
                <a:t>(no extra fee charged)</a:t>
              </a:r>
              <a:endParaRPr sz="1100" dirty="0">
                <a:latin typeface="DM Sans"/>
                <a:ea typeface="DM Sans"/>
                <a:cs typeface="DM Sans"/>
                <a:sym typeface="DM Sans"/>
              </a:endParaRPr>
            </a:p>
            <a:p>
              <a:pPr marL="237491" marR="0" lvl="1" indent="-118745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Char char="•"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Executive function helps students </a:t>
              </a:r>
              <a:r>
                <a:rPr lang="en-US" sz="1100" b="1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focus, plan, periodize, work toward goals, and self-regulate behaviors</a:t>
              </a: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.  </a:t>
              </a:r>
              <a:endParaRPr dirty="0"/>
            </a:p>
            <a:p>
              <a:pPr marL="237491" marR="0" lvl="1" indent="-118745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Char char="•"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Units will provide basics about cognitive abilities needed to c</a:t>
              </a:r>
              <a:r>
                <a:rPr lang="en-US" sz="1100" b="1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ontrol thoughts, emotions, and actions</a:t>
              </a: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. We will integrate these activities to </a:t>
              </a:r>
              <a:r>
                <a:rPr lang="en-US" sz="1100" b="1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reading and writing practices. </a:t>
              </a:r>
              <a:endParaRPr dirty="0"/>
            </a:p>
          </p:txBody>
        </p:sp>
      </p:grpSp>
      <p:sp>
        <p:nvSpPr>
          <p:cNvPr id="132" name="Google Shape;132;p2"/>
          <p:cNvSpPr/>
          <p:nvPr/>
        </p:nvSpPr>
        <p:spPr>
          <a:xfrm>
            <a:off x="0" y="5665111"/>
            <a:ext cx="10532245" cy="3482995"/>
          </a:xfrm>
          <a:custGeom>
            <a:avLst/>
            <a:gdLst/>
            <a:ahLst/>
            <a:cxnLst/>
            <a:rect l="l" t="t" r="r" b="b"/>
            <a:pathLst>
              <a:path w="10532245" h="3482995" extrusionOk="0">
                <a:moveTo>
                  <a:pt x="0" y="0"/>
                </a:moveTo>
                <a:lnTo>
                  <a:pt x="10532245" y="0"/>
                </a:lnTo>
                <a:lnTo>
                  <a:pt x="10532245" y="3482995"/>
                </a:lnTo>
                <a:lnTo>
                  <a:pt x="0" y="3482995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33" name="Google Shape;133;p2"/>
          <p:cNvSpPr/>
          <p:nvPr/>
        </p:nvSpPr>
        <p:spPr>
          <a:xfrm>
            <a:off x="873357" y="3734563"/>
            <a:ext cx="1640806" cy="2064679"/>
          </a:xfrm>
          <a:custGeom>
            <a:avLst/>
            <a:gdLst/>
            <a:ahLst/>
            <a:cxnLst/>
            <a:rect l="l" t="t" r="r" b="b"/>
            <a:pathLst>
              <a:path w="1370193" h="1724158" extrusionOk="0">
                <a:moveTo>
                  <a:pt x="75491" y="0"/>
                </a:moveTo>
                <a:lnTo>
                  <a:pt x="1294702" y="0"/>
                </a:lnTo>
                <a:cubicBezTo>
                  <a:pt x="1336395" y="0"/>
                  <a:pt x="1370193" y="33798"/>
                  <a:pt x="1370193" y="75491"/>
                </a:cubicBezTo>
                <a:lnTo>
                  <a:pt x="1370193" y="1648667"/>
                </a:lnTo>
                <a:cubicBezTo>
                  <a:pt x="1370193" y="1690359"/>
                  <a:pt x="1336395" y="1724158"/>
                  <a:pt x="1294702" y="1724158"/>
                </a:cubicBezTo>
                <a:lnTo>
                  <a:pt x="75491" y="1724158"/>
                </a:lnTo>
                <a:cubicBezTo>
                  <a:pt x="33798" y="1724158"/>
                  <a:pt x="0" y="1690359"/>
                  <a:pt x="0" y="1648667"/>
                </a:cubicBezTo>
                <a:lnTo>
                  <a:pt x="0" y="75491"/>
                </a:lnTo>
                <a:cubicBezTo>
                  <a:pt x="0" y="33798"/>
                  <a:pt x="33798" y="0"/>
                  <a:pt x="75491" y="0"/>
                </a:cubicBez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 l="-16239" t="-10344" b="-12917"/>
            </a:stretch>
          </a:blipFill>
          <a:ln w="38100" cap="sq" cmpd="sng">
            <a:solidFill>
              <a:srgbClr val="59A945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4" name="Google Shape;134;p2"/>
          <p:cNvGrpSpPr/>
          <p:nvPr/>
        </p:nvGrpSpPr>
        <p:grpSpPr>
          <a:xfrm>
            <a:off x="3788490" y="4457710"/>
            <a:ext cx="2854687" cy="2391737"/>
            <a:chOff x="0" y="-28575"/>
            <a:chExt cx="1087500" cy="911138"/>
          </a:xfrm>
        </p:grpSpPr>
        <p:sp>
          <p:nvSpPr>
            <p:cNvPr id="135" name="Google Shape;135;p2"/>
            <p:cNvSpPr/>
            <p:nvPr/>
          </p:nvSpPr>
          <p:spPr>
            <a:xfrm>
              <a:off x="0" y="0"/>
              <a:ext cx="1087383" cy="882563"/>
            </a:xfrm>
            <a:custGeom>
              <a:avLst/>
              <a:gdLst/>
              <a:ahLst/>
              <a:cxnLst/>
              <a:rect l="l" t="t" r="r" b="b"/>
              <a:pathLst>
                <a:path w="1087383" h="882563" extrusionOk="0">
                  <a:moveTo>
                    <a:pt x="59670" y="0"/>
                  </a:moveTo>
                  <a:lnTo>
                    <a:pt x="1027713" y="0"/>
                  </a:lnTo>
                  <a:cubicBezTo>
                    <a:pt x="1043538" y="0"/>
                    <a:pt x="1058716" y="6287"/>
                    <a:pt x="1069906" y="17477"/>
                  </a:cubicBezTo>
                  <a:cubicBezTo>
                    <a:pt x="1081097" y="28667"/>
                    <a:pt x="1087383" y="43845"/>
                    <a:pt x="1087383" y="59670"/>
                  </a:cubicBezTo>
                  <a:lnTo>
                    <a:pt x="1087383" y="822892"/>
                  </a:lnTo>
                  <a:cubicBezTo>
                    <a:pt x="1087383" y="838718"/>
                    <a:pt x="1081097" y="853895"/>
                    <a:pt x="1069906" y="865086"/>
                  </a:cubicBezTo>
                  <a:cubicBezTo>
                    <a:pt x="1058716" y="876276"/>
                    <a:pt x="1043538" y="882563"/>
                    <a:pt x="1027713" y="882563"/>
                  </a:cubicBezTo>
                  <a:lnTo>
                    <a:pt x="59670" y="882563"/>
                  </a:lnTo>
                  <a:cubicBezTo>
                    <a:pt x="43845" y="882563"/>
                    <a:pt x="28667" y="876276"/>
                    <a:pt x="17477" y="865086"/>
                  </a:cubicBezTo>
                  <a:cubicBezTo>
                    <a:pt x="6287" y="853895"/>
                    <a:pt x="0" y="838718"/>
                    <a:pt x="0" y="822892"/>
                  </a:cubicBezTo>
                  <a:lnTo>
                    <a:pt x="0" y="59670"/>
                  </a:lnTo>
                  <a:cubicBezTo>
                    <a:pt x="0" y="43845"/>
                    <a:pt x="6287" y="28667"/>
                    <a:pt x="17477" y="17477"/>
                  </a:cubicBezTo>
                  <a:cubicBezTo>
                    <a:pt x="28667" y="6287"/>
                    <a:pt x="43845" y="0"/>
                    <a:pt x="59670" y="0"/>
                  </a:cubicBezTo>
                  <a:close/>
                </a:path>
              </a:pathLst>
            </a:custGeom>
            <a:noFill/>
            <a:ln w="38100" cap="rnd" cmpd="sng">
              <a:solidFill>
                <a:srgbClr val="AC218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 txBox="1"/>
            <p:nvPr/>
          </p:nvSpPr>
          <p:spPr>
            <a:xfrm>
              <a:off x="0" y="-28575"/>
              <a:ext cx="1087500" cy="9111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7775" tIns="47775" rIns="47775" bIns="47775" anchor="ctr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399" b="1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Literacy Intervention </a:t>
              </a:r>
              <a:endParaRPr dirty="0"/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(10:00-11:30)</a:t>
              </a:r>
              <a:endParaRPr dirty="0"/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Using </a:t>
              </a:r>
              <a:r>
                <a:rPr lang="en-US" sz="1100" b="1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evidence-based intervention</a:t>
              </a: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 founded upon the principles of O</a:t>
              </a:r>
              <a:r>
                <a:rPr lang="en-US" sz="1100" b="1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rton-Gillingham</a:t>
              </a: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, Read to Succeed! will provide training in:</a:t>
              </a:r>
              <a:endParaRPr dirty="0"/>
            </a:p>
            <a:p>
              <a:pPr marL="237491" marR="0" lvl="1" indent="-118745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Char char="•"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Sound Syllable Associate</a:t>
              </a:r>
              <a:endParaRPr dirty="0"/>
            </a:p>
            <a:p>
              <a:pPr marL="237491" marR="0" lvl="1" indent="-118745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Char char="•"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Phonological Awareness</a:t>
              </a:r>
              <a:endParaRPr dirty="0"/>
            </a:p>
            <a:p>
              <a:pPr marL="237491" marR="0" lvl="1" indent="-118745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Char char="•"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Syllable Instruction</a:t>
              </a:r>
              <a:endParaRPr dirty="0"/>
            </a:p>
            <a:p>
              <a:pPr marL="237491" marR="0" lvl="1" indent="-118745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Char char="•"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Oral Reading Fluency</a:t>
              </a:r>
              <a:endParaRPr dirty="0"/>
            </a:p>
            <a:p>
              <a:pPr marL="237491" marR="0" lvl="1" indent="-118745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Char char="•"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Written Text Comprehension</a:t>
              </a:r>
              <a:endParaRPr dirty="0"/>
            </a:p>
          </p:txBody>
        </p:sp>
      </p:grpSp>
      <p:grpSp>
        <p:nvGrpSpPr>
          <p:cNvPr id="137" name="Google Shape;137;p2"/>
          <p:cNvGrpSpPr/>
          <p:nvPr/>
        </p:nvGrpSpPr>
        <p:grpSpPr>
          <a:xfrm>
            <a:off x="630776" y="788593"/>
            <a:ext cx="2350751" cy="1687815"/>
            <a:chOff x="0" y="0"/>
            <a:chExt cx="944263" cy="677971"/>
          </a:xfrm>
        </p:grpSpPr>
        <p:sp>
          <p:nvSpPr>
            <p:cNvPr id="138" name="Google Shape;138;p2"/>
            <p:cNvSpPr/>
            <p:nvPr/>
          </p:nvSpPr>
          <p:spPr>
            <a:xfrm>
              <a:off x="0" y="0"/>
              <a:ext cx="944263" cy="677971"/>
            </a:xfrm>
            <a:custGeom>
              <a:avLst/>
              <a:gdLst/>
              <a:ahLst/>
              <a:cxnLst/>
              <a:rect l="l" t="t" r="r" b="b"/>
              <a:pathLst>
                <a:path w="944263" h="677971" extrusionOk="0">
                  <a:moveTo>
                    <a:pt x="659595" y="0"/>
                  </a:moveTo>
                  <a:lnTo>
                    <a:pt x="282407" y="0"/>
                  </a:lnTo>
                  <a:cubicBezTo>
                    <a:pt x="126426" y="0"/>
                    <a:pt x="0" y="123512"/>
                    <a:pt x="0" y="257780"/>
                  </a:cubicBezTo>
                  <a:cubicBezTo>
                    <a:pt x="0" y="352940"/>
                    <a:pt x="66279" y="448081"/>
                    <a:pt x="162037" y="492222"/>
                  </a:cubicBezTo>
                  <a:lnTo>
                    <a:pt x="162037" y="677971"/>
                  </a:lnTo>
                  <a:lnTo>
                    <a:pt x="353844" y="518504"/>
                  </a:lnTo>
                  <a:lnTo>
                    <a:pt x="659595" y="518504"/>
                  </a:lnTo>
                  <a:cubicBezTo>
                    <a:pt x="817826" y="518504"/>
                    <a:pt x="944263" y="394991"/>
                    <a:pt x="944263" y="257776"/>
                  </a:cubicBezTo>
                  <a:cubicBezTo>
                    <a:pt x="944275" y="123512"/>
                    <a:pt x="817826" y="0"/>
                    <a:pt x="659595" y="0"/>
                  </a:cubicBezTo>
                  <a:close/>
                </a:path>
              </a:pathLst>
            </a:custGeom>
            <a:solidFill>
              <a:srgbClr val="F9B0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 txBox="1"/>
            <p:nvPr/>
          </p:nvSpPr>
          <p:spPr>
            <a:xfrm>
              <a:off x="0" y="9525"/>
              <a:ext cx="944263" cy="47794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02388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0" name="Google Shape;140;p2"/>
          <p:cNvGrpSpPr/>
          <p:nvPr/>
        </p:nvGrpSpPr>
        <p:grpSpPr>
          <a:xfrm>
            <a:off x="6963450" y="713584"/>
            <a:ext cx="2615968" cy="1172536"/>
            <a:chOff x="0" y="-28575"/>
            <a:chExt cx="996559" cy="446681"/>
          </a:xfrm>
        </p:grpSpPr>
        <p:sp>
          <p:nvSpPr>
            <p:cNvPr id="141" name="Google Shape;141;p2"/>
            <p:cNvSpPr/>
            <p:nvPr/>
          </p:nvSpPr>
          <p:spPr>
            <a:xfrm>
              <a:off x="0" y="0"/>
              <a:ext cx="996559" cy="418106"/>
            </a:xfrm>
            <a:custGeom>
              <a:avLst/>
              <a:gdLst/>
              <a:ahLst/>
              <a:cxnLst/>
              <a:rect l="l" t="t" r="r" b="b"/>
              <a:pathLst>
                <a:path w="996559" h="418106" extrusionOk="0">
                  <a:moveTo>
                    <a:pt x="65109" y="0"/>
                  </a:moveTo>
                  <a:lnTo>
                    <a:pt x="931450" y="0"/>
                  </a:lnTo>
                  <a:cubicBezTo>
                    <a:pt x="948718" y="0"/>
                    <a:pt x="965279" y="6860"/>
                    <a:pt x="977489" y="19070"/>
                  </a:cubicBezTo>
                  <a:cubicBezTo>
                    <a:pt x="989699" y="31280"/>
                    <a:pt x="996559" y="47841"/>
                    <a:pt x="996559" y="65109"/>
                  </a:cubicBezTo>
                  <a:lnTo>
                    <a:pt x="996559" y="352997"/>
                  </a:lnTo>
                  <a:cubicBezTo>
                    <a:pt x="996559" y="370265"/>
                    <a:pt x="989699" y="386825"/>
                    <a:pt x="977489" y="399036"/>
                  </a:cubicBezTo>
                  <a:cubicBezTo>
                    <a:pt x="965279" y="411246"/>
                    <a:pt x="948718" y="418106"/>
                    <a:pt x="931450" y="418106"/>
                  </a:cubicBezTo>
                  <a:lnTo>
                    <a:pt x="65109" y="418106"/>
                  </a:lnTo>
                  <a:cubicBezTo>
                    <a:pt x="47841" y="418106"/>
                    <a:pt x="31280" y="411246"/>
                    <a:pt x="19070" y="399036"/>
                  </a:cubicBezTo>
                  <a:cubicBezTo>
                    <a:pt x="6860" y="386825"/>
                    <a:pt x="0" y="370265"/>
                    <a:pt x="0" y="352997"/>
                  </a:cubicBezTo>
                  <a:lnTo>
                    <a:pt x="0" y="65109"/>
                  </a:lnTo>
                  <a:cubicBezTo>
                    <a:pt x="0" y="47841"/>
                    <a:pt x="6860" y="31280"/>
                    <a:pt x="19070" y="19070"/>
                  </a:cubicBezTo>
                  <a:cubicBezTo>
                    <a:pt x="31280" y="6860"/>
                    <a:pt x="47841" y="0"/>
                    <a:pt x="65109" y="0"/>
                  </a:cubicBezTo>
                  <a:close/>
                </a:path>
              </a:pathLst>
            </a:custGeom>
            <a:solidFill>
              <a:srgbClr val="5CA3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 txBox="1"/>
            <p:nvPr/>
          </p:nvSpPr>
          <p:spPr>
            <a:xfrm>
              <a:off x="0" y="-28575"/>
              <a:ext cx="996559" cy="446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7775" tIns="47775" rIns="47775" bIns="47775" anchor="ctr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WHO? </a:t>
              </a:r>
              <a:endParaRPr dirty="0"/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Children, entering third through sixth grade, who are experiencing </a:t>
              </a:r>
              <a:r>
                <a:rPr lang="en-US" sz="1100" dirty="0">
                  <a:latin typeface="DM Sans"/>
                  <a:ea typeface="DM Sans"/>
                  <a:cs typeface="DM Sans"/>
                  <a:sym typeface="DM Sans"/>
                </a:rPr>
                <a:t>difficulties</a:t>
              </a: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 with reading and/or spelling or diagnosed with dyslexia.</a:t>
              </a:r>
              <a:endParaRPr dirty="0"/>
            </a:p>
          </p:txBody>
        </p:sp>
      </p:grpSp>
      <p:grpSp>
        <p:nvGrpSpPr>
          <p:cNvPr id="143" name="Google Shape;143;p2"/>
          <p:cNvGrpSpPr/>
          <p:nvPr/>
        </p:nvGrpSpPr>
        <p:grpSpPr>
          <a:xfrm>
            <a:off x="6963450" y="1918969"/>
            <a:ext cx="2615968" cy="1172536"/>
            <a:chOff x="0" y="-28575"/>
            <a:chExt cx="996559" cy="446681"/>
          </a:xfrm>
        </p:grpSpPr>
        <p:sp>
          <p:nvSpPr>
            <p:cNvPr id="144" name="Google Shape;144;p2"/>
            <p:cNvSpPr/>
            <p:nvPr/>
          </p:nvSpPr>
          <p:spPr>
            <a:xfrm>
              <a:off x="0" y="0"/>
              <a:ext cx="996559" cy="418106"/>
            </a:xfrm>
            <a:custGeom>
              <a:avLst/>
              <a:gdLst/>
              <a:ahLst/>
              <a:cxnLst/>
              <a:rect l="l" t="t" r="r" b="b"/>
              <a:pathLst>
                <a:path w="996559" h="418106" extrusionOk="0">
                  <a:moveTo>
                    <a:pt x="65109" y="0"/>
                  </a:moveTo>
                  <a:lnTo>
                    <a:pt x="931450" y="0"/>
                  </a:lnTo>
                  <a:cubicBezTo>
                    <a:pt x="948718" y="0"/>
                    <a:pt x="965279" y="6860"/>
                    <a:pt x="977489" y="19070"/>
                  </a:cubicBezTo>
                  <a:cubicBezTo>
                    <a:pt x="989699" y="31280"/>
                    <a:pt x="996559" y="47841"/>
                    <a:pt x="996559" y="65109"/>
                  </a:cubicBezTo>
                  <a:lnTo>
                    <a:pt x="996559" y="352997"/>
                  </a:lnTo>
                  <a:cubicBezTo>
                    <a:pt x="996559" y="370265"/>
                    <a:pt x="989699" y="386825"/>
                    <a:pt x="977489" y="399036"/>
                  </a:cubicBezTo>
                  <a:cubicBezTo>
                    <a:pt x="965279" y="411246"/>
                    <a:pt x="948718" y="418106"/>
                    <a:pt x="931450" y="418106"/>
                  </a:cubicBezTo>
                  <a:lnTo>
                    <a:pt x="65109" y="418106"/>
                  </a:lnTo>
                  <a:cubicBezTo>
                    <a:pt x="47841" y="418106"/>
                    <a:pt x="31280" y="411246"/>
                    <a:pt x="19070" y="399036"/>
                  </a:cubicBezTo>
                  <a:cubicBezTo>
                    <a:pt x="6860" y="386825"/>
                    <a:pt x="0" y="370265"/>
                    <a:pt x="0" y="352997"/>
                  </a:cubicBezTo>
                  <a:lnTo>
                    <a:pt x="0" y="65109"/>
                  </a:lnTo>
                  <a:cubicBezTo>
                    <a:pt x="0" y="47841"/>
                    <a:pt x="6860" y="31280"/>
                    <a:pt x="19070" y="19070"/>
                  </a:cubicBezTo>
                  <a:cubicBezTo>
                    <a:pt x="31280" y="6860"/>
                    <a:pt x="47841" y="0"/>
                    <a:pt x="65109" y="0"/>
                  </a:cubicBezTo>
                  <a:close/>
                </a:path>
              </a:pathLst>
            </a:custGeom>
            <a:solidFill>
              <a:srgbClr val="5CA3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 txBox="1"/>
            <p:nvPr/>
          </p:nvSpPr>
          <p:spPr>
            <a:xfrm>
              <a:off x="0" y="-28575"/>
              <a:ext cx="996559" cy="4466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7775" tIns="47775" rIns="47775" bIns="47775" anchor="ctr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WHEN?</a:t>
              </a:r>
              <a:endParaRPr dirty="0"/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Tuesday OR Thursday</a:t>
              </a:r>
              <a:endParaRPr lang="en-US" dirty="0"/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from </a:t>
              </a:r>
              <a:r>
                <a:rPr lang="en-US" sz="1100" dirty="0">
                  <a:latin typeface="DM Sans"/>
                  <a:ea typeface="DM Sans"/>
                  <a:cs typeface="DM Sans"/>
                  <a:sym typeface="DM Sans"/>
                </a:rPr>
                <a:t>9:30</a:t>
              </a: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 to 11:30 a.m.</a:t>
              </a:r>
              <a:endParaRPr lang="en-US" dirty="0"/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dirty="0">
                  <a:latin typeface="DM Sans"/>
                  <a:ea typeface="DM Sans"/>
                  <a:cs typeface="DM Sans"/>
                  <a:sym typeface="DM Sans"/>
                </a:rPr>
                <a:t>June 9-July 30 </a:t>
              </a:r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(16 hours of intervention)</a:t>
              </a:r>
              <a:endParaRPr dirty="0"/>
            </a:p>
          </p:txBody>
        </p:sp>
      </p:grpSp>
      <p:grpSp>
        <p:nvGrpSpPr>
          <p:cNvPr id="146" name="Google Shape;146;p2"/>
          <p:cNvGrpSpPr/>
          <p:nvPr/>
        </p:nvGrpSpPr>
        <p:grpSpPr>
          <a:xfrm>
            <a:off x="6963450" y="3151843"/>
            <a:ext cx="2615968" cy="1293502"/>
            <a:chOff x="0" y="-28575"/>
            <a:chExt cx="996559" cy="374109"/>
          </a:xfrm>
        </p:grpSpPr>
        <p:sp>
          <p:nvSpPr>
            <p:cNvPr id="147" name="Google Shape;147;p2"/>
            <p:cNvSpPr/>
            <p:nvPr/>
          </p:nvSpPr>
          <p:spPr>
            <a:xfrm>
              <a:off x="0" y="0"/>
              <a:ext cx="996559" cy="345534"/>
            </a:xfrm>
            <a:custGeom>
              <a:avLst/>
              <a:gdLst/>
              <a:ahLst/>
              <a:cxnLst/>
              <a:rect l="l" t="t" r="r" b="b"/>
              <a:pathLst>
                <a:path w="996559" h="345534" extrusionOk="0">
                  <a:moveTo>
                    <a:pt x="65109" y="0"/>
                  </a:moveTo>
                  <a:lnTo>
                    <a:pt x="931450" y="0"/>
                  </a:lnTo>
                  <a:cubicBezTo>
                    <a:pt x="948718" y="0"/>
                    <a:pt x="965279" y="6860"/>
                    <a:pt x="977489" y="19070"/>
                  </a:cubicBezTo>
                  <a:cubicBezTo>
                    <a:pt x="989699" y="31280"/>
                    <a:pt x="996559" y="47841"/>
                    <a:pt x="996559" y="65109"/>
                  </a:cubicBezTo>
                  <a:lnTo>
                    <a:pt x="996559" y="280425"/>
                  </a:lnTo>
                  <a:cubicBezTo>
                    <a:pt x="996559" y="297693"/>
                    <a:pt x="989699" y="314254"/>
                    <a:pt x="977489" y="326464"/>
                  </a:cubicBezTo>
                  <a:cubicBezTo>
                    <a:pt x="965279" y="338675"/>
                    <a:pt x="948718" y="345534"/>
                    <a:pt x="931450" y="345534"/>
                  </a:cubicBezTo>
                  <a:lnTo>
                    <a:pt x="65109" y="345534"/>
                  </a:lnTo>
                  <a:cubicBezTo>
                    <a:pt x="47841" y="345534"/>
                    <a:pt x="31280" y="338675"/>
                    <a:pt x="19070" y="326464"/>
                  </a:cubicBezTo>
                  <a:cubicBezTo>
                    <a:pt x="6860" y="314254"/>
                    <a:pt x="0" y="297693"/>
                    <a:pt x="0" y="280425"/>
                  </a:cubicBezTo>
                  <a:lnTo>
                    <a:pt x="0" y="65109"/>
                  </a:lnTo>
                  <a:cubicBezTo>
                    <a:pt x="0" y="47841"/>
                    <a:pt x="6860" y="31280"/>
                    <a:pt x="19070" y="19070"/>
                  </a:cubicBezTo>
                  <a:cubicBezTo>
                    <a:pt x="31280" y="6860"/>
                    <a:pt x="47841" y="0"/>
                    <a:pt x="65109" y="0"/>
                  </a:cubicBezTo>
                  <a:close/>
                </a:path>
              </a:pathLst>
            </a:custGeom>
            <a:solidFill>
              <a:srgbClr val="5CA3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"/>
            <p:cNvSpPr txBox="1"/>
            <p:nvPr/>
          </p:nvSpPr>
          <p:spPr>
            <a:xfrm>
              <a:off x="0" y="-28575"/>
              <a:ext cx="996559" cy="37410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47775" tIns="47775" rIns="47775" bIns="47775" anchor="ctr" anchorCtr="0">
              <a:noAutofit/>
            </a:bodyPr>
            <a:lstStyle/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WHERE? </a:t>
              </a:r>
              <a:endParaRPr dirty="0"/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UCA Speech-Language-Hearing Center </a:t>
              </a:r>
              <a:endParaRPr dirty="0"/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Integrated Health Science Building</a:t>
              </a:r>
              <a:endParaRPr dirty="0"/>
            </a:p>
            <a:p>
              <a:pPr marL="0" marR="0" lvl="0" indent="0" algn="ctr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00" b="0" i="0" u="none" strike="noStrike" cap="none" dirty="0">
                  <a:solidFill>
                    <a:srgbClr val="000000"/>
                  </a:solidFill>
                  <a:latin typeface="DM Sans"/>
                  <a:ea typeface="DM Sans"/>
                  <a:cs typeface="DM Sans"/>
                  <a:sym typeface="DM Sans"/>
                </a:rPr>
                <a:t>2200 Bruce Street</a:t>
              </a:r>
              <a:endParaRPr dirty="0"/>
            </a:p>
          </p:txBody>
        </p:sp>
      </p:grpSp>
      <p:sp>
        <p:nvSpPr>
          <p:cNvPr id="149" name="Google Shape;149;p2"/>
          <p:cNvSpPr/>
          <p:nvPr/>
        </p:nvSpPr>
        <p:spPr>
          <a:xfrm>
            <a:off x="7411193" y="4578922"/>
            <a:ext cx="1759164" cy="2122628"/>
          </a:xfrm>
          <a:custGeom>
            <a:avLst/>
            <a:gdLst/>
            <a:ahLst/>
            <a:cxnLst/>
            <a:rect l="l" t="t" r="r" b="b"/>
            <a:pathLst>
              <a:path w="1759164" h="2122628" extrusionOk="0">
                <a:moveTo>
                  <a:pt x="0" y="0"/>
                </a:moveTo>
                <a:lnTo>
                  <a:pt x="1759164" y="0"/>
                </a:lnTo>
                <a:lnTo>
                  <a:pt x="1759164" y="2122628"/>
                </a:lnTo>
                <a:lnTo>
                  <a:pt x="0" y="2122628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6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0" name="Google Shape;150;p2"/>
          <p:cNvSpPr/>
          <p:nvPr/>
        </p:nvSpPr>
        <p:spPr>
          <a:xfrm rot="-3328474">
            <a:off x="2995368" y="1840336"/>
            <a:ext cx="504828" cy="931730"/>
          </a:xfrm>
          <a:custGeom>
            <a:avLst/>
            <a:gdLst/>
            <a:ahLst/>
            <a:cxnLst/>
            <a:rect l="l" t="t" r="r" b="b"/>
            <a:pathLst>
              <a:path w="504828" h="931730" extrusionOk="0">
                <a:moveTo>
                  <a:pt x="0" y="0"/>
                </a:moveTo>
                <a:lnTo>
                  <a:pt x="504828" y="0"/>
                </a:lnTo>
                <a:lnTo>
                  <a:pt x="504828" y="931730"/>
                </a:lnTo>
                <a:lnTo>
                  <a:pt x="0" y="93173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1" name="Google Shape;151;p2"/>
          <p:cNvSpPr/>
          <p:nvPr/>
        </p:nvSpPr>
        <p:spPr>
          <a:xfrm rot="875614">
            <a:off x="9171110" y="6057298"/>
            <a:ext cx="504828" cy="931730"/>
          </a:xfrm>
          <a:custGeom>
            <a:avLst/>
            <a:gdLst/>
            <a:ahLst/>
            <a:cxnLst/>
            <a:rect l="l" t="t" r="r" b="b"/>
            <a:pathLst>
              <a:path w="504828" h="931730" extrusionOk="0">
                <a:moveTo>
                  <a:pt x="0" y="0"/>
                </a:moveTo>
                <a:lnTo>
                  <a:pt x="504829" y="0"/>
                </a:lnTo>
                <a:lnTo>
                  <a:pt x="504829" y="931730"/>
                </a:lnTo>
                <a:lnTo>
                  <a:pt x="0" y="93173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7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2" name="Google Shape;152;p2"/>
          <p:cNvSpPr/>
          <p:nvPr/>
        </p:nvSpPr>
        <p:spPr>
          <a:xfrm>
            <a:off x="182674" y="6619061"/>
            <a:ext cx="690671" cy="568862"/>
          </a:xfrm>
          <a:custGeom>
            <a:avLst/>
            <a:gdLst/>
            <a:ahLst/>
            <a:cxnLst/>
            <a:rect l="l" t="t" r="r" b="b"/>
            <a:pathLst>
              <a:path w="690671" h="568862" extrusionOk="0">
                <a:moveTo>
                  <a:pt x="0" y="0"/>
                </a:moveTo>
                <a:lnTo>
                  <a:pt x="690670" y="0"/>
                </a:lnTo>
                <a:lnTo>
                  <a:pt x="690670" y="568861"/>
                </a:lnTo>
                <a:lnTo>
                  <a:pt x="0" y="56886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8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3" name="Google Shape;153;p2"/>
          <p:cNvSpPr/>
          <p:nvPr/>
        </p:nvSpPr>
        <p:spPr>
          <a:xfrm>
            <a:off x="528009" y="4123041"/>
            <a:ext cx="310584" cy="322304"/>
          </a:xfrm>
          <a:custGeom>
            <a:avLst/>
            <a:gdLst/>
            <a:ahLst/>
            <a:cxnLst/>
            <a:rect l="l" t="t" r="r" b="b"/>
            <a:pathLst>
              <a:path w="310584" h="322304" extrusionOk="0">
                <a:moveTo>
                  <a:pt x="0" y="0"/>
                </a:moveTo>
                <a:lnTo>
                  <a:pt x="310584" y="0"/>
                </a:lnTo>
                <a:lnTo>
                  <a:pt x="310584" y="322304"/>
                </a:lnTo>
                <a:lnTo>
                  <a:pt x="0" y="32230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4" name="Google Shape;154;p2"/>
          <p:cNvSpPr/>
          <p:nvPr/>
        </p:nvSpPr>
        <p:spPr>
          <a:xfrm>
            <a:off x="6817117" y="6085411"/>
            <a:ext cx="233268" cy="242071"/>
          </a:xfrm>
          <a:custGeom>
            <a:avLst/>
            <a:gdLst/>
            <a:ahLst/>
            <a:cxnLst/>
            <a:rect l="l" t="t" r="r" b="b"/>
            <a:pathLst>
              <a:path w="233268" h="242071" extrusionOk="0">
                <a:moveTo>
                  <a:pt x="0" y="0"/>
                </a:moveTo>
                <a:lnTo>
                  <a:pt x="233268" y="0"/>
                </a:lnTo>
                <a:lnTo>
                  <a:pt x="233268" y="242070"/>
                </a:lnTo>
                <a:lnTo>
                  <a:pt x="0" y="2420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5" name="Google Shape;155;p2"/>
          <p:cNvSpPr/>
          <p:nvPr/>
        </p:nvSpPr>
        <p:spPr>
          <a:xfrm rot="-2909906">
            <a:off x="9630718" y="735184"/>
            <a:ext cx="233268" cy="242071"/>
          </a:xfrm>
          <a:custGeom>
            <a:avLst/>
            <a:gdLst/>
            <a:ahLst/>
            <a:cxnLst/>
            <a:rect l="l" t="t" r="r" b="b"/>
            <a:pathLst>
              <a:path w="233268" h="242071" extrusionOk="0">
                <a:moveTo>
                  <a:pt x="0" y="0"/>
                </a:moveTo>
                <a:lnTo>
                  <a:pt x="233268" y="0"/>
                </a:lnTo>
                <a:lnTo>
                  <a:pt x="233268" y="242071"/>
                </a:lnTo>
                <a:lnTo>
                  <a:pt x="0" y="24207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6" name="Google Shape;156;p2"/>
          <p:cNvSpPr/>
          <p:nvPr/>
        </p:nvSpPr>
        <p:spPr>
          <a:xfrm>
            <a:off x="9281160" y="4666999"/>
            <a:ext cx="192567" cy="199834"/>
          </a:xfrm>
          <a:custGeom>
            <a:avLst/>
            <a:gdLst/>
            <a:ahLst/>
            <a:cxnLst/>
            <a:rect l="l" t="t" r="r" b="b"/>
            <a:pathLst>
              <a:path w="192567" h="199834" extrusionOk="0">
                <a:moveTo>
                  <a:pt x="0" y="0"/>
                </a:moveTo>
                <a:lnTo>
                  <a:pt x="192567" y="0"/>
                </a:lnTo>
                <a:lnTo>
                  <a:pt x="192567" y="199834"/>
                </a:lnTo>
                <a:lnTo>
                  <a:pt x="0" y="19983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7" name="Google Shape;157;p2"/>
          <p:cNvSpPr/>
          <p:nvPr/>
        </p:nvSpPr>
        <p:spPr>
          <a:xfrm>
            <a:off x="3131148" y="6745962"/>
            <a:ext cx="233268" cy="242071"/>
          </a:xfrm>
          <a:custGeom>
            <a:avLst/>
            <a:gdLst/>
            <a:ahLst/>
            <a:cxnLst/>
            <a:rect l="l" t="t" r="r" b="b"/>
            <a:pathLst>
              <a:path w="233268" h="242071" extrusionOk="0">
                <a:moveTo>
                  <a:pt x="0" y="0"/>
                </a:moveTo>
                <a:lnTo>
                  <a:pt x="233268" y="0"/>
                </a:lnTo>
                <a:lnTo>
                  <a:pt x="233268" y="242071"/>
                </a:lnTo>
                <a:lnTo>
                  <a:pt x="0" y="242071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8" name="Google Shape;158;p2"/>
          <p:cNvSpPr/>
          <p:nvPr/>
        </p:nvSpPr>
        <p:spPr>
          <a:xfrm rot="-2909906">
            <a:off x="3156714" y="1373247"/>
            <a:ext cx="233268" cy="242071"/>
          </a:xfrm>
          <a:custGeom>
            <a:avLst/>
            <a:gdLst/>
            <a:ahLst/>
            <a:cxnLst/>
            <a:rect l="l" t="t" r="r" b="b"/>
            <a:pathLst>
              <a:path w="233268" h="242071" extrusionOk="0">
                <a:moveTo>
                  <a:pt x="0" y="0"/>
                </a:moveTo>
                <a:lnTo>
                  <a:pt x="233268" y="0"/>
                </a:lnTo>
                <a:lnTo>
                  <a:pt x="233268" y="242070"/>
                </a:lnTo>
                <a:lnTo>
                  <a:pt x="0" y="242070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9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59" name="Google Shape;159;p2"/>
          <p:cNvSpPr txBox="1"/>
          <p:nvPr/>
        </p:nvSpPr>
        <p:spPr>
          <a:xfrm>
            <a:off x="735537" y="1033299"/>
            <a:ext cx="2141229" cy="844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>
                <a:solidFill>
                  <a:srgbClr val="000000"/>
                </a:solidFill>
                <a:latin typeface="Mali"/>
                <a:ea typeface="Mali"/>
                <a:cs typeface="Mali"/>
                <a:sym typeface="Mali"/>
              </a:rPr>
              <a:t>Does your child have difficulty with reading?</a:t>
            </a:r>
            <a:endParaRPr/>
          </a:p>
        </p:txBody>
      </p:sp>
      <p:sp>
        <p:nvSpPr>
          <p:cNvPr id="160" name="Google Shape;160;p2"/>
          <p:cNvSpPr txBox="1"/>
          <p:nvPr/>
        </p:nvSpPr>
        <p:spPr>
          <a:xfrm>
            <a:off x="528009" y="2488157"/>
            <a:ext cx="2538000" cy="111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99" b="1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Read to Succeed + Executive  Function Practice</a:t>
            </a:r>
            <a:r>
              <a:rPr lang="en-US" sz="1299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 is designed to help students feel successful and proud of their accomplishments. </a:t>
            </a:r>
            <a:endParaRPr/>
          </a:p>
        </p:txBody>
      </p:sp>
      <p:sp>
        <p:nvSpPr>
          <p:cNvPr id="161" name="Google Shape;161;p2"/>
          <p:cNvSpPr txBox="1"/>
          <p:nvPr/>
        </p:nvSpPr>
        <p:spPr>
          <a:xfrm>
            <a:off x="284200" y="5864288"/>
            <a:ext cx="3188700" cy="29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99" b="1" i="0" u="none" strike="noStrike" cap="none">
                <a:solidFill>
                  <a:srgbClr val="000000"/>
                </a:solidFill>
                <a:latin typeface="Mali"/>
                <a:ea typeface="Mali"/>
                <a:cs typeface="Mali"/>
                <a:sym typeface="Mali"/>
              </a:rPr>
              <a:t>Meet Dr.</a:t>
            </a:r>
            <a:r>
              <a:rPr lang="en-US" sz="1899" b="1">
                <a:latin typeface="Mali"/>
                <a:ea typeface="Mali"/>
                <a:cs typeface="Mali"/>
                <a:sym typeface="Mali"/>
              </a:rPr>
              <a:t> </a:t>
            </a:r>
            <a:r>
              <a:rPr lang="en-US" sz="1899" b="1" i="0" u="none" strike="noStrike" cap="none">
                <a:solidFill>
                  <a:srgbClr val="000000"/>
                </a:solidFill>
                <a:latin typeface="Mali"/>
                <a:ea typeface="Mali"/>
                <a:cs typeface="Mali"/>
                <a:sym typeface="Mali"/>
              </a:rPr>
              <a:t>Thao &amp; Camo!</a:t>
            </a:r>
            <a:endParaRPr/>
          </a:p>
        </p:txBody>
      </p:sp>
      <p:sp>
        <p:nvSpPr>
          <p:cNvPr id="162" name="Google Shape;162;p2"/>
          <p:cNvSpPr txBox="1"/>
          <p:nvPr/>
        </p:nvSpPr>
        <p:spPr>
          <a:xfrm>
            <a:off x="838600" y="6221550"/>
            <a:ext cx="20799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0" u="none" strike="noStrike" cap="none">
                <a:solidFill>
                  <a:srgbClr val="000000"/>
                </a:solidFill>
                <a:latin typeface="DM Sans"/>
                <a:ea typeface="DM Sans"/>
                <a:cs typeface="DM Sans"/>
                <a:sym typeface="DM Sans"/>
              </a:rPr>
              <a:t>Camo, Canine Companions for Independence certified facility dog, will assist with our activities.</a:t>
            </a:r>
            <a:endParaRPr/>
          </a:p>
        </p:txBody>
      </p:sp>
      <p:sp>
        <p:nvSpPr>
          <p:cNvPr id="163" name="Google Shape;163;p2"/>
          <p:cNvSpPr txBox="1"/>
          <p:nvPr/>
        </p:nvSpPr>
        <p:spPr>
          <a:xfrm>
            <a:off x="3621330" y="1337356"/>
            <a:ext cx="31887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99" b="1" i="0" u="none" strike="noStrike" cap="none" dirty="0">
                <a:solidFill>
                  <a:srgbClr val="000000"/>
                </a:solidFill>
                <a:latin typeface="Mali"/>
                <a:ea typeface="Mali"/>
                <a:cs typeface="Mali"/>
                <a:sym typeface="Mali"/>
              </a:rPr>
              <a:t>Program Overview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428</Words>
  <Application>Microsoft Office PowerPoint</Application>
  <PresentationFormat>Custom</PresentationFormat>
  <Paragraphs>64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DM Sans</vt:lpstr>
      <vt:lpstr>Mali</vt:lpstr>
      <vt:lpstr>Calibri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Candice Rae Robinson</dc:creator>
  <cp:lastModifiedBy>Candice Rae Robinson</cp:lastModifiedBy>
  <cp:revision>3</cp:revision>
  <dcterms:created xsi:type="dcterms:W3CDTF">2006-08-16T00:00:00Z</dcterms:created>
  <dcterms:modified xsi:type="dcterms:W3CDTF">2026-03-25T20:53:46Z</dcterms:modified>
</cp:coreProperties>
</file>