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y="5143500" cx="9144000"/>
  <p:notesSz cx="6858000" cy="9144000"/>
  <p:embeddedFontLst>
    <p:embeddedFont>
      <p:font typeface="Raleway"/>
      <p:regular r:id="rId41"/>
      <p:bold r:id="rId42"/>
      <p:italic r:id="rId43"/>
      <p:boldItalic r:id="rId44"/>
    </p:embeddedFont>
    <p:embeddedFont>
      <p:font typeface="Libre Franklin"/>
      <p:regular r:id="rId45"/>
      <p:bold r:id="rId46"/>
      <p:italic r:id="rId47"/>
      <p:boldItalic r:id="rId48"/>
    </p:embeddedFont>
    <p:embeddedFont>
      <p:font typeface="Caveat"/>
      <p:regular r:id="rId49"/>
      <p:bold r:id="rId50"/>
    </p:embeddedFont>
    <p:embeddedFont>
      <p:font typeface="Lato"/>
      <p:regular r:id="rId51"/>
      <p:bold r:id="rId52"/>
      <p:italic r:id="rId53"/>
      <p:boldItalic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font" Target="fonts/Raleway-bold.fntdata"/><Relationship Id="rId41" Type="http://schemas.openxmlformats.org/officeDocument/2006/relationships/font" Target="fonts/Raleway-regular.fntdata"/><Relationship Id="rId44" Type="http://schemas.openxmlformats.org/officeDocument/2006/relationships/font" Target="fonts/Raleway-boldItalic.fntdata"/><Relationship Id="rId43" Type="http://schemas.openxmlformats.org/officeDocument/2006/relationships/font" Target="fonts/Raleway-italic.fntdata"/><Relationship Id="rId46" Type="http://schemas.openxmlformats.org/officeDocument/2006/relationships/font" Target="fonts/LibreFranklin-bold.fntdata"/><Relationship Id="rId45" Type="http://schemas.openxmlformats.org/officeDocument/2006/relationships/font" Target="fonts/LibreFranklin-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LibreFranklin-boldItalic.fntdata"/><Relationship Id="rId47" Type="http://schemas.openxmlformats.org/officeDocument/2006/relationships/font" Target="fonts/LibreFranklin-italic.fntdata"/><Relationship Id="rId49" Type="http://schemas.openxmlformats.org/officeDocument/2006/relationships/font" Target="fonts/Caveat-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Lato-regular.fntdata"/><Relationship Id="rId50" Type="http://schemas.openxmlformats.org/officeDocument/2006/relationships/font" Target="fonts/Caveat-bold.fntdata"/><Relationship Id="rId53" Type="http://schemas.openxmlformats.org/officeDocument/2006/relationships/font" Target="fonts/Lato-italic.fntdata"/><Relationship Id="rId52" Type="http://schemas.openxmlformats.org/officeDocument/2006/relationships/font" Target="fonts/Lato-bold.fntdata"/><Relationship Id="rId11" Type="http://schemas.openxmlformats.org/officeDocument/2006/relationships/slide" Target="slides/slide6.xml"/><Relationship Id="rId10" Type="http://schemas.openxmlformats.org/officeDocument/2006/relationships/slide" Target="slides/slide5.xml"/><Relationship Id="rId54" Type="http://schemas.openxmlformats.org/officeDocument/2006/relationships/font" Target="fonts/Lato-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770ee14315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2770ee14315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770ee14315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2770ee14315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770ee14315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2770ee14315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770ee14315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2770ee14315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78513bc542_0_2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278513bc542_0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78513bc542_0_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278513bc542_0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78513bc542_0_2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278513bc542_0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78513bc54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278513bc54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78513bc542_0_5:notes"/>
          <p:cNvSpPr txBox="1"/>
          <p:nvPr>
            <p:ph idx="1" type="body"/>
          </p:nvPr>
        </p:nvSpPr>
        <p:spPr>
          <a:xfrm>
            <a:off x="685785" y="4343385"/>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g278513bc542_0_5:notes"/>
          <p:cNvSpPr/>
          <p:nvPr>
            <p:ph idx="2" type="sldImg"/>
          </p:nvPr>
        </p:nvSpPr>
        <p:spPr>
          <a:xfrm>
            <a:off x="1143220" y="685795"/>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78513bc542_0_14:notes"/>
          <p:cNvSpPr txBox="1"/>
          <p:nvPr>
            <p:ph idx="1" type="body"/>
          </p:nvPr>
        </p:nvSpPr>
        <p:spPr>
          <a:xfrm>
            <a:off x="685785" y="4343385"/>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g278513bc542_0_14:notes"/>
          <p:cNvSpPr/>
          <p:nvPr>
            <p:ph idx="2" type="sldImg"/>
          </p:nvPr>
        </p:nvSpPr>
        <p:spPr>
          <a:xfrm>
            <a:off x="1143220" y="685795"/>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770ee14315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770ee14315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78513bc542_0_26:notes"/>
          <p:cNvSpPr txBox="1"/>
          <p:nvPr>
            <p:ph idx="1" type="body"/>
          </p:nvPr>
        </p:nvSpPr>
        <p:spPr>
          <a:xfrm>
            <a:off x="685785" y="4343385"/>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g278513bc542_0_26:notes"/>
          <p:cNvSpPr/>
          <p:nvPr>
            <p:ph idx="2" type="sldImg"/>
          </p:nvPr>
        </p:nvSpPr>
        <p:spPr>
          <a:xfrm>
            <a:off x="1143220" y="685795"/>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78513bc542_0_1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278513bc542_0_1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78513bc542_0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278513bc542_0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78513bc542_0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278513bc542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770ee14315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2770ee14315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2770ee14315_0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2770ee14315_0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2770ee14315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2770ee14315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2770ee14315_0_2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2770ee14315_0_2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2770ee14315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2770ee14315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2770ee14315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2770ee14315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770ee14315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2770ee14315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2770ee14315_0_2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2770ee14315_0_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2770ee14315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2770ee14315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2770ee14315_0_1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2770ee14315_0_1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2770ee14315_0_2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2770ee14315_0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2770ee14315_0_2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2770ee14315_0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2770ee14315_0_2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2770ee14315_0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770ee14315_0_2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2770ee14315_0_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770ee14315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2770ee14315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770ee14315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2770ee14315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770ee14315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2770ee14315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770ee14315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2770ee14315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770ee14315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2770ee14315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ngle Content With Caption" showMasterSp="0">
  <p:cSld name="Single Content With Caption">
    <p:spTree>
      <p:nvGrpSpPr>
        <p:cNvPr id="82" name="Shape 82"/>
        <p:cNvGrpSpPr/>
        <p:nvPr/>
      </p:nvGrpSpPr>
      <p:grpSpPr>
        <a:xfrm>
          <a:off x="0" y="0"/>
          <a:ext cx="0" cy="0"/>
          <a:chOff x="0" y="0"/>
          <a:chExt cx="0" cy="0"/>
        </a:xfrm>
      </p:grpSpPr>
      <p:sp>
        <p:nvSpPr>
          <p:cNvPr id="83" name="Google Shape;83;p13"/>
          <p:cNvSpPr/>
          <p:nvPr/>
        </p:nvSpPr>
        <p:spPr>
          <a:xfrm>
            <a:off x="12" y="0"/>
            <a:ext cx="3038100" cy="5143500"/>
          </a:xfrm>
          <a:prstGeom prst="rect">
            <a:avLst/>
          </a:prstGeom>
          <a:solidFill>
            <a:srgbClr val="5F497A"/>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4" name="Google Shape;84;p13"/>
          <p:cNvSpPr/>
          <p:nvPr/>
        </p:nvSpPr>
        <p:spPr>
          <a:xfrm>
            <a:off x="3030053" y="0"/>
            <a:ext cx="48000" cy="5143500"/>
          </a:xfrm>
          <a:prstGeom prst="rect">
            <a:avLst/>
          </a:prstGeom>
          <a:solidFill>
            <a:schemeClr val="accent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5" name="Google Shape;85;p13"/>
          <p:cNvSpPr txBox="1"/>
          <p:nvPr>
            <p:ph type="title"/>
          </p:nvPr>
        </p:nvSpPr>
        <p:spPr>
          <a:xfrm>
            <a:off x="342900" y="445769"/>
            <a:ext cx="2400300" cy="1714500"/>
          </a:xfrm>
          <a:prstGeom prst="rect">
            <a:avLst/>
          </a:prstGeom>
          <a:noFill/>
          <a:ln>
            <a:noFill/>
          </a:ln>
        </p:spPr>
        <p:txBody>
          <a:bodyPr anchorCtr="0" anchor="b" bIns="34275" lIns="68575" spcFirstLastPara="1" rIns="68575" wrap="square" tIns="34275">
            <a:normAutofit/>
          </a:bodyPr>
          <a:lstStyle>
            <a:lvl1pPr lvl="0" rtl="0" algn="l">
              <a:lnSpc>
                <a:spcPct val="100000"/>
              </a:lnSpc>
              <a:spcBef>
                <a:spcPts val="0"/>
              </a:spcBef>
              <a:spcAft>
                <a:spcPts val="0"/>
              </a:spcAft>
              <a:buClr>
                <a:srgbClr val="FFFFFF"/>
              </a:buClr>
              <a:buSzPts val="2700"/>
              <a:buFont typeface="Libre Franklin Medium"/>
              <a:buNone/>
              <a:defRPr b="0" sz="3000">
                <a:solidFill>
                  <a:srgbClr val="FFFFFF"/>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6" name="Google Shape;86;p13"/>
          <p:cNvSpPr txBox="1"/>
          <p:nvPr>
            <p:ph idx="1" type="body"/>
          </p:nvPr>
        </p:nvSpPr>
        <p:spPr>
          <a:xfrm>
            <a:off x="342900" y="2194560"/>
            <a:ext cx="2400300" cy="2534400"/>
          </a:xfrm>
          <a:prstGeom prst="rect">
            <a:avLst/>
          </a:prstGeom>
          <a:noFill/>
          <a:ln>
            <a:noFill/>
          </a:ln>
        </p:spPr>
        <p:txBody>
          <a:bodyPr anchorCtr="0" anchor="b" bIns="34275" lIns="68575" spcFirstLastPara="1" rIns="68575" wrap="square" tIns="34275">
            <a:normAutofit/>
          </a:bodyPr>
          <a:lstStyle>
            <a:lvl1pPr indent="-228600" lvl="0" marL="457200" rtl="0" algn="l">
              <a:lnSpc>
                <a:spcPct val="100000"/>
              </a:lnSpc>
              <a:spcBef>
                <a:spcPts val="300"/>
              </a:spcBef>
              <a:spcAft>
                <a:spcPts val="0"/>
              </a:spcAft>
              <a:buClr>
                <a:srgbClr val="FFFFFF"/>
              </a:buClr>
              <a:buSzPts val="1500"/>
              <a:buNone/>
              <a:defRPr sz="1500">
                <a:solidFill>
                  <a:srgbClr val="FFFFFF"/>
                </a:solidFill>
              </a:defRPr>
            </a:lvl1pPr>
            <a:lvl2pPr indent="-228600" lvl="1" marL="914400" rtl="0" algn="l">
              <a:lnSpc>
                <a:spcPct val="100000"/>
              </a:lnSpc>
              <a:spcBef>
                <a:spcPts val="200"/>
              </a:spcBef>
              <a:spcAft>
                <a:spcPts val="0"/>
              </a:spcAft>
              <a:buClr>
                <a:schemeClr val="dk1"/>
              </a:buClr>
              <a:buSzPts val="900"/>
              <a:buNone/>
              <a:defRPr sz="900"/>
            </a:lvl2pPr>
            <a:lvl3pPr indent="-228600" lvl="2" marL="1371600" rtl="0" algn="l">
              <a:lnSpc>
                <a:spcPct val="100000"/>
              </a:lnSpc>
              <a:spcBef>
                <a:spcPts val="200"/>
              </a:spcBef>
              <a:spcAft>
                <a:spcPts val="0"/>
              </a:spcAft>
              <a:buClr>
                <a:schemeClr val="dk1"/>
              </a:buClr>
              <a:buSzPts val="800"/>
              <a:buNone/>
              <a:defRPr sz="800"/>
            </a:lvl3pPr>
            <a:lvl4pPr indent="-228600" lvl="3" marL="1828800" rtl="0" algn="l">
              <a:lnSpc>
                <a:spcPct val="100000"/>
              </a:lnSpc>
              <a:spcBef>
                <a:spcPts val="100"/>
              </a:spcBef>
              <a:spcAft>
                <a:spcPts val="0"/>
              </a:spcAft>
              <a:buClr>
                <a:schemeClr val="dk1"/>
              </a:buClr>
              <a:buSzPts val="700"/>
              <a:buNone/>
              <a:defRPr sz="700"/>
            </a:lvl4pPr>
            <a:lvl5pPr indent="-228600" lvl="4" marL="2286000" rtl="0" algn="l">
              <a:lnSpc>
                <a:spcPct val="100000"/>
              </a:lnSpc>
              <a:spcBef>
                <a:spcPts val="100"/>
              </a:spcBef>
              <a:spcAft>
                <a:spcPts val="0"/>
              </a:spcAft>
              <a:buClr>
                <a:schemeClr val="dk1"/>
              </a:buClr>
              <a:buSzPts val="700"/>
              <a:buNone/>
              <a:defRPr sz="700"/>
            </a:lvl5pPr>
            <a:lvl6pPr indent="-228600" lvl="5" marL="2743200" rtl="0" algn="l">
              <a:lnSpc>
                <a:spcPct val="100000"/>
              </a:lnSpc>
              <a:spcBef>
                <a:spcPts val="100"/>
              </a:spcBef>
              <a:spcAft>
                <a:spcPts val="0"/>
              </a:spcAft>
              <a:buClr>
                <a:schemeClr val="dk1"/>
              </a:buClr>
              <a:buSzPts val="700"/>
              <a:buNone/>
              <a:defRPr sz="700"/>
            </a:lvl6pPr>
            <a:lvl7pPr indent="-228600" lvl="6" marL="3200400" rtl="0" algn="l">
              <a:lnSpc>
                <a:spcPct val="100000"/>
              </a:lnSpc>
              <a:spcBef>
                <a:spcPts val="100"/>
              </a:spcBef>
              <a:spcAft>
                <a:spcPts val="0"/>
              </a:spcAft>
              <a:buClr>
                <a:schemeClr val="dk1"/>
              </a:buClr>
              <a:buSzPts val="700"/>
              <a:buNone/>
              <a:defRPr sz="700"/>
            </a:lvl7pPr>
            <a:lvl8pPr indent="-228600" lvl="7" marL="3657600" rtl="0" algn="l">
              <a:lnSpc>
                <a:spcPct val="100000"/>
              </a:lnSpc>
              <a:spcBef>
                <a:spcPts val="100"/>
              </a:spcBef>
              <a:spcAft>
                <a:spcPts val="0"/>
              </a:spcAft>
              <a:buClr>
                <a:schemeClr val="dk1"/>
              </a:buClr>
              <a:buSzPts val="700"/>
              <a:buNone/>
              <a:defRPr sz="700"/>
            </a:lvl8pPr>
            <a:lvl9pPr indent="-228600" lvl="8" marL="4114800" rtl="0" algn="l">
              <a:lnSpc>
                <a:spcPct val="100000"/>
              </a:lnSpc>
              <a:spcBef>
                <a:spcPts val="100"/>
              </a:spcBef>
              <a:spcAft>
                <a:spcPts val="0"/>
              </a:spcAft>
              <a:buClr>
                <a:schemeClr val="dk1"/>
              </a:buClr>
              <a:buSzPts val="700"/>
              <a:buNone/>
              <a:defRPr sz="700"/>
            </a:lvl9pPr>
          </a:lstStyle>
          <a:p/>
        </p:txBody>
      </p:sp>
      <p:sp>
        <p:nvSpPr>
          <p:cNvPr id="87" name="Google Shape;87;p13"/>
          <p:cNvSpPr txBox="1"/>
          <p:nvPr>
            <p:ph idx="10" type="dt"/>
          </p:nvPr>
        </p:nvSpPr>
        <p:spPr>
          <a:xfrm>
            <a:off x="349134" y="4844839"/>
            <a:ext cx="19638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88" name="Google Shape;88;p13"/>
          <p:cNvSpPr txBox="1"/>
          <p:nvPr>
            <p:ph idx="11" type="ftr"/>
          </p:nvPr>
        </p:nvSpPr>
        <p:spPr>
          <a:xfrm>
            <a:off x="3600450" y="4844839"/>
            <a:ext cx="34863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sz="1100">
                <a:solidFill>
                  <a:schemeClr val="dk2"/>
                </a:solidFill>
              </a:defRPr>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89" name="Google Shape;89;p13"/>
          <p:cNvSpPr txBox="1"/>
          <p:nvPr>
            <p:ph idx="12" type="sldNum"/>
          </p:nvPr>
        </p:nvSpPr>
        <p:spPr>
          <a:xfrm>
            <a:off x="6553200" y="4767264"/>
            <a:ext cx="21336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
              <a:t>‹#›</a:t>
            </a:fld>
            <a:endParaRPr/>
          </a:p>
        </p:txBody>
      </p:sp>
      <p:sp>
        <p:nvSpPr>
          <p:cNvPr id="90" name="Google Shape;90;p13"/>
          <p:cNvSpPr txBox="1"/>
          <p:nvPr>
            <p:ph idx="2" type="body"/>
          </p:nvPr>
        </p:nvSpPr>
        <p:spPr>
          <a:xfrm>
            <a:off x="3369468" y="262508"/>
            <a:ext cx="5345700" cy="4466400"/>
          </a:xfrm>
          <a:prstGeom prst="rect">
            <a:avLst/>
          </a:prstGeom>
          <a:noFill/>
          <a:ln>
            <a:noFill/>
          </a:ln>
        </p:spPr>
        <p:txBody>
          <a:bodyPr anchorCtr="0" anchor="t" bIns="34275" lIns="68575" spcFirstLastPara="1" rIns="68575" wrap="square" tIns="34275">
            <a:normAutofit/>
          </a:bodyPr>
          <a:lstStyle>
            <a:lvl1pPr indent="-406400" lvl="0" marL="457200" rtl="0" algn="l">
              <a:lnSpc>
                <a:spcPct val="100000"/>
              </a:lnSpc>
              <a:spcBef>
                <a:spcPts val="600"/>
              </a:spcBef>
              <a:spcAft>
                <a:spcPts val="0"/>
              </a:spcAft>
              <a:buSzPts val="2800"/>
              <a:buChar char="●"/>
              <a:defRPr/>
            </a:lvl1pPr>
            <a:lvl2pPr indent="-406400" lvl="1" marL="914400" rtl="0" algn="l">
              <a:lnSpc>
                <a:spcPct val="100000"/>
              </a:lnSpc>
              <a:spcBef>
                <a:spcPts val="600"/>
              </a:spcBef>
              <a:spcAft>
                <a:spcPts val="0"/>
              </a:spcAft>
              <a:buSzPts val="2800"/>
              <a:buChar char="○"/>
              <a:defRPr/>
            </a:lvl2pPr>
            <a:lvl3pPr indent="-381000" lvl="2" marL="1371600" rtl="0" algn="l">
              <a:lnSpc>
                <a:spcPct val="100000"/>
              </a:lnSpc>
              <a:spcBef>
                <a:spcPts val="500"/>
              </a:spcBef>
              <a:spcAft>
                <a:spcPts val="0"/>
              </a:spcAft>
              <a:buSzPts val="2400"/>
              <a:buChar char="■"/>
              <a:defRPr/>
            </a:lvl3pPr>
            <a:lvl4pPr indent="-355600" lvl="3" marL="1828800" rtl="0" algn="l">
              <a:lnSpc>
                <a:spcPct val="100000"/>
              </a:lnSpc>
              <a:spcBef>
                <a:spcPts val="400"/>
              </a:spcBef>
              <a:spcAft>
                <a:spcPts val="0"/>
              </a:spcAft>
              <a:buSzPts val="2000"/>
              <a:buChar char="●"/>
              <a:defRPr/>
            </a:lvl4pPr>
            <a:lvl5pPr indent="-355600" lvl="4" marL="2286000" rtl="0" algn="l">
              <a:lnSpc>
                <a:spcPct val="100000"/>
              </a:lnSpc>
              <a:spcBef>
                <a:spcPts val="400"/>
              </a:spcBef>
              <a:spcAft>
                <a:spcPts val="0"/>
              </a:spcAft>
              <a:buSzPts val="2000"/>
              <a:buChar char="○"/>
              <a:defRPr/>
            </a:lvl5pPr>
            <a:lvl6pPr indent="-355600" lvl="5" marL="2743200" rtl="0" algn="l">
              <a:lnSpc>
                <a:spcPct val="100000"/>
              </a:lnSpc>
              <a:spcBef>
                <a:spcPts val="400"/>
              </a:spcBef>
              <a:spcAft>
                <a:spcPts val="0"/>
              </a:spcAft>
              <a:buSzPts val="2000"/>
              <a:buChar char="■"/>
              <a:defRPr/>
            </a:lvl6pPr>
            <a:lvl7pPr indent="-355600" lvl="6" marL="3200400" rtl="0" algn="l">
              <a:lnSpc>
                <a:spcPct val="100000"/>
              </a:lnSpc>
              <a:spcBef>
                <a:spcPts val="400"/>
              </a:spcBef>
              <a:spcAft>
                <a:spcPts val="0"/>
              </a:spcAft>
              <a:buSzPts val="2000"/>
              <a:buChar char="●"/>
              <a:defRPr/>
            </a:lvl7pPr>
            <a:lvl8pPr indent="-355600" lvl="7" marL="3657600" rtl="0" algn="l">
              <a:lnSpc>
                <a:spcPct val="100000"/>
              </a:lnSpc>
              <a:spcBef>
                <a:spcPts val="400"/>
              </a:spcBef>
              <a:spcAft>
                <a:spcPts val="0"/>
              </a:spcAft>
              <a:buSzPts val="2000"/>
              <a:buChar char="○"/>
              <a:defRPr/>
            </a:lvl8pPr>
            <a:lvl9pPr indent="-355600" lvl="8" marL="4114800" rtl="0" algn="l">
              <a:lnSpc>
                <a:spcPct val="100000"/>
              </a:lnSpc>
              <a:spcBef>
                <a:spcPts val="400"/>
              </a:spcBef>
              <a:spcAft>
                <a:spcPts val="0"/>
              </a:spcAft>
              <a:buSzPts val="20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1" name="Shape 91"/>
        <p:cNvGrpSpPr/>
        <p:nvPr/>
      </p:nvGrpSpPr>
      <p:grpSpPr>
        <a:xfrm>
          <a:off x="0" y="0"/>
          <a:ext cx="0" cy="0"/>
          <a:chOff x="0" y="0"/>
          <a:chExt cx="0" cy="0"/>
        </a:xfrm>
      </p:grpSpPr>
      <p:sp>
        <p:nvSpPr>
          <p:cNvPr id="92" name="Google Shape;92;p14"/>
          <p:cNvSpPr txBox="1"/>
          <p:nvPr>
            <p:ph type="title"/>
          </p:nvPr>
        </p:nvSpPr>
        <p:spPr>
          <a:xfrm>
            <a:off x="457200" y="375148"/>
            <a:ext cx="8229600" cy="688200"/>
          </a:xfrm>
          <a:prstGeom prst="rect">
            <a:avLst/>
          </a:prstGeom>
          <a:noFill/>
          <a:ln>
            <a:noFill/>
          </a:ln>
        </p:spPr>
        <p:txBody>
          <a:bodyPr anchorCtr="0" anchor="ctr" bIns="34275" lIns="68575" spcFirstLastPara="1" rIns="68575" wrap="square" tIns="34275">
            <a:normAutofit/>
          </a:bodyPr>
          <a:lstStyle>
            <a:lvl1pPr lvl="0" rtl="0" algn="ctr">
              <a:lnSpc>
                <a:spcPct val="100000"/>
              </a:lnSpc>
              <a:spcBef>
                <a:spcPts val="0"/>
              </a:spcBef>
              <a:spcAft>
                <a:spcPts val="0"/>
              </a:spcAft>
              <a:buClr>
                <a:schemeClr val="dk1"/>
              </a:buClr>
              <a:buSzPts val="1400"/>
              <a:buNone/>
              <a:defRPr sz="41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3" name="Google Shape;93;p14"/>
          <p:cNvSpPr txBox="1"/>
          <p:nvPr>
            <p:ph idx="1" type="body"/>
          </p:nvPr>
        </p:nvSpPr>
        <p:spPr>
          <a:xfrm>
            <a:off x="457200" y="1200151"/>
            <a:ext cx="8229600" cy="3394500"/>
          </a:xfrm>
          <a:prstGeom prst="rect">
            <a:avLst/>
          </a:prstGeom>
          <a:noFill/>
          <a:ln>
            <a:noFill/>
          </a:ln>
        </p:spPr>
        <p:txBody>
          <a:bodyPr anchorCtr="0" anchor="t" bIns="34275" lIns="68575" spcFirstLastPara="1" rIns="68575" wrap="square" tIns="34275">
            <a:normAutofit/>
          </a:bodyPr>
          <a:lstStyle>
            <a:lvl1pPr indent="-317500" lvl="0" marL="457200" rtl="0" algn="l">
              <a:lnSpc>
                <a:spcPct val="100000"/>
              </a:lnSpc>
              <a:spcBef>
                <a:spcPts val="300"/>
              </a:spcBef>
              <a:spcAft>
                <a:spcPts val="0"/>
              </a:spcAft>
              <a:buClr>
                <a:schemeClr val="dk1"/>
              </a:buClr>
              <a:buSzPts val="1400"/>
              <a:buChar char="•"/>
              <a:defRPr sz="2700"/>
            </a:lvl1pPr>
            <a:lvl2pPr indent="-317500" lvl="1" marL="914400" rtl="0" algn="l">
              <a:lnSpc>
                <a:spcPct val="100000"/>
              </a:lnSpc>
              <a:spcBef>
                <a:spcPts val="300"/>
              </a:spcBef>
              <a:spcAft>
                <a:spcPts val="0"/>
              </a:spcAft>
              <a:buClr>
                <a:schemeClr val="dk1"/>
              </a:buClr>
              <a:buSzPts val="1400"/>
              <a:buChar char="–"/>
              <a:defRPr sz="2400"/>
            </a:lvl2pPr>
            <a:lvl3pPr indent="-317500" lvl="2" marL="1371600" rtl="0" algn="l">
              <a:lnSpc>
                <a:spcPct val="100000"/>
              </a:lnSpc>
              <a:spcBef>
                <a:spcPts val="300"/>
              </a:spcBef>
              <a:spcAft>
                <a:spcPts val="0"/>
              </a:spcAft>
              <a:buClr>
                <a:schemeClr val="dk1"/>
              </a:buClr>
              <a:buSzPts val="1400"/>
              <a:buChar char="•"/>
              <a:defRPr sz="2100"/>
            </a:lvl3pPr>
            <a:lvl4pPr indent="-317500" lvl="3" marL="1828800" rtl="0" algn="l">
              <a:lnSpc>
                <a:spcPct val="100000"/>
              </a:lnSpc>
              <a:spcBef>
                <a:spcPts val="300"/>
              </a:spcBef>
              <a:spcAft>
                <a:spcPts val="0"/>
              </a:spcAft>
              <a:buClr>
                <a:schemeClr val="dk1"/>
              </a:buClr>
              <a:buSzPts val="1400"/>
              <a:buChar char="–"/>
              <a:defRPr sz="1800"/>
            </a:lvl4pPr>
            <a:lvl5pPr indent="-317500" lvl="4" marL="2286000" rtl="0" algn="l">
              <a:lnSpc>
                <a:spcPct val="100000"/>
              </a:lnSpc>
              <a:spcBef>
                <a:spcPts val="300"/>
              </a:spcBef>
              <a:spcAft>
                <a:spcPts val="0"/>
              </a:spcAft>
              <a:buClr>
                <a:schemeClr val="dk1"/>
              </a:buClr>
              <a:buSzPts val="1400"/>
              <a:buChar char="»"/>
              <a:defRPr sz="1800"/>
            </a:lvl5pPr>
            <a:lvl6pPr indent="-317500" lvl="5" marL="2743200" rtl="0" algn="l">
              <a:lnSpc>
                <a:spcPct val="100000"/>
              </a:lnSpc>
              <a:spcBef>
                <a:spcPts val="300"/>
              </a:spcBef>
              <a:spcAft>
                <a:spcPts val="0"/>
              </a:spcAft>
              <a:buClr>
                <a:schemeClr val="dk1"/>
              </a:buClr>
              <a:buSzPts val="1400"/>
              <a:buChar char="•"/>
              <a:defRPr/>
            </a:lvl6pPr>
            <a:lvl7pPr indent="-317500" lvl="6" marL="3200400" rtl="0" algn="l">
              <a:lnSpc>
                <a:spcPct val="100000"/>
              </a:lnSpc>
              <a:spcBef>
                <a:spcPts val="300"/>
              </a:spcBef>
              <a:spcAft>
                <a:spcPts val="0"/>
              </a:spcAft>
              <a:buClr>
                <a:schemeClr val="dk1"/>
              </a:buClr>
              <a:buSzPts val="1400"/>
              <a:buChar char="•"/>
              <a:defRPr/>
            </a:lvl7pPr>
            <a:lvl8pPr indent="-317500" lvl="7" marL="3657600" rtl="0" algn="l">
              <a:lnSpc>
                <a:spcPct val="100000"/>
              </a:lnSpc>
              <a:spcBef>
                <a:spcPts val="300"/>
              </a:spcBef>
              <a:spcAft>
                <a:spcPts val="0"/>
              </a:spcAft>
              <a:buClr>
                <a:schemeClr val="dk1"/>
              </a:buClr>
              <a:buSzPts val="1400"/>
              <a:buChar char="•"/>
              <a:defRPr/>
            </a:lvl8pPr>
            <a:lvl9pPr indent="-317500" lvl="8" marL="4114800" rtl="0" algn="l">
              <a:lnSpc>
                <a:spcPct val="100000"/>
              </a:lnSpc>
              <a:spcBef>
                <a:spcPts val="300"/>
              </a:spcBef>
              <a:spcAft>
                <a:spcPts val="0"/>
              </a:spcAft>
              <a:buClr>
                <a:schemeClr val="dk1"/>
              </a:buClr>
              <a:buSzPts val="1400"/>
              <a:buChar char="•"/>
              <a:defRPr/>
            </a:lvl9pPr>
          </a:lstStyle>
          <a:p/>
        </p:txBody>
      </p:sp>
      <p:sp>
        <p:nvSpPr>
          <p:cNvPr id="94" name="Google Shape;94;p14"/>
          <p:cNvSpPr txBox="1"/>
          <p:nvPr>
            <p:ph idx="10" type="dt"/>
          </p:nvPr>
        </p:nvSpPr>
        <p:spPr>
          <a:xfrm>
            <a:off x="457200" y="4767264"/>
            <a:ext cx="21336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95" name="Google Shape;95;p14"/>
          <p:cNvSpPr txBox="1"/>
          <p:nvPr>
            <p:ph idx="11" type="ftr"/>
          </p:nvPr>
        </p:nvSpPr>
        <p:spPr>
          <a:xfrm>
            <a:off x="3124200" y="4767264"/>
            <a:ext cx="28956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96" name="Google Shape;96;p14"/>
          <p:cNvSpPr txBox="1"/>
          <p:nvPr>
            <p:ph idx="12" type="sldNum"/>
          </p:nvPr>
        </p:nvSpPr>
        <p:spPr>
          <a:xfrm>
            <a:off x="6553200" y="4767264"/>
            <a:ext cx="21336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ibre Franklin"/>
                <a:ea typeface="Libre Franklin"/>
                <a:cs typeface="Libre Franklin"/>
                <a:sym typeface="Libre Franklin"/>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ibre Franklin"/>
                <a:ea typeface="Libre Franklin"/>
                <a:cs typeface="Libre Franklin"/>
                <a:sym typeface="Libre Franklin"/>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ibre Franklin"/>
                <a:ea typeface="Libre Franklin"/>
                <a:cs typeface="Libre Franklin"/>
                <a:sym typeface="Libre Franklin"/>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ibre Franklin"/>
                <a:ea typeface="Libre Franklin"/>
                <a:cs typeface="Libre Franklin"/>
                <a:sym typeface="Libre Franklin"/>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ibre Franklin"/>
                <a:ea typeface="Libre Franklin"/>
                <a:cs typeface="Libre Franklin"/>
                <a:sym typeface="Libre Franklin"/>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ibre Franklin"/>
                <a:ea typeface="Libre Franklin"/>
                <a:cs typeface="Libre Franklin"/>
                <a:sym typeface="Libre Franklin"/>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ibre Franklin"/>
                <a:ea typeface="Libre Franklin"/>
                <a:cs typeface="Libre Franklin"/>
                <a:sym typeface="Libre Franklin"/>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ibre Franklin"/>
                <a:ea typeface="Libre Franklin"/>
                <a:cs typeface="Libre Franklin"/>
                <a:sym typeface="Libre Franklin"/>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3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20.jpg"/><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17.jp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2.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7.png"/><Relationship Id="rId4" Type="http://schemas.openxmlformats.org/officeDocument/2006/relationships/image" Target="../media/image24.png"/><Relationship Id="rId5"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3.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1.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3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2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3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www.microsoft.com/en-us/worklab/work-trend-index/ai-at-work-is-here-now-comes-the-hard-part" TargetMode="External"/><Relationship Id="rId4" Type="http://schemas.openxmlformats.org/officeDocument/2006/relationships/hyperlink" Target="https://www.microsoft.com/en-us/worklab/work-trend-index/ai-at-work-is-here-now-comes-the-hard-part" TargetMode="External"/><Relationship Id="rId5" Type="http://schemas.openxmlformats.org/officeDocument/2006/relationships/hyperlink" Target="https://www.edweek.org/technology/what-skills-should-students-learn-in-an-ai-powered-world/2023/04" TargetMode="External"/><Relationship Id="rId6" Type="http://schemas.openxmlformats.org/officeDocument/2006/relationships/hyperlink" Target="https://www.edweek.org/technology/what-skills-should-students-learn-in-an-ai-powered-world/2023/04"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theator.io/blog/the-role-of-artificial-intelligence-in-healthcare/" TargetMode="External"/><Relationship Id="rId4" Type="http://schemas.openxmlformats.org/officeDocument/2006/relationships/hyperlink" Target="https://theator.io/blog/the-role-of-artificial-intelligence-in-healthcare/" TargetMode="External"/><Relationship Id="rId5"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5"/>
          <p:cNvSpPr txBox="1"/>
          <p:nvPr>
            <p:ph type="ctrTitle"/>
          </p:nvPr>
        </p:nvSpPr>
        <p:spPr>
          <a:xfrm>
            <a:off x="729450" y="1322450"/>
            <a:ext cx="7688100" cy="1249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600"/>
              <a:t>Preparing Students for AI in the Workforce</a:t>
            </a:r>
            <a:endParaRPr sz="3600"/>
          </a:p>
        </p:txBody>
      </p:sp>
      <p:sp>
        <p:nvSpPr>
          <p:cNvPr id="102" name="Google Shape;102;p15"/>
          <p:cNvSpPr txBox="1"/>
          <p:nvPr>
            <p:ph idx="1" type="subTitle"/>
          </p:nvPr>
        </p:nvSpPr>
        <p:spPr>
          <a:xfrm>
            <a:off x="729452" y="2343475"/>
            <a:ext cx="7688100" cy="54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Strategies for College Professors</a:t>
            </a:r>
            <a:endParaRPr/>
          </a:p>
        </p:txBody>
      </p:sp>
      <p:sp>
        <p:nvSpPr>
          <p:cNvPr id="103" name="Google Shape;103;p15"/>
          <p:cNvSpPr txBox="1"/>
          <p:nvPr/>
        </p:nvSpPr>
        <p:spPr>
          <a:xfrm>
            <a:off x="0" y="4478100"/>
            <a:ext cx="4001700" cy="66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chemeClr val="accent1"/>
                </a:solidFill>
                <a:latin typeface="Lato"/>
                <a:ea typeface="Lato"/>
                <a:cs typeface="Lato"/>
                <a:sym typeface="Lato"/>
              </a:rPr>
              <a:t>K. Mike Casey, Ph.D.</a:t>
            </a:r>
            <a:endParaRPr b="1" sz="1100">
              <a:solidFill>
                <a:schemeClr val="accent1"/>
              </a:solidFill>
              <a:latin typeface="Lato"/>
              <a:ea typeface="Lato"/>
              <a:cs typeface="Lato"/>
              <a:sym typeface="Lato"/>
            </a:endParaRPr>
          </a:p>
          <a:p>
            <a:pPr indent="0" lvl="0" marL="0" rtl="0" algn="l">
              <a:spcBef>
                <a:spcPts val="0"/>
              </a:spcBef>
              <a:spcAft>
                <a:spcPts val="0"/>
              </a:spcAft>
              <a:buNone/>
            </a:pPr>
            <a:r>
              <a:rPr lang="en" sz="1100">
                <a:solidFill>
                  <a:schemeClr val="accent1"/>
                </a:solidFill>
                <a:latin typeface="Lato"/>
                <a:ea typeface="Lato"/>
                <a:cs typeface="Lato"/>
                <a:sym typeface="Lato"/>
              </a:rPr>
              <a:t>Computer Information Systems and Analytics</a:t>
            </a:r>
            <a:endParaRPr sz="1100">
              <a:solidFill>
                <a:schemeClr val="accent1"/>
              </a:solidFill>
              <a:latin typeface="Lato"/>
              <a:ea typeface="Lato"/>
              <a:cs typeface="Lato"/>
              <a:sym typeface="Lato"/>
            </a:endParaRPr>
          </a:p>
          <a:p>
            <a:pPr indent="0" lvl="0" marL="0" rtl="0" algn="l">
              <a:spcBef>
                <a:spcPts val="0"/>
              </a:spcBef>
              <a:spcAft>
                <a:spcPts val="0"/>
              </a:spcAft>
              <a:buNone/>
            </a:pPr>
            <a:r>
              <a:rPr lang="en" sz="1100">
                <a:solidFill>
                  <a:schemeClr val="accent1"/>
                </a:solidFill>
                <a:latin typeface="Lato"/>
                <a:ea typeface="Lato"/>
                <a:cs typeface="Lato"/>
                <a:sym typeface="Lato"/>
              </a:rPr>
              <a:t>College of Business, University of Central Arkansas</a:t>
            </a:r>
            <a:endParaRPr sz="1100">
              <a:solidFill>
                <a:schemeClr val="accent1"/>
              </a:solidFill>
              <a:latin typeface="Lato"/>
              <a:ea typeface="Lato"/>
              <a:cs typeface="Lato"/>
              <a:sym typeface="Lato"/>
            </a:endParaRPr>
          </a:p>
        </p:txBody>
      </p:sp>
      <p:pic>
        <p:nvPicPr>
          <p:cNvPr id="104" name="Google Shape;104;p15"/>
          <p:cNvPicPr preferRelativeResize="0"/>
          <p:nvPr/>
        </p:nvPicPr>
        <p:blipFill>
          <a:blip r:embed="rId3">
            <a:alphaModFix/>
          </a:blip>
          <a:stretch>
            <a:fillRect/>
          </a:stretch>
        </p:blipFill>
        <p:spPr>
          <a:xfrm>
            <a:off x="5865275" y="2067300"/>
            <a:ext cx="3073375" cy="2856950"/>
          </a:xfrm>
          <a:prstGeom prst="rect">
            <a:avLst/>
          </a:prstGeom>
          <a:noFill/>
          <a:ln>
            <a:noFill/>
          </a:ln>
          <a:effectLst>
            <a:outerShdw blurRad="57150" rotWithShape="0" algn="bl" dir="5400000" dist="19050">
              <a:srgbClr val="000000"/>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4"/>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importance of AI Literacy</a:t>
            </a:r>
            <a:endParaRPr/>
          </a:p>
        </p:txBody>
      </p:sp>
      <p:sp>
        <p:nvSpPr>
          <p:cNvPr id="170" name="Google Shape;170;p24"/>
          <p:cNvSpPr txBox="1"/>
          <p:nvPr>
            <p:ph idx="1" type="body"/>
          </p:nvPr>
        </p:nvSpPr>
        <p:spPr>
          <a:xfrm>
            <a:off x="729450" y="1998100"/>
            <a:ext cx="7688700" cy="2705400"/>
          </a:xfrm>
          <a:prstGeom prst="rect">
            <a:avLst/>
          </a:prstGeom>
        </p:spPr>
        <p:txBody>
          <a:bodyPr anchorCtr="0" anchor="t" bIns="91425" lIns="91425" spcFirstLastPara="1" rIns="91425" wrap="square" tIns="91425">
            <a:normAutofit fontScale="40000"/>
          </a:bodyPr>
          <a:lstStyle/>
          <a:p>
            <a:pPr indent="0" lvl="0" marL="0" rtl="0" algn="l">
              <a:spcBef>
                <a:spcPts val="0"/>
              </a:spcBef>
              <a:spcAft>
                <a:spcPts val="0"/>
              </a:spcAft>
              <a:buNone/>
            </a:pPr>
            <a:r>
              <a:rPr b="1" lang="en" sz="3500" u="sng"/>
              <a:t>Energy</a:t>
            </a:r>
            <a:endParaRPr b="1" sz="3500" u="sng"/>
          </a:p>
          <a:p>
            <a:pPr indent="0" lvl="0" marL="0" rtl="0" algn="l">
              <a:spcBef>
                <a:spcPts val="1200"/>
              </a:spcBef>
              <a:spcAft>
                <a:spcPts val="0"/>
              </a:spcAft>
              <a:buNone/>
            </a:pPr>
            <a:r>
              <a:rPr b="1" lang="en" sz="2800"/>
              <a:t>Smart Grids</a:t>
            </a:r>
            <a:r>
              <a:rPr lang="en" sz="2800"/>
              <a:t>: AI optimizes energy distribution and consumption, improving efficiency and reliability in power grids.</a:t>
            </a:r>
            <a:endParaRPr sz="2800"/>
          </a:p>
          <a:p>
            <a:pPr indent="0" lvl="0" marL="0" rtl="0" algn="l">
              <a:spcBef>
                <a:spcPts val="1200"/>
              </a:spcBef>
              <a:spcAft>
                <a:spcPts val="0"/>
              </a:spcAft>
              <a:buNone/>
            </a:pPr>
            <a:r>
              <a:rPr b="1" lang="en" sz="2800"/>
              <a:t>Renewable Energy</a:t>
            </a:r>
            <a:r>
              <a:rPr lang="en" sz="2800"/>
              <a:t>: AI enhances the efficiency of renewable energy sources like wind and solar by predicting weather patterns and optimizing energy capture.</a:t>
            </a:r>
            <a:endParaRPr sz="2800"/>
          </a:p>
          <a:p>
            <a:pPr indent="0" lvl="0" marL="0" rtl="0" algn="l">
              <a:spcBef>
                <a:spcPts val="1200"/>
              </a:spcBef>
              <a:spcAft>
                <a:spcPts val="0"/>
              </a:spcAft>
              <a:buNone/>
            </a:pPr>
            <a:r>
              <a:rPr b="1" lang="en" sz="2800"/>
              <a:t>Predictive Maintenance</a:t>
            </a:r>
            <a:r>
              <a:rPr lang="en" sz="2800"/>
              <a:t>: AI predicts equipment failures in power plants and distribution networks, reducing downtime and maintenance costs.</a:t>
            </a:r>
            <a:endParaRPr sz="2800"/>
          </a:p>
          <a:p>
            <a:pPr indent="0" lvl="0" marL="0" rtl="0" algn="l">
              <a:spcBef>
                <a:spcPts val="1200"/>
              </a:spcBef>
              <a:spcAft>
                <a:spcPts val="0"/>
              </a:spcAft>
              <a:buNone/>
            </a:pPr>
            <a:r>
              <a:rPr b="1" lang="en" sz="2800"/>
              <a:t>Energy Management</a:t>
            </a:r>
            <a:r>
              <a:rPr lang="en" sz="2800"/>
              <a:t>: AI systems optimize energy use in buildings and industrial processes, reducing costs and environmental impact.</a:t>
            </a:r>
            <a:endParaRPr sz="2800"/>
          </a:p>
          <a:p>
            <a:pPr indent="0" lvl="0" marL="0" rtl="0" algn="l">
              <a:spcBef>
                <a:spcPts val="1200"/>
              </a:spcBef>
              <a:spcAft>
                <a:spcPts val="1200"/>
              </a:spcAft>
              <a:buNone/>
            </a:pPr>
            <a:r>
              <a:t/>
            </a:r>
            <a:endParaRPr b="1" u="sng"/>
          </a:p>
        </p:txBody>
      </p:sp>
      <p:sp>
        <p:nvSpPr>
          <p:cNvPr id="171" name="Google Shape;171;p24"/>
          <p:cNvSpPr txBox="1"/>
          <p:nvPr/>
        </p:nvSpPr>
        <p:spPr>
          <a:xfrm>
            <a:off x="1800" y="4847750"/>
            <a:ext cx="9144000" cy="289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solidFill>
                  <a:schemeClr val="accent1"/>
                </a:solidFill>
                <a:latin typeface="Lato"/>
                <a:ea typeface="Lato"/>
                <a:cs typeface="Lato"/>
                <a:sym typeface="Lato"/>
              </a:rPr>
              <a:t>International Energy Agency. "Why AI and Energy Are the New Power Couple." IEA, 10 June 2020, https://www.iea.org/commentaries/why-ai-and-energy-are-the-new-power-couple.</a:t>
            </a:r>
            <a:endParaRPr sz="800">
              <a:solidFill>
                <a:schemeClr val="accent1"/>
              </a:solidFill>
              <a:latin typeface="Lato"/>
              <a:ea typeface="Lato"/>
              <a:cs typeface="Lato"/>
              <a:sym typeface="Lato"/>
            </a:endParaRPr>
          </a:p>
        </p:txBody>
      </p:sp>
      <p:pic>
        <p:nvPicPr>
          <p:cNvPr id="172" name="Google Shape;172;p24"/>
          <p:cNvPicPr preferRelativeResize="0"/>
          <p:nvPr/>
        </p:nvPicPr>
        <p:blipFill rotWithShape="1">
          <a:blip r:embed="rId3">
            <a:alphaModFix/>
          </a:blip>
          <a:srcRect b="6300" l="0" r="0" t="10031"/>
          <a:stretch/>
        </p:blipFill>
        <p:spPr>
          <a:xfrm>
            <a:off x="6565450" y="200875"/>
            <a:ext cx="2388999" cy="1529575"/>
          </a:xfrm>
          <a:prstGeom prst="rect">
            <a:avLst/>
          </a:prstGeom>
          <a:noFill/>
          <a:ln>
            <a:noFill/>
          </a:ln>
          <a:effectLst>
            <a:outerShdw blurRad="57150" rotWithShape="0" algn="bl" dir="5400000" dist="19050">
              <a:srgbClr val="000000"/>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5"/>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importance of AI Literacy</a:t>
            </a:r>
            <a:endParaRPr/>
          </a:p>
        </p:txBody>
      </p:sp>
      <p:sp>
        <p:nvSpPr>
          <p:cNvPr id="178" name="Google Shape;178;p25"/>
          <p:cNvSpPr txBox="1"/>
          <p:nvPr>
            <p:ph idx="1" type="body"/>
          </p:nvPr>
        </p:nvSpPr>
        <p:spPr>
          <a:xfrm>
            <a:off x="729450" y="2078875"/>
            <a:ext cx="7688700" cy="2705400"/>
          </a:xfrm>
          <a:prstGeom prst="rect">
            <a:avLst/>
          </a:prstGeom>
        </p:spPr>
        <p:txBody>
          <a:bodyPr anchorCtr="0" anchor="t" bIns="91425" lIns="91425" spcFirstLastPara="1" rIns="91425" wrap="square" tIns="91425">
            <a:normAutofit fontScale="32500"/>
          </a:bodyPr>
          <a:lstStyle/>
          <a:p>
            <a:pPr indent="0" lvl="0" marL="0" rtl="0" algn="l">
              <a:spcBef>
                <a:spcPts val="0"/>
              </a:spcBef>
              <a:spcAft>
                <a:spcPts val="0"/>
              </a:spcAft>
              <a:buNone/>
            </a:pPr>
            <a:r>
              <a:rPr b="1" lang="en" sz="4423" u="sng"/>
              <a:t>Education</a:t>
            </a:r>
            <a:endParaRPr b="1" sz="4423" u="sng"/>
          </a:p>
          <a:p>
            <a:pPr indent="0" lvl="0" marL="0" rtl="0" algn="l">
              <a:spcBef>
                <a:spcPts val="1200"/>
              </a:spcBef>
              <a:spcAft>
                <a:spcPts val="0"/>
              </a:spcAft>
              <a:buNone/>
            </a:pPr>
            <a:r>
              <a:rPr b="1" lang="en" sz="3500"/>
              <a:t>Personalized Learning</a:t>
            </a:r>
            <a:r>
              <a:rPr lang="en" sz="3500"/>
              <a:t>: AI customizes educational content to meet individual student needs, improving learning outcomes.</a:t>
            </a:r>
            <a:endParaRPr sz="3500"/>
          </a:p>
          <a:p>
            <a:pPr indent="0" lvl="0" marL="0" rtl="0" algn="l">
              <a:spcBef>
                <a:spcPts val="1200"/>
              </a:spcBef>
              <a:spcAft>
                <a:spcPts val="0"/>
              </a:spcAft>
              <a:buNone/>
            </a:pPr>
            <a:r>
              <a:rPr b="1" lang="en" sz="3500"/>
              <a:t>Administrative Efficiency</a:t>
            </a:r>
            <a:r>
              <a:rPr lang="en" sz="3500"/>
              <a:t>: AI streamlines administrative tasks such as enrollment, scheduling, and grading, allowing educators to focus more on teaching.</a:t>
            </a:r>
            <a:endParaRPr sz="3500"/>
          </a:p>
          <a:p>
            <a:pPr indent="0" lvl="0" marL="0" rtl="0" algn="l">
              <a:spcBef>
                <a:spcPts val="1200"/>
              </a:spcBef>
              <a:spcAft>
                <a:spcPts val="0"/>
              </a:spcAft>
              <a:buNone/>
            </a:pPr>
            <a:r>
              <a:rPr b="1" lang="en" sz="3500"/>
              <a:t>Early Intervention</a:t>
            </a:r>
            <a:r>
              <a:rPr lang="en" sz="3500"/>
              <a:t>: AI identifies students at risk of falling behind, enabling timely interventions and support.</a:t>
            </a:r>
            <a:endParaRPr sz="3500"/>
          </a:p>
          <a:p>
            <a:pPr indent="0" lvl="0" marL="0" rtl="0" algn="l">
              <a:spcBef>
                <a:spcPts val="1200"/>
              </a:spcBef>
              <a:spcAft>
                <a:spcPts val="0"/>
              </a:spcAft>
              <a:buNone/>
            </a:pPr>
            <a:r>
              <a:rPr b="1" lang="en" sz="3500"/>
              <a:t>Content Creation</a:t>
            </a:r>
            <a:r>
              <a:rPr lang="en" sz="3500"/>
              <a:t>: AI assists in creating educational materials and assessments, enhancing the quality and accessibility of learning resources.</a:t>
            </a:r>
            <a:endParaRPr sz="3500"/>
          </a:p>
          <a:p>
            <a:pPr indent="0" lvl="0" marL="0" rtl="0" algn="l">
              <a:spcBef>
                <a:spcPts val="1200"/>
              </a:spcBef>
              <a:spcAft>
                <a:spcPts val="1200"/>
              </a:spcAft>
              <a:buNone/>
            </a:pPr>
            <a:r>
              <a:t/>
            </a:r>
            <a:endParaRPr b="1" u="sng"/>
          </a:p>
        </p:txBody>
      </p:sp>
      <p:sp>
        <p:nvSpPr>
          <p:cNvPr id="179" name="Google Shape;179;p25"/>
          <p:cNvSpPr txBox="1"/>
          <p:nvPr/>
        </p:nvSpPr>
        <p:spPr>
          <a:xfrm>
            <a:off x="1800" y="4847750"/>
            <a:ext cx="9144000" cy="289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solidFill>
                  <a:schemeClr val="accent1"/>
                </a:solidFill>
                <a:latin typeface="Lato"/>
                <a:ea typeface="Lato"/>
                <a:cs typeface="Lato"/>
                <a:sym typeface="Lato"/>
              </a:rPr>
              <a:t>National Science Foundation. "AI in Education: AI for Education." NSF Science Matters, 18 May 2023, https://new.nsf.gov/science-matters/ai-education-ai-education.</a:t>
            </a:r>
            <a:endParaRPr sz="800">
              <a:solidFill>
                <a:schemeClr val="accent1"/>
              </a:solidFill>
              <a:latin typeface="Lato"/>
              <a:ea typeface="Lato"/>
              <a:cs typeface="Lato"/>
              <a:sym typeface="Lato"/>
            </a:endParaRPr>
          </a:p>
        </p:txBody>
      </p:sp>
      <p:pic>
        <p:nvPicPr>
          <p:cNvPr id="180" name="Google Shape;180;p25"/>
          <p:cNvPicPr preferRelativeResize="0"/>
          <p:nvPr/>
        </p:nvPicPr>
        <p:blipFill>
          <a:blip r:embed="rId3">
            <a:alphaModFix/>
          </a:blip>
          <a:stretch>
            <a:fillRect/>
          </a:stretch>
        </p:blipFill>
        <p:spPr>
          <a:xfrm>
            <a:off x="6409250" y="176375"/>
            <a:ext cx="2570875" cy="1621825"/>
          </a:xfrm>
          <a:prstGeom prst="rect">
            <a:avLst/>
          </a:prstGeom>
          <a:noFill/>
          <a:ln>
            <a:noFill/>
          </a:ln>
          <a:effectLst>
            <a:outerShdw blurRad="57150" rotWithShape="0" algn="bl" dir="5400000" dist="19050">
              <a:srgbClr val="000000"/>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6"/>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Integrating AI into Curriculum</a:t>
            </a:r>
            <a:endParaRPr/>
          </a:p>
        </p:txBody>
      </p:sp>
      <p:sp>
        <p:nvSpPr>
          <p:cNvPr id="186" name="Google Shape;186;p26"/>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0" lvl="0" marL="0" rtl="0" algn="l">
              <a:lnSpc>
                <a:spcPct val="150000"/>
              </a:lnSpc>
              <a:spcBef>
                <a:spcPts val="0"/>
              </a:spcBef>
              <a:spcAft>
                <a:spcPts val="0"/>
              </a:spcAft>
              <a:buNone/>
            </a:pPr>
            <a:r>
              <a:rPr b="1" lang="en"/>
              <a:t>Course Content</a:t>
            </a:r>
            <a:r>
              <a:rPr lang="en"/>
              <a:t>: Incorporating AI topics in existing courses</a:t>
            </a:r>
            <a:endParaRPr/>
          </a:p>
          <a:p>
            <a:pPr indent="0" lvl="0" marL="0" rtl="0" algn="l">
              <a:lnSpc>
                <a:spcPct val="150000"/>
              </a:lnSpc>
              <a:spcBef>
                <a:spcPts val="1200"/>
              </a:spcBef>
              <a:spcAft>
                <a:spcPts val="0"/>
              </a:spcAft>
              <a:buNone/>
            </a:pPr>
            <a:r>
              <a:rPr b="1" lang="en"/>
              <a:t>Dedicated Courses</a:t>
            </a:r>
            <a:r>
              <a:rPr lang="en"/>
              <a:t>: Developing specific AI-related courses</a:t>
            </a:r>
            <a:endParaRPr/>
          </a:p>
          <a:p>
            <a:pPr indent="0" lvl="0" marL="0" rtl="0" algn="l">
              <a:lnSpc>
                <a:spcPct val="150000"/>
              </a:lnSpc>
              <a:spcBef>
                <a:spcPts val="1200"/>
              </a:spcBef>
              <a:spcAft>
                <a:spcPts val="1200"/>
              </a:spcAft>
              <a:buNone/>
            </a:pPr>
            <a:r>
              <a:rPr b="1" lang="en"/>
              <a:t>Interdisciplinary Approach</a:t>
            </a:r>
            <a:r>
              <a:rPr lang="en"/>
              <a:t>: Combining AI with other fields of study</a:t>
            </a:r>
            <a:endParaRPr/>
          </a:p>
        </p:txBody>
      </p:sp>
      <p:pic>
        <p:nvPicPr>
          <p:cNvPr id="187" name="Google Shape;187;p26"/>
          <p:cNvPicPr preferRelativeResize="0"/>
          <p:nvPr/>
        </p:nvPicPr>
        <p:blipFill>
          <a:blip r:embed="rId3">
            <a:alphaModFix/>
          </a:blip>
          <a:stretch>
            <a:fillRect/>
          </a:stretch>
        </p:blipFill>
        <p:spPr>
          <a:xfrm>
            <a:off x="6158075" y="657275"/>
            <a:ext cx="2838450" cy="4076700"/>
          </a:xfrm>
          <a:prstGeom prst="rect">
            <a:avLst/>
          </a:prstGeom>
          <a:noFill/>
          <a:ln>
            <a:noFill/>
          </a:ln>
          <a:effectLst>
            <a:outerShdw blurRad="57150" rotWithShape="0" algn="bl" dir="5400000" dist="19050">
              <a:srgbClr val="000000"/>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7"/>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Are my students using AI?</a:t>
            </a:r>
            <a:endParaRPr/>
          </a:p>
        </p:txBody>
      </p:sp>
      <p:sp>
        <p:nvSpPr>
          <p:cNvPr id="193" name="Google Shape;193;p27"/>
          <p:cNvSpPr txBox="1"/>
          <p:nvPr>
            <p:ph idx="1" type="body"/>
          </p:nvPr>
        </p:nvSpPr>
        <p:spPr>
          <a:xfrm>
            <a:off x="729450" y="2078875"/>
            <a:ext cx="7688700" cy="2866800"/>
          </a:xfrm>
          <a:prstGeom prst="rect">
            <a:avLst/>
          </a:prstGeom>
        </p:spPr>
        <p:txBody>
          <a:bodyPr anchorCtr="0" anchor="t" bIns="91425" lIns="91425" spcFirstLastPara="1" rIns="91425" wrap="square" tIns="91425">
            <a:normAutofit/>
          </a:bodyPr>
          <a:lstStyle/>
          <a:p>
            <a:pPr indent="0" lvl="0" marL="0" rtl="0" algn="l">
              <a:lnSpc>
                <a:spcPct val="150000"/>
              </a:lnSpc>
              <a:spcBef>
                <a:spcPts val="0"/>
              </a:spcBef>
              <a:spcAft>
                <a:spcPts val="1200"/>
              </a:spcAft>
              <a:buNone/>
            </a:pPr>
            <a:r>
              <a:t/>
            </a:r>
            <a:endParaRPr/>
          </a:p>
        </p:txBody>
      </p:sp>
      <p:pic>
        <p:nvPicPr>
          <p:cNvPr id="194" name="Google Shape;194;p27"/>
          <p:cNvPicPr preferRelativeResize="0"/>
          <p:nvPr/>
        </p:nvPicPr>
        <p:blipFill>
          <a:blip r:embed="rId3">
            <a:alphaModFix/>
          </a:blip>
          <a:stretch>
            <a:fillRect/>
          </a:stretch>
        </p:blipFill>
        <p:spPr>
          <a:xfrm>
            <a:off x="729450" y="1987325"/>
            <a:ext cx="7688700" cy="226978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8"/>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Are my students using AI?</a:t>
            </a:r>
            <a:endParaRPr/>
          </a:p>
        </p:txBody>
      </p:sp>
      <p:pic>
        <p:nvPicPr>
          <p:cNvPr id="200" name="Google Shape;200;p28"/>
          <p:cNvPicPr preferRelativeResize="0"/>
          <p:nvPr/>
        </p:nvPicPr>
        <p:blipFill>
          <a:blip r:embed="rId3">
            <a:alphaModFix/>
          </a:blip>
          <a:stretch>
            <a:fillRect/>
          </a:stretch>
        </p:blipFill>
        <p:spPr>
          <a:xfrm>
            <a:off x="729450" y="1971150"/>
            <a:ext cx="7688701" cy="219674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9"/>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Are my students using AI?</a:t>
            </a:r>
            <a:endParaRPr/>
          </a:p>
        </p:txBody>
      </p:sp>
      <p:pic>
        <p:nvPicPr>
          <p:cNvPr id="206" name="Google Shape;206;p29"/>
          <p:cNvPicPr preferRelativeResize="0"/>
          <p:nvPr/>
        </p:nvPicPr>
        <p:blipFill>
          <a:blip r:embed="rId3">
            <a:alphaModFix/>
          </a:blip>
          <a:stretch>
            <a:fillRect/>
          </a:stretch>
        </p:blipFill>
        <p:spPr>
          <a:xfrm>
            <a:off x="729450" y="2006250"/>
            <a:ext cx="7597100" cy="2148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0"/>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Integrating AI into Curriculum</a:t>
            </a:r>
            <a:endParaRPr/>
          </a:p>
        </p:txBody>
      </p:sp>
      <p:sp>
        <p:nvSpPr>
          <p:cNvPr id="212" name="Google Shape;212;p30"/>
          <p:cNvSpPr txBox="1"/>
          <p:nvPr>
            <p:ph idx="1" type="body"/>
          </p:nvPr>
        </p:nvSpPr>
        <p:spPr>
          <a:xfrm>
            <a:off x="729450" y="2078875"/>
            <a:ext cx="7688700" cy="2866800"/>
          </a:xfrm>
          <a:prstGeom prst="rect">
            <a:avLst/>
          </a:prstGeom>
        </p:spPr>
        <p:txBody>
          <a:bodyPr anchorCtr="0" anchor="t" bIns="91425" lIns="91425" spcFirstLastPara="1" rIns="91425" wrap="square" tIns="91425">
            <a:normAutofit/>
          </a:bodyPr>
          <a:lstStyle/>
          <a:p>
            <a:pPr indent="0" lvl="0" marL="0" rtl="0" algn="l">
              <a:lnSpc>
                <a:spcPct val="150000"/>
              </a:lnSpc>
              <a:spcBef>
                <a:spcPts val="0"/>
              </a:spcBef>
              <a:spcAft>
                <a:spcPts val="0"/>
              </a:spcAft>
              <a:buNone/>
            </a:pPr>
            <a:r>
              <a:rPr b="1" lang="en" sz="1400"/>
              <a:t>Incorporating AI topics in existing courses: First Step (the lowest hanging fruit)</a:t>
            </a:r>
            <a:endParaRPr b="1" sz="1400"/>
          </a:p>
          <a:p>
            <a:pPr indent="0" lvl="0" marL="0" rtl="0" algn="l">
              <a:lnSpc>
                <a:spcPct val="150000"/>
              </a:lnSpc>
              <a:spcBef>
                <a:spcPts val="1200"/>
              </a:spcBef>
              <a:spcAft>
                <a:spcPts val="0"/>
              </a:spcAft>
              <a:buNone/>
            </a:pPr>
            <a:r>
              <a:rPr b="1" lang="en" sz="1100"/>
              <a:t>Survey your students: </a:t>
            </a:r>
            <a:r>
              <a:rPr lang="en" sz="1100"/>
              <a:t>What AI tools do they use?</a:t>
            </a:r>
            <a:endParaRPr sz="1100"/>
          </a:p>
          <a:p>
            <a:pPr indent="0" lvl="0" marL="0" rtl="0" algn="l">
              <a:lnSpc>
                <a:spcPct val="150000"/>
              </a:lnSpc>
              <a:spcBef>
                <a:spcPts val="1200"/>
              </a:spcBef>
              <a:spcAft>
                <a:spcPts val="0"/>
              </a:spcAft>
              <a:buNone/>
            </a:pPr>
            <a:r>
              <a:rPr b="1" lang="en" sz="1100"/>
              <a:t>Review your course assessments</a:t>
            </a:r>
            <a:r>
              <a:rPr lang="en" sz="1100"/>
              <a:t>: Use popular AI tools to complete your own assignments, and find the good and the bad.</a:t>
            </a:r>
            <a:endParaRPr sz="1100"/>
          </a:p>
          <a:p>
            <a:pPr indent="0" lvl="0" marL="0" rtl="0" algn="l">
              <a:lnSpc>
                <a:spcPct val="150000"/>
              </a:lnSpc>
              <a:spcBef>
                <a:spcPts val="1200"/>
              </a:spcBef>
              <a:spcAft>
                <a:spcPts val="0"/>
              </a:spcAft>
              <a:buNone/>
            </a:pPr>
            <a:r>
              <a:rPr b="1" lang="en" sz="1100"/>
              <a:t>Adjust your assignments</a:t>
            </a:r>
            <a:r>
              <a:rPr lang="en" sz="1100"/>
              <a:t>: Find places you can modify assignment requirements that do not allow AI to complete it at a high level.</a:t>
            </a:r>
            <a:endParaRPr sz="1100"/>
          </a:p>
          <a:p>
            <a:pPr indent="0" lvl="0" marL="0" rtl="0" algn="l">
              <a:lnSpc>
                <a:spcPct val="150000"/>
              </a:lnSpc>
              <a:spcBef>
                <a:spcPts val="1200"/>
              </a:spcBef>
              <a:spcAft>
                <a:spcPts val="1200"/>
              </a:spcAft>
              <a:buNone/>
            </a:pPr>
            <a:r>
              <a:rPr b="1" lang="en" sz="1100"/>
              <a:t>Use the AI tools in class</a:t>
            </a:r>
            <a:r>
              <a:rPr lang="en" sz="1100"/>
              <a:t>: Show students how to use AI for support on assignments and discuss the use-case ethics.</a:t>
            </a:r>
            <a:endParaRPr/>
          </a:p>
        </p:txBody>
      </p:sp>
      <p:pic>
        <p:nvPicPr>
          <p:cNvPr id="213" name="Google Shape;213;p30"/>
          <p:cNvPicPr preferRelativeResize="0"/>
          <p:nvPr/>
        </p:nvPicPr>
        <p:blipFill>
          <a:blip r:embed="rId3">
            <a:alphaModFix/>
          </a:blip>
          <a:stretch>
            <a:fillRect/>
          </a:stretch>
        </p:blipFill>
        <p:spPr>
          <a:xfrm>
            <a:off x="6599500" y="166800"/>
            <a:ext cx="2388400" cy="1542100"/>
          </a:xfrm>
          <a:prstGeom prst="rect">
            <a:avLst/>
          </a:prstGeom>
          <a:noFill/>
          <a:ln>
            <a:noFill/>
          </a:ln>
          <a:effectLst>
            <a:outerShdw blurRad="57150" rotWithShape="0" algn="bl" dir="5400000" dist="19050">
              <a:srgbClr val="000000"/>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1"/>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do my assignments hold up?</a:t>
            </a:r>
            <a:endParaRPr/>
          </a:p>
        </p:txBody>
      </p:sp>
      <p:sp>
        <p:nvSpPr>
          <p:cNvPr id="219" name="Google Shape;219;p31"/>
          <p:cNvSpPr txBox="1"/>
          <p:nvPr>
            <p:ph idx="1" type="body"/>
          </p:nvPr>
        </p:nvSpPr>
        <p:spPr>
          <a:xfrm>
            <a:off x="751000" y="239662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Course: Introduction to Programming in Python</a:t>
            </a:r>
            <a:endParaRPr/>
          </a:p>
          <a:p>
            <a:pPr indent="0" lvl="0" marL="0" rtl="0" algn="l">
              <a:spcBef>
                <a:spcPts val="1200"/>
              </a:spcBef>
              <a:spcAft>
                <a:spcPts val="0"/>
              </a:spcAft>
              <a:buNone/>
            </a:pPr>
            <a:r>
              <a:rPr lang="en"/>
              <a:t>Major Deliverables: Programming Assignments using Python (specifically turtle graphics)</a:t>
            </a:r>
            <a:endParaRPr/>
          </a:p>
          <a:p>
            <a:pPr indent="-311150" lvl="0" marL="457200" rtl="0" algn="l">
              <a:spcBef>
                <a:spcPts val="1200"/>
              </a:spcBef>
              <a:spcAft>
                <a:spcPts val="0"/>
              </a:spcAft>
              <a:buSzPts val="1300"/>
              <a:buChar char="●"/>
            </a:pPr>
            <a:r>
              <a:rPr lang="en"/>
              <a:t>Students use the Turtle graphics module to create programs that generate a visible output. </a:t>
            </a:r>
            <a:endParaRPr/>
          </a:p>
          <a:p>
            <a:pPr indent="-311150" lvl="0" marL="457200" rtl="0" algn="l">
              <a:spcBef>
                <a:spcPts val="0"/>
              </a:spcBef>
              <a:spcAft>
                <a:spcPts val="0"/>
              </a:spcAft>
              <a:buSzPts val="1300"/>
              <a:buChar char="●"/>
            </a:pPr>
            <a:r>
              <a:rPr lang="en"/>
              <a:t>Students showcase their understanding of introductory programming concepts with each assignment</a:t>
            </a:r>
            <a:endParaRPr/>
          </a:p>
          <a:p>
            <a:pPr indent="-311150" lvl="0" marL="457200" rtl="0" algn="l">
              <a:spcBef>
                <a:spcPts val="0"/>
              </a:spcBef>
              <a:spcAft>
                <a:spcPts val="0"/>
              </a:spcAft>
              <a:buSzPts val="1300"/>
              <a:buChar char="●"/>
            </a:pPr>
            <a:r>
              <a:rPr lang="en"/>
              <a:t>Each assignment builds in complexity</a:t>
            </a:r>
            <a:endParaRPr/>
          </a:p>
        </p:txBody>
      </p:sp>
      <p:pic>
        <p:nvPicPr>
          <p:cNvPr id="220" name="Google Shape;220;p31"/>
          <p:cNvPicPr preferRelativeResize="0"/>
          <p:nvPr/>
        </p:nvPicPr>
        <p:blipFill>
          <a:blip r:embed="rId3">
            <a:alphaModFix/>
          </a:blip>
          <a:stretch>
            <a:fillRect/>
          </a:stretch>
        </p:blipFill>
        <p:spPr>
          <a:xfrm>
            <a:off x="6306845" y="178475"/>
            <a:ext cx="2419150" cy="2436375"/>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4" name="Shape 224"/>
        <p:cNvGrpSpPr/>
        <p:nvPr/>
      </p:nvGrpSpPr>
      <p:grpSpPr>
        <a:xfrm>
          <a:off x="0" y="0"/>
          <a:ext cx="0" cy="0"/>
          <a:chOff x="0" y="0"/>
          <a:chExt cx="0" cy="0"/>
        </a:xfrm>
      </p:grpSpPr>
      <p:sp>
        <p:nvSpPr>
          <p:cNvPr id="225" name="Google Shape;225;p32"/>
          <p:cNvSpPr txBox="1"/>
          <p:nvPr>
            <p:ph type="title"/>
          </p:nvPr>
        </p:nvSpPr>
        <p:spPr>
          <a:xfrm>
            <a:off x="342900" y="445769"/>
            <a:ext cx="2400300" cy="1714500"/>
          </a:xfrm>
          <a:prstGeom prst="rect">
            <a:avLst/>
          </a:prstGeom>
          <a:noFill/>
          <a:ln>
            <a:noFill/>
          </a:ln>
        </p:spPr>
        <p:txBody>
          <a:bodyPr anchorCtr="0" anchor="b" bIns="34275" lIns="68575" spcFirstLastPara="1" rIns="68575" wrap="square" tIns="34275">
            <a:normAutofit/>
          </a:bodyPr>
          <a:lstStyle/>
          <a:p>
            <a:pPr indent="0" lvl="0" marL="0" rtl="0" algn="l">
              <a:lnSpc>
                <a:spcPct val="100000"/>
              </a:lnSpc>
              <a:spcBef>
                <a:spcPts val="0"/>
              </a:spcBef>
              <a:spcAft>
                <a:spcPts val="0"/>
              </a:spcAft>
              <a:buClr>
                <a:srgbClr val="FFFFFF"/>
              </a:buClr>
              <a:buSzPts val="2700"/>
              <a:buFont typeface="Libre Franklin Medium"/>
              <a:buNone/>
            </a:pPr>
            <a:r>
              <a:rPr lang="en"/>
              <a:t>Overall Grading</a:t>
            </a:r>
            <a:endParaRPr/>
          </a:p>
        </p:txBody>
      </p:sp>
      <p:sp>
        <p:nvSpPr>
          <p:cNvPr id="226" name="Google Shape;226;p32"/>
          <p:cNvSpPr txBox="1"/>
          <p:nvPr>
            <p:ph idx="12" type="sldNum"/>
          </p:nvPr>
        </p:nvSpPr>
        <p:spPr>
          <a:xfrm>
            <a:off x="6553200" y="4767264"/>
            <a:ext cx="21336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SzPts val="1100"/>
              <a:buNone/>
            </a:pPr>
            <a:fld id="{00000000-1234-1234-1234-123412341234}" type="slidenum">
              <a:rPr lang="en"/>
              <a:t>‹#›</a:t>
            </a:fld>
            <a:endParaRPr/>
          </a:p>
        </p:txBody>
      </p:sp>
      <p:pic>
        <p:nvPicPr>
          <p:cNvPr descr="A diagram of a number of dots&#10;&#10;Description automatically generated" id="227" name="Google Shape;227;p32"/>
          <p:cNvPicPr preferRelativeResize="0"/>
          <p:nvPr>
            <p:ph idx="2" type="body"/>
          </p:nvPr>
        </p:nvPicPr>
        <p:blipFill rotWithShape="1">
          <a:blip r:embed="rId3">
            <a:alphaModFix/>
          </a:blip>
          <a:srcRect b="0" l="0" r="0" t="0"/>
          <a:stretch/>
        </p:blipFill>
        <p:spPr>
          <a:xfrm>
            <a:off x="3369469" y="772174"/>
            <a:ext cx="5346000" cy="344670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3"/>
          <p:cNvSpPr txBox="1"/>
          <p:nvPr>
            <p:ph type="title"/>
          </p:nvPr>
        </p:nvSpPr>
        <p:spPr>
          <a:xfrm>
            <a:off x="803125" y="585200"/>
            <a:ext cx="7806300" cy="688200"/>
          </a:xfrm>
          <a:prstGeom prst="rect">
            <a:avLst/>
          </a:prstGeom>
          <a:noFill/>
          <a:ln>
            <a:noFill/>
          </a:ln>
        </p:spPr>
        <p:txBody>
          <a:bodyPr anchorCtr="0" anchor="ctr" bIns="34275" lIns="68575" spcFirstLastPara="1" rIns="68575" wrap="square" tIns="34275">
            <a:normAutofit/>
          </a:bodyPr>
          <a:lstStyle/>
          <a:p>
            <a:pPr indent="0" lvl="0" marL="0" rtl="0" algn="l">
              <a:lnSpc>
                <a:spcPct val="100000"/>
              </a:lnSpc>
              <a:spcBef>
                <a:spcPts val="0"/>
              </a:spcBef>
              <a:spcAft>
                <a:spcPts val="0"/>
              </a:spcAft>
              <a:buClr>
                <a:schemeClr val="dk1"/>
              </a:buClr>
              <a:buSzPts val="1260"/>
              <a:buNone/>
            </a:pPr>
            <a:r>
              <a:rPr lang="en" sz="2400">
                <a:solidFill>
                  <a:schemeClr val="accent1"/>
                </a:solidFill>
              </a:rPr>
              <a:t>ChatGPT v. Programming Assignments</a:t>
            </a:r>
            <a:endParaRPr sz="2400">
              <a:solidFill>
                <a:schemeClr val="accent1"/>
              </a:solidFill>
            </a:endParaRPr>
          </a:p>
        </p:txBody>
      </p:sp>
      <p:sp>
        <p:nvSpPr>
          <p:cNvPr id="233" name="Google Shape;233;p33"/>
          <p:cNvSpPr txBox="1"/>
          <p:nvPr>
            <p:ph idx="1" type="body"/>
          </p:nvPr>
        </p:nvSpPr>
        <p:spPr>
          <a:xfrm>
            <a:off x="457200" y="1200151"/>
            <a:ext cx="8229600" cy="3394500"/>
          </a:xfrm>
          <a:prstGeom prst="rect">
            <a:avLst/>
          </a:prstGeom>
          <a:noFill/>
          <a:ln>
            <a:noFill/>
          </a:ln>
        </p:spPr>
        <p:txBody>
          <a:bodyPr anchorCtr="0" anchor="t" bIns="34275" lIns="68575" spcFirstLastPara="1" rIns="68575" wrap="square" tIns="34275">
            <a:normAutofit/>
          </a:bodyPr>
          <a:lstStyle/>
          <a:p>
            <a:pPr indent="0" lvl="0" marL="342900" rtl="0" algn="l">
              <a:lnSpc>
                <a:spcPct val="100000"/>
              </a:lnSpc>
              <a:spcBef>
                <a:spcPts val="300"/>
              </a:spcBef>
              <a:spcAft>
                <a:spcPts val="0"/>
              </a:spcAft>
              <a:buNone/>
            </a:pPr>
            <a:r>
              <a:rPr lang="en" sz="1700"/>
              <a:t>Spotting the AI on HW 2 was easy!</a:t>
            </a:r>
            <a:endParaRPr sz="1700"/>
          </a:p>
          <a:p>
            <a:pPr indent="-165100" lvl="0" marL="342900" rtl="0" algn="l">
              <a:lnSpc>
                <a:spcPct val="100000"/>
              </a:lnSpc>
              <a:spcBef>
                <a:spcPts val="300"/>
              </a:spcBef>
              <a:spcAft>
                <a:spcPts val="0"/>
              </a:spcAft>
              <a:buClr>
                <a:schemeClr val="dk1"/>
              </a:buClr>
              <a:buSzPts val="1400"/>
              <a:buNone/>
            </a:pPr>
            <a:r>
              <a:t/>
            </a:r>
            <a:endParaRPr/>
          </a:p>
        </p:txBody>
      </p:sp>
      <p:sp>
        <p:nvSpPr>
          <p:cNvPr id="234" name="Google Shape;234;p33"/>
          <p:cNvSpPr txBox="1"/>
          <p:nvPr>
            <p:ph idx="12" type="sldNum"/>
          </p:nvPr>
        </p:nvSpPr>
        <p:spPr>
          <a:xfrm>
            <a:off x="6553200" y="4767264"/>
            <a:ext cx="21336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SzPts val="1100"/>
              <a:buNone/>
            </a:pPr>
            <a:fld id="{00000000-1234-1234-1234-123412341234}" type="slidenum">
              <a:rPr lang="en"/>
              <a:t>‹#›</a:t>
            </a:fld>
            <a:endParaRPr/>
          </a:p>
        </p:txBody>
      </p:sp>
      <p:pic>
        <p:nvPicPr>
          <p:cNvPr id="235" name="Google Shape;235;p33"/>
          <p:cNvPicPr preferRelativeResize="0"/>
          <p:nvPr/>
        </p:nvPicPr>
        <p:blipFill rotWithShape="1">
          <a:blip r:embed="rId3">
            <a:alphaModFix/>
          </a:blip>
          <a:srcRect b="0" l="0" r="0" t="0"/>
          <a:stretch/>
        </p:blipFill>
        <p:spPr>
          <a:xfrm>
            <a:off x="3427669" y="1717954"/>
            <a:ext cx="5246390" cy="2278975"/>
          </a:xfrm>
          <a:prstGeom prst="rect">
            <a:avLst/>
          </a:prstGeom>
          <a:noFill/>
          <a:ln>
            <a:noFill/>
          </a:ln>
        </p:spPr>
      </p:pic>
      <p:pic>
        <p:nvPicPr>
          <p:cNvPr id="236" name="Google Shape;236;p33"/>
          <p:cNvPicPr preferRelativeResize="0"/>
          <p:nvPr/>
        </p:nvPicPr>
        <p:blipFill rotWithShape="1">
          <a:blip r:embed="rId4">
            <a:alphaModFix/>
          </a:blip>
          <a:srcRect b="0" l="0" r="0" t="0"/>
          <a:stretch/>
        </p:blipFill>
        <p:spPr>
          <a:xfrm>
            <a:off x="880600" y="1717950"/>
            <a:ext cx="1808746" cy="2278974"/>
          </a:xfrm>
          <a:prstGeom prst="rect">
            <a:avLst/>
          </a:prstGeom>
          <a:noFill/>
          <a:ln>
            <a:noFill/>
          </a:ln>
        </p:spPr>
      </p:pic>
      <p:sp>
        <p:nvSpPr>
          <p:cNvPr id="237" name="Google Shape;237;p33"/>
          <p:cNvSpPr/>
          <p:nvPr/>
        </p:nvSpPr>
        <p:spPr>
          <a:xfrm>
            <a:off x="673699" y="4105393"/>
            <a:ext cx="2404800" cy="485400"/>
          </a:xfrm>
          <a:prstGeom prst="roundRect">
            <a:avLst>
              <a:gd fmla="val 16667" name="adj"/>
            </a:avLst>
          </a:prstGeom>
          <a:solidFill>
            <a:srgbClr val="818A8F"/>
          </a:solidFill>
          <a:ln cap="flat" cmpd="sng" w="28575">
            <a:solidFill>
              <a:schemeClr val="accent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0" i="0" lang="en" sz="2400" u="none" cap="none" strike="noStrike">
                <a:solidFill>
                  <a:schemeClr val="lt1"/>
                </a:solidFill>
                <a:latin typeface="Arial"/>
                <a:ea typeface="Arial"/>
                <a:cs typeface="Arial"/>
                <a:sym typeface="Arial"/>
              </a:rPr>
              <a:t>Expected output</a:t>
            </a:r>
            <a:endParaRPr sz="1100"/>
          </a:p>
        </p:txBody>
      </p:sp>
      <p:sp>
        <p:nvSpPr>
          <p:cNvPr id="238" name="Google Shape;238;p33"/>
          <p:cNvSpPr/>
          <p:nvPr/>
        </p:nvSpPr>
        <p:spPr>
          <a:xfrm>
            <a:off x="5018485" y="4080271"/>
            <a:ext cx="2404800" cy="485400"/>
          </a:xfrm>
          <a:prstGeom prst="roundRect">
            <a:avLst>
              <a:gd fmla="val 16667" name="adj"/>
            </a:avLst>
          </a:prstGeom>
          <a:solidFill>
            <a:srgbClr val="818A8F"/>
          </a:solidFill>
          <a:ln cap="flat" cmpd="sng" w="28575">
            <a:solidFill>
              <a:schemeClr val="accent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0" i="0" lang="en" sz="2400" u="none" cap="none" strike="noStrike">
                <a:solidFill>
                  <a:schemeClr val="lt1"/>
                </a:solidFill>
                <a:latin typeface="Arial"/>
                <a:ea typeface="Arial"/>
                <a:cs typeface="Arial"/>
                <a:sym typeface="Arial"/>
              </a:rPr>
              <a:t>ChatGPT output</a:t>
            </a:r>
            <a:endParaRPr sz="11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500"/>
                                        <p:tgtEl>
                                          <p:spTgt spid="235"/>
                                        </p:tgtEl>
                                      </p:cBhvr>
                                    </p:animEffect>
                                  </p:childTnLst>
                                </p:cTn>
                              </p:par>
                              <p:par>
                                <p:cTn fill="hold" nodeType="with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500"/>
                                        <p:tgtEl>
                                          <p:spTgt spid="2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6"/>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Introduction</a:t>
            </a:r>
            <a:endParaRPr/>
          </a:p>
        </p:txBody>
      </p:sp>
      <p:sp>
        <p:nvSpPr>
          <p:cNvPr id="110" name="Google Shape;110;p16"/>
          <p:cNvSpPr txBox="1"/>
          <p:nvPr>
            <p:ph idx="1" type="body"/>
          </p:nvPr>
        </p:nvSpPr>
        <p:spPr>
          <a:xfrm>
            <a:off x="729450" y="1853850"/>
            <a:ext cx="7688700" cy="2838900"/>
          </a:xfrm>
          <a:prstGeom prst="rect">
            <a:avLst/>
          </a:prstGeom>
          <a:effectLst>
            <a:outerShdw blurRad="57150" rotWithShape="0" algn="bl" dir="5400000" dist="19050">
              <a:srgbClr val="000000">
                <a:alpha val="0"/>
              </a:srgbClr>
            </a:outerShdw>
          </a:effectLst>
        </p:spPr>
        <p:txBody>
          <a:bodyPr anchorCtr="0" anchor="t" bIns="91425" lIns="91425" spcFirstLastPara="1" rIns="91425" wrap="square" tIns="91425">
            <a:normAutofit/>
          </a:bodyPr>
          <a:lstStyle/>
          <a:p>
            <a:pPr indent="0" lvl="0" marL="0" rtl="0" algn="l">
              <a:spcBef>
                <a:spcPts val="0"/>
              </a:spcBef>
              <a:spcAft>
                <a:spcPts val="0"/>
              </a:spcAft>
              <a:buNone/>
            </a:pPr>
            <a:r>
              <a:rPr lang="en" u="sng"/>
              <a:t>Overview</a:t>
            </a:r>
            <a:endParaRPr u="sng"/>
          </a:p>
          <a:p>
            <a:pPr indent="0" lvl="0" marL="0" rtl="0" algn="l">
              <a:spcBef>
                <a:spcPts val="1200"/>
              </a:spcBef>
              <a:spcAft>
                <a:spcPts val="0"/>
              </a:spcAft>
              <a:buNone/>
            </a:pPr>
            <a:r>
              <a:rPr lang="en"/>
              <a:t>The importance of AI in industry is emphasized by its ability to revolutionize operations, enhance decision-making, and drive innovation across sectors such as healthcare, finance, retail, manufacturing, transportation, energy, and education.</a:t>
            </a:r>
            <a:endParaRPr/>
          </a:p>
          <a:p>
            <a:pPr indent="0" lvl="0" marL="0" rtl="0" algn="l">
              <a:spcBef>
                <a:spcPts val="1200"/>
              </a:spcBef>
              <a:spcAft>
                <a:spcPts val="0"/>
              </a:spcAft>
              <a:buNone/>
            </a:pPr>
            <a:r>
              <a:rPr lang="en" u="sng"/>
              <a:t>Scope</a:t>
            </a:r>
            <a:endParaRPr u="sng"/>
          </a:p>
          <a:p>
            <a:pPr indent="-311150" lvl="0" marL="457200" rtl="0" algn="l">
              <a:spcBef>
                <a:spcPts val="1200"/>
              </a:spcBef>
              <a:spcAft>
                <a:spcPts val="0"/>
              </a:spcAft>
              <a:buSzPts val="1300"/>
              <a:buChar char="●"/>
            </a:pPr>
            <a:r>
              <a:rPr lang="en"/>
              <a:t>The importance of AI Literacy</a:t>
            </a:r>
            <a:endParaRPr/>
          </a:p>
          <a:p>
            <a:pPr indent="-311150" lvl="0" marL="457200" rtl="0" algn="l">
              <a:spcBef>
                <a:spcPts val="0"/>
              </a:spcBef>
              <a:spcAft>
                <a:spcPts val="0"/>
              </a:spcAft>
              <a:buSzPts val="1300"/>
              <a:buChar char="●"/>
            </a:pPr>
            <a:r>
              <a:rPr lang="en"/>
              <a:t>Integrating AI into the Curriculum</a:t>
            </a:r>
            <a:endParaRPr/>
          </a:p>
          <a:p>
            <a:pPr indent="-311150" lvl="0" marL="457200" rtl="0" algn="l">
              <a:spcBef>
                <a:spcPts val="0"/>
              </a:spcBef>
              <a:spcAft>
                <a:spcPts val="0"/>
              </a:spcAft>
              <a:buSzPts val="1300"/>
              <a:buChar char="●"/>
            </a:pPr>
            <a:r>
              <a:rPr lang="en"/>
              <a:t>Ethical Considerations</a:t>
            </a:r>
            <a:endParaRPr/>
          </a:p>
          <a:p>
            <a:pPr indent="-311150" lvl="0" marL="457200" rtl="0" algn="l">
              <a:spcBef>
                <a:spcPts val="0"/>
              </a:spcBef>
              <a:spcAft>
                <a:spcPts val="0"/>
              </a:spcAft>
              <a:buSzPts val="1300"/>
              <a:buChar char="●"/>
            </a:pPr>
            <a:r>
              <a:rPr lang="en"/>
              <a:t>Tools and Resources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4"/>
          <p:cNvSpPr txBox="1"/>
          <p:nvPr>
            <p:ph type="title"/>
          </p:nvPr>
        </p:nvSpPr>
        <p:spPr>
          <a:xfrm>
            <a:off x="342900" y="445769"/>
            <a:ext cx="2400300" cy="1714500"/>
          </a:xfrm>
          <a:prstGeom prst="rect">
            <a:avLst/>
          </a:prstGeom>
          <a:noFill/>
          <a:ln>
            <a:noFill/>
          </a:ln>
        </p:spPr>
        <p:txBody>
          <a:bodyPr anchorCtr="0" anchor="b" bIns="34275" lIns="68575" spcFirstLastPara="1" rIns="68575" wrap="square" tIns="34275">
            <a:normAutofit fontScale="90000"/>
          </a:bodyPr>
          <a:lstStyle/>
          <a:p>
            <a:pPr indent="0" lvl="0" marL="0" rtl="0" algn="l">
              <a:lnSpc>
                <a:spcPct val="100000"/>
              </a:lnSpc>
              <a:spcBef>
                <a:spcPts val="0"/>
              </a:spcBef>
              <a:spcAft>
                <a:spcPts val="0"/>
              </a:spcAft>
              <a:buClr>
                <a:srgbClr val="FFFFFF"/>
              </a:buClr>
              <a:buSzPct val="100000"/>
              <a:buFont typeface="Libre Franklin Medium"/>
              <a:buNone/>
            </a:pPr>
            <a:r>
              <a:rPr lang="en"/>
              <a:t>Results – HW 5 Modular Stop Sign</a:t>
            </a:r>
            <a:endParaRPr/>
          </a:p>
        </p:txBody>
      </p:sp>
      <p:sp>
        <p:nvSpPr>
          <p:cNvPr id="244" name="Google Shape;244;p34"/>
          <p:cNvSpPr txBox="1"/>
          <p:nvPr>
            <p:ph idx="12" type="sldNum"/>
          </p:nvPr>
        </p:nvSpPr>
        <p:spPr>
          <a:xfrm>
            <a:off x="6553200" y="4767264"/>
            <a:ext cx="21336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SzPts val="1100"/>
              <a:buNone/>
            </a:pPr>
            <a:fld id="{00000000-1234-1234-1234-123412341234}" type="slidenum">
              <a:rPr lang="en"/>
              <a:t>‹#›</a:t>
            </a:fld>
            <a:endParaRPr/>
          </a:p>
        </p:txBody>
      </p:sp>
      <p:pic>
        <p:nvPicPr>
          <p:cNvPr id="245" name="Google Shape;245;p34"/>
          <p:cNvPicPr preferRelativeResize="0"/>
          <p:nvPr>
            <p:ph idx="2" type="body"/>
          </p:nvPr>
        </p:nvPicPr>
        <p:blipFill rotWithShape="1">
          <a:blip r:embed="rId3">
            <a:alphaModFix/>
          </a:blip>
          <a:srcRect b="0" l="0" r="0" t="0"/>
          <a:stretch/>
        </p:blipFill>
        <p:spPr>
          <a:xfrm>
            <a:off x="3926086" y="1041797"/>
            <a:ext cx="4232700" cy="2907600"/>
          </a:xfrm>
          <a:prstGeom prst="rect">
            <a:avLst/>
          </a:prstGeom>
          <a:noFill/>
          <a:ln>
            <a:noFill/>
          </a:ln>
        </p:spPr>
      </p:pic>
      <p:pic>
        <p:nvPicPr>
          <p:cNvPr id="246" name="Google Shape;246;p34"/>
          <p:cNvPicPr preferRelativeResize="0"/>
          <p:nvPr/>
        </p:nvPicPr>
        <p:blipFill rotWithShape="1">
          <a:blip r:embed="rId4">
            <a:alphaModFix/>
          </a:blip>
          <a:srcRect b="0" l="0" r="0" t="0"/>
          <a:stretch/>
        </p:blipFill>
        <p:spPr>
          <a:xfrm>
            <a:off x="4658968" y="4431208"/>
            <a:ext cx="3113438" cy="26610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35"/>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rPr lang="en" sz="2400"/>
              <a:t>Suggestions for Instructors</a:t>
            </a:r>
            <a:endParaRPr sz="2400"/>
          </a:p>
          <a:p>
            <a:pPr indent="0" lvl="0" marL="0" rtl="0" algn="l">
              <a:spcBef>
                <a:spcPts val="0"/>
              </a:spcBef>
              <a:spcAft>
                <a:spcPts val="0"/>
              </a:spcAft>
              <a:buNone/>
            </a:pPr>
            <a:r>
              <a:t/>
            </a:r>
            <a:endParaRPr/>
          </a:p>
        </p:txBody>
      </p:sp>
      <p:sp>
        <p:nvSpPr>
          <p:cNvPr id="252" name="Google Shape;252;p35"/>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279400" lvl="0" marL="342900" rtl="0" algn="l">
              <a:lnSpc>
                <a:spcPct val="100000"/>
              </a:lnSpc>
              <a:spcBef>
                <a:spcPts val="300"/>
              </a:spcBef>
              <a:spcAft>
                <a:spcPts val="0"/>
              </a:spcAft>
              <a:buClr>
                <a:schemeClr val="dk1"/>
              </a:buClr>
              <a:buSzPts val="1800"/>
              <a:buChar char="•"/>
            </a:pPr>
            <a:r>
              <a:rPr lang="en" sz="1800"/>
              <a:t>Modify the written assignment prompt to be less specific.</a:t>
            </a:r>
            <a:endParaRPr sz="1800"/>
          </a:p>
          <a:p>
            <a:pPr indent="-279400" lvl="0" marL="342900" rtl="0" algn="l">
              <a:lnSpc>
                <a:spcPct val="100000"/>
              </a:lnSpc>
              <a:spcBef>
                <a:spcPts val="300"/>
              </a:spcBef>
              <a:spcAft>
                <a:spcPts val="0"/>
              </a:spcAft>
              <a:buClr>
                <a:schemeClr val="dk1"/>
              </a:buClr>
              <a:buSzPts val="1800"/>
              <a:buChar char="•"/>
            </a:pPr>
            <a:r>
              <a:rPr lang="en" sz="1800"/>
              <a:t>Require robust comments throughout the program.</a:t>
            </a:r>
            <a:endParaRPr sz="1800"/>
          </a:p>
          <a:p>
            <a:pPr indent="-279400" lvl="0" marL="342900" rtl="0" algn="l">
              <a:lnSpc>
                <a:spcPct val="100000"/>
              </a:lnSpc>
              <a:spcBef>
                <a:spcPts val="300"/>
              </a:spcBef>
              <a:spcAft>
                <a:spcPts val="0"/>
              </a:spcAft>
              <a:buClr>
                <a:schemeClr val="dk1"/>
              </a:buClr>
              <a:buSzPts val="1800"/>
              <a:buChar char="•"/>
            </a:pPr>
            <a:r>
              <a:rPr lang="en" sz="1800"/>
              <a:t>Use ChatGPT to generate sample responses.</a:t>
            </a:r>
            <a:endParaRPr sz="1800"/>
          </a:p>
          <a:p>
            <a:pPr indent="-279400" lvl="0" marL="342900" rtl="0" algn="l">
              <a:lnSpc>
                <a:spcPct val="100000"/>
              </a:lnSpc>
              <a:spcBef>
                <a:spcPts val="300"/>
              </a:spcBef>
              <a:spcAft>
                <a:spcPts val="0"/>
              </a:spcAft>
              <a:buClr>
                <a:schemeClr val="dk1"/>
              </a:buClr>
              <a:buSzPts val="1800"/>
              <a:buChar char="•"/>
            </a:pPr>
            <a:r>
              <a:rPr lang="en" sz="1800"/>
              <a:t>Limit students to techniques covered in class.</a:t>
            </a:r>
            <a:endParaRPr sz="18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36"/>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Suggestions from Other Sources</a:t>
            </a:r>
            <a:endParaRPr sz="2400"/>
          </a:p>
          <a:p>
            <a:pPr indent="0" lvl="0" marL="0" rtl="0" algn="l">
              <a:spcBef>
                <a:spcPts val="0"/>
              </a:spcBef>
              <a:spcAft>
                <a:spcPts val="0"/>
              </a:spcAft>
              <a:buNone/>
            </a:pPr>
            <a:r>
              <a:t/>
            </a:r>
            <a:endParaRPr/>
          </a:p>
        </p:txBody>
      </p:sp>
      <p:sp>
        <p:nvSpPr>
          <p:cNvPr id="258" name="Google Shape;258;p36"/>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279400" lvl="0" marL="342900" rtl="0" algn="l">
              <a:lnSpc>
                <a:spcPct val="100000"/>
              </a:lnSpc>
              <a:spcBef>
                <a:spcPts val="300"/>
              </a:spcBef>
              <a:spcAft>
                <a:spcPts val="0"/>
              </a:spcAft>
              <a:buClr>
                <a:schemeClr val="dk1"/>
              </a:buClr>
              <a:buSzPts val="1800"/>
              <a:buChar char="•"/>
            </a:pPr>
            <a:r>
              <a:rPr lang="en" sz="1800"/>
              <a:t>Students required to use AI to generate first draft.</a:t>
            </a:r>
            <a:endParaRPr sz="1800"/>
          </a:p>
          <a:p>
            <a:pPr indent="-279400" lvl="1" marL="685800" rtl="0" algn="l">
              <a:lnSpc>
                <a:spcPct val="100000"/>
              </a:lnSpc>
              <a:spcBef>
                <a:spcPts val="0"/>
              </a:spcBef>
              <a:spcAft>
                <a:spcPts val="0"/>
              </a:spcAft>
              <a:buClr>
                <a:schemeClr val="dk1"/>
              </a:buClr>
              <a:buSzPts val="1800"/>
              <a:buChar char="–"/>
            </a:pPr>
            <a:r>
              <a:rPr lang="en" sz="1800"/>
              <a:t>They have to correct/polish it.</a:t>
            </a:r>
            <a:endParaRPr sz="1800"/>
          </a:p>
          <a:p>
            <a:pPr indent="-279400" lvl="1" marL="685800" rtl="0" algn="l">
              <a:lnSpc>
                <a:spcPct val="100000"/>
              </a:lnSpc>
              <a:spcBef>
                <a:spcPts val="0"/>
              </a:spcBef>
              <a:spcAft>
                <a:spcPts val="0"/>
              </a:spcAft>
              <a:buClr>
                <a:schemeClr val="dk1"/>
              </a:buClr>
              <a:buSzPts val="1800"/>
              <a:buChar char="–"/>
            </a:pPr>
            <a:r>
              <a:rPr lang="en" sz="1800"/>
              <a:t>Turn in both versions.</a:t>
            </a:r>
            <a:endParaRPr sz="1800"/>
          </a:p>
          <a:p>
            <a:pPr indent="-279400" lvl="0" marL="342900" rtl="0" algn="l">
              <a:lnSpc>
                <a:spcPct val="100000"/>
              </a:lnSpc>
              <a:spcBef>
                <a:spcPts val="0"/>
              </a:spcBef>
              <a:spcAft>
                <a:spcPts val="0"/>
              </a:spcAft>
              <a:buClr>
                <a:schemeClr val="dk1"/>
              </a:buClr>
              <a:buSzPts val="1800"/>
              <a:buChar char="•"/>
            </a:pPr>
            <a:r>
              <a:rPr lang="en" sz="1800"/>
              <a:t>Every couple of weeks have students do a video response to questions without using a computer.</a:t>
            </a:r>
            <a:endParaRPr sz="1800"/>
          </a:p>
          <a:p>
            <a:pPr indent="-279400" lvl="0" marL="342900" rtl="0" algn="l">
              <a:lnSpc>
                <a:spcPct val="100000"/>
              </a:lnSpc>
              <a:spcBef>
                <a:spcPts val="0"/>
              </a:spcBef>
              <a:spcAft>
                <a:spcPts val="0"/>
              </a:spcAft>
              <a:buClr>
                <a:schemeClr val="dk1"/>
              </a:buClr>
              <a:buSzPts val="1800"/>
              <a:buChar char="•"/>
            </a:pPr>
            <a:r>
              <a:rPr lang="en" sz="1800"/>
              <a:t>In quantitative classes, process is often more important than the answer.</a:t>
            </a:r>
            <a:endParaRPr sz="18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37"/>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do my assignments hold up?</a:t>
            </a:r>
            <a:endParaRPr/>
          </a:p>
        </p:txBody>
      </p:sp>
      <p:sp>
        <p:nvSpPr>
          <p:cNvPr id="264" name="Google Shape;264;p37"/>
          <p:cNvSpPr txBox="1"/>
          <p:nvPr>
            <p:ph idx="1" type="body"/>
          </p:nvPr>
        </p:nvSpPr>
        <p:spPr>
          <a:xfrm>
            <a:off x="751000" y="2064375"/>
            <a:ext cx="7688700" cy="259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500"/>
              <a:t>Course: Systems Analysis and Design</a:t>
            </a:r>
            <a:endParaRPr sz="1500"/>
          </a:p>
          <a:p>
            <a:pPr indent="0" lvl="0" marL="0" rtl="0" algn="l">
              <a:spcBef>
                <a:spcPts val="1200"/>
              </a:spcBef>
              <a:spcAft>
                <a:spcPts val="0"/>
              </a:spcAft>
              <a:buNone/>
            </a:pPr>
            <a:r>
              <a:rPr lang="en" sz="1500"/>
              <a:t>Major Deliverables: Students Plan, Analyze and Design an </a:t>
            </a:r>
            <a:r>
              <a:rPr lang="en" sz="1500"/>
              <a:t>information system in 3 stages. </a:t>
            </a:r>
            <a:endParaRPr sz="1500"/>
          </a:p>
          <a:p>
            <a:pPr indent="-323850" lvl="0" marL="457200" rtl="0" algn="l">
              <a:spcBef>
                <a:spcPts val="1200"/>
              </a:spcBef>
              <a:spcAft>
                <a:spcPts val="0"/>
              </a:spcAft>
              <a:buSzPts val="1500"/>
              <a:buChar char="●"/>
            </a:pPr>
            <a:r>
              <a:rPr lang="en" sz="1500"/>
              <a:t>The goal is to create a University Social Network that encompasses all activities relevant to students interactions with classes, professors, other students and the university. </a:t>
            </a:r>
            <a:endParaRPr sz="15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38"/>
          <p:cNvSpPr txBox="1"/>
          <p:nvPr>
            <p:ph type="title"/>
          </p:nvPr>
        </p:nvSpPr>
        <p:spPr>
          <a:xfrm>
            <a:off x="815625" y="661575"/>
            <a:ext cx="7688700" cy="535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040"/>
              <a:t>The </a:t>
            </a:r>
            <a:r>
              <a:rPr lang="en" sz="2040" u="sng"/>
              <a:t>good</a:t>
            </a:r>
            <a:r>
              <a:rPr lang="en" sz="2040"/>
              <a:t>, bad, and the helpful (Process flow diagram)</a:t>
            </a:r>
            <a:endParaRPr sz="2040"/>
          </a:p>
        </p:txBody>
      </p:sp>
      <p:pic>
        <p:nvPicPr>
          <p:cNvPr id="270" name="Google Shape;270;p38"/>
          <p:cNvPicPr preferRelativeResize="0"/>
          <p:nvPr/>
        </p:nvPicPr>
        <p:blipFill>
          <a:blip r:embed="rId3">
            <a:alphaModFix/>
          </a:blip>
          <a:stretch>
            <a:fillRect/>
          </a:stretch>
        </p:blipFill>
        <p:spPr>
          <a:xfrm>
            <a:off x="1381125" y="1319125"/>
            <a:ext cx="6385349" cy="3625575"/>
          </a:xfrm>
          <a:prstGeom prst="rect">
            <a:avLst/>
          </a:prstGeom>
          <a:noFill/>
          <a:ln>
            <a:noFill/>
          </a:ln>
          <a:effectLst>
            <a:outerShdw blurRad="57150" rotWithShape="0" algn="bl" dir="5400000" dist="19050">
              <a:srgbClr val="000000"/>
            </a:outerShdw>
          </a:effectLst>
        </p:spPr>
      </p:pic>
      <p:pic>
        <p:nvPicPr>
          <p:cNvPr id="271" name="Google Shape;271;p38"/>
          <p:cNvPicPr preferRelativeResize="0"/>
          <p:nvPr/>
        </p:nvPicPr>
        <p:blipFill>
          <a:blip r:embed="rId4">
            <a:alphaModFix/>
          </a:blip>
          <a:stretch>
            <a:fillRect/>
          </a:stretch>
        </p:blipFill>
        <p:spPr>
          <a:xfrm>
            <a:off x="5347898" y="3631625"/>
            <a:ext cx="955575" cy="996175"/>
          </a:xfrm>
          <a:prstGeom prst="rect">
            <a:avLst/>
          </a:prstGeom>
          <a:noFill/>
          <a:ln>
            <a:noFill/>
          </a:ln>
        </p:spPr>
      </p:pic>
      <p:sp>
        <p:nvSpPr>
          <p:cNvPr id="272" name="Google Shape;272;p38"/>
          <p:cNvSpPr txBox="1"/>
          <p:nvPr/>
        </p:nvSpPr>
        <p:spPr>
          <a:xfrm>
            <a:off x="5603275" y="4116375"/>
            <a:ext cx="700200" cy="26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300">
                <a:solidFill>
                  <a:srgbClr val="FF0000"/>
                </a:solidFill>
                <a:latin typeface="Caveat"/>
                <a:ea typeface="Caveat"/>
                <a:cs typeface="Caveat"/>
                <a:sym typeface="Caveat"/>
              </a:rPr>
              <a:t>A+</a:t>
            </a:r>
            <a:endParaRPr sz="2300">
              <a:solidFill>
                <a:srgbClr val="FF0000"/>
              </a:solidFill>
              <a:latin typeface="Caveat"/>
              <a:ea typeface="Caveat"/>
              <a:cs typeface="Caveat"/>
              <a:sym typeface="Caveat"/>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9"/>
          <p:cNvSpPr txBox="1"/>
          <p:nvPr>
            <p:ph type="title"/>
          </p:nvPr>
        </p:nvSpPr>
        <p:spPr>
          <a:xfrm>
            <a:off x="815625" y="661575"/>
            <a:ext cx="7688700" cy="535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040"/>
              <a:t>The good, </a:t>
            </a:r>
            <a:r>
              <a:rPr lang="en" sz="2040" u="sng"/>
              <a:t>bad</a:t>
            </a:r>
            <a:r>
              <a:rPr lang="en" sz="2040"/>
              <a:t>, and the helpful (Process flow diagram)</a:t>
            </a:r>
            <a:endParaRPr sz="2040"/>
          </a:p>
        </p:txBody>
      </p:sp>
      <p:pic>
        <p:nvPicPr>
          <p:cNvPr id="278" name="Google Shape;278;p39"/>
          <p:cNvPicPr preferRelativeResize="0"/>
          <p:nvPr/>
        </p:nvPicPr>
        <p:blipFill rotWithShape="1">
          <a:blip r:embed="rId3">
            <a:alphaModFix/>
          </a:blip>
          <a:srcRect b="4787" l="1280" r="2426" t="4706"/>
          <a:stretch/>
        </p:blipFill>
        <p:spPr>
          <a:xfrm>
            <a:off x="861800" y="1482700"/>
            <a:ext cx="3468500" cy="3296150"/>
          </a:xfrm>
          <a:prstGeom prst="rect">
            <a:avLst/>
          </a:prstGeom>
          <a:noFill/>
          <a:ln>
            <a:noFill/>
          </a:ln>
          <a:effectLst>
            <a:outerShdw blurRad="57150" rotWithShape="0" algn="bl" dir="5400000" dist="19050">
              <a:srgbClr val="000000"/>
            </a:outerShdw>
          </a:effectLst>
        </p:spPr>
      </p:pic>
      <p:pic>
        <p:nvPicPr>
          <p:cNvPr id="279" name="Google Shape;279;p39"/>
          <p:cNvPicPr preferRelativeResize="0"/>
          <p:nvPr/>
        </p:nvPicPr>
        <p:blipFill rotWithShape="1">
          <a:blip r:embed="rId4">
            <a:alphaModFix/>
          </a:blip>
          <a:srcRect b="6118" l="1258" r="1209" t="3375"/>
          <a:stretch/>
        </p:blipFill>
        <p:spPr>
          <a:xfrm>
            <a:off x="4545725" y="1482700"/>
            <a:ext cx="3543900" cy="3296151"/>
          </a:xfrm>
          <a:prstGeom prst="rect">
            <a:avLst/>
          </a:prstGeom>
          <a:noFill/>
          <a:ln>
            <a:noFill/>
          </a:ln>
          <a:effectLst>
            <a:outerShdw blurRad="57150" rotWithShape="0" algn="bl" dir="5400000" dist="19050">
              <a:srgbClr val="000000"/>
            </a:outerShdw>
          </a:effectLst>
        </p:spPr>
      </p:pic>
      <p:pic>
        <p:nvPicPr>
          <p:cNvPr id="280" name="Google Shape;280;p39"/>
          <p:cNvPicPr preferRelativeResize="0"/>
          <p:nvPr/>
        </p:nvPicPr>
        <p:blipFill>
          <a:blip r:embed="rId5">
            <a:alphaModFix/>
          </a:blip>
          <a:stretch>
            <a:fillRect/>
          </a:stretch>
        </p:blipFill>
        <p:spPr>
          <a:xfrm>
            <a:off x="3812400" y="2608325"/>
            <a:ext cx="1223900" cy="1223900"/>
          </a:xfrm>
          <a:prstGeom prst="rect">
            <a:avLst/>
          </a:prstGeom>
          <a:noFill/>
          <a:ln>
            <a:noFill/>
          </a:ln>
          <a:effectLst>
            <a:outerShdw blurRad="57150" rotWithShape="0" algn="bl" dir="5400000" dist="19050">
              <a:srgbClr val="000000"/>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40"/>
          <p:cNvSpPr txBox="1"/>
          <p:nvPr>
            <p:ph type="title"/>
          </p:nvPr>
        </p:nvSpPr>
        <p:spPr>
          <a:xfrm>
            <a:off x="815625" y="661575"/>
            <a:ext cx="7688700" cy="535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040"/>
              <a:t>The good, bad, and the </a:t>
            </a:r>
            <a:r>
              <a:rPr lang="en" sz="2040" u="sng"/>
              <a:t>helpful</a:t>
            </a:r>
            <a:r>
              <a:rPr lang="en" sz="2040"/>
              <a:t> (Process flow diagram)</a:t>
            </a:r>
            <a:endParaRPr sz="2040"/>
          </a:p>
        </p:txBody>
      </p:sp>
      <p:pic>
        <p:nvPicPr>
          <p:cNvPr id="286" name="Google Shape;286;p40"/>
          <p:cNvPicPr preferRelativeResize="0"/>
          <p:nvPr/>
        </p:nvPicPr>
        <p:blipFill>
          <a:blip r:embed="rId3">
            <a:alphaModFix/>
          </a:blip>
          <a:stretch>
            <a:fillRect/>
          </a:stretch>
        </p:blipFill>
        <p:spPr>
          <a:xfrm>
            <a:off x="2474063" y="1338400"/>
            <a:ext cx="4195875" cy="3641925"/>
          </a:xfrm>
          <a:prstGeom prst="rect">
            <a:avLst/>
          </a:prstGeom>
          <a:noFill/>
          <a:ln>
            <a:noFill/>
          </a:ln>
          <a:effectLst>
            <a:outerShdw blurRad="57150" rotWithShape="0" algn="bl" dir="5400000" dist="19050">
              <a:srgbClr val="000000"/>
            </a:outerShdw>
          </a:effectLst>
        </p:spPr>
      </p:pic>
      <p:pic>
        <p:nvPicPr>
          <p:cNvPr id="287" name="Google Shape;287;p40"/>
          <p:cNvPicPr preferRelativeResize="0"/>
          <p:nvPr/>
        </p:nvPicPr>
        <p:blipFill>
          <a:blip r:embed="rId4">
            <a:alphaModFix/>
          </a:blip>
          <a:stretch>
            <a:fillRect/>
          </a:stretch>
        </p:blipFill>
        <p:spPr>
          <a:xfrm>
            <a:off x="5762100" y="2571750"/>
            <a:ext cx="1223900" cy="1223900"/>
          </a:xfrm>
          <a:prstGeom prst="rect">
            <a:avLst/>
          </a:prstGeom>
          <a:noFill/>
          <a:ln>
            <a:noFill/>
          </a:ln>
          <a:effectLst>
            <a:outerShdw blurRad="57150" rotWithShape="0" algn="bl" dir="5400000" dist="19050">
              <a:srgbClr val="000000"/>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41"/>
          <p:cNvSpPr txBox="1"/>
          <p:nvPr>
            <p:ph type="title"/>
          </p:nvPr>
        </p:nvSpPr>
        <p:spPr>
          <a:xfrm>
            <a:off x="815625" y="661575"/>
            <a:ext cx="7688700" cy="535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040"/>
              <a:t>The good, bad, and the </a:t>
            </a:r>
            <a:r>
              <a:rPr lang="en" sz="2040" u="sng"/>
              <a:t>helpful</a:t>
            </a:r>
            <a:r>
              <a:rPr lang="en" sz="2040"/>
              <a:t> (Process flow diagram)</a:t>
            </a:r>
            <a:endParaRPr sz="2040"/>
          </a:p>
        </p:txBody>
      </p:sp>
      <p:pic>
        <p:nvPicPr>
          <p:cNvPr id="293" name="Google Shape;293;p41"/>
          <p:cNvPicPr preferRelativeResize="0"/>
          <p:nvPr/>
        </p:nvPicPr>
        <p:blipFill>
          <a:blip r:embed="rId3">
            <a:alphaModFix/>
          </a:blip>
          <a:stretch>
            <a:fillRect/>
          </a:stretch>
        </p:blipFill>
        <p:spPr>
          <a:xfrm>
            <a:off x="2139800" y="1196775"/>
            <a:ext cx="4603375" cy="3829224"/>
          </a:xfrm>
          <a:prstGeom prst="rect">
            <a:avLst/>
          </a:prstGeom>
          <a:noFill/>
          <a:ln>
            <a:noFill/>
          </a:ln>
          <a:effectLst>
            <a:outerShdw blurRad="57150" rotWithShape="0" algn="bl" dir="5400000" dist="19050">
              <a:srgbClr val="000000"/>
            </a:outerShdw>
          </a:effectLst>
        </p:spPr>
      </p:pic>
      <p:pic>
        <p:nvPicPr>
          <p:cNvPr id="294" name="Google Shape;294;p41"/>
          <p:cNvPicPr preferRelativeResize="0"/>
          <p:nvPr/>
        </p:nvPicPr>
        <p:blipFill>
          <a:blip r:embed="rId4">
            <a:alphaModFix/>
          </a:blip>
          <a:stretch>
            <a:fillRect/>
          </a:stretch>
        </p:blipFill>
        <p:spPr>
          <a:xfrm>
            <a:off x="3829538" y="2414450"/>
            <a:ext cx="1223900" cy="1223900"/>
          </a:xfrm>
          <a:prstGeom prst="rect">
            <a:avLst/>
          </a:prstGeom>
          <a:noFill/>
          <a:ln>
            <a:noFill/>
          </a:ln>
          <a:effectLst>
            <a:outerShdw blurRad="57150" rotWithShape="0" algn="bl" dir="5400000" dist="19050">
              <a:srgbClr val="000000"/>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42"/>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Integrating AI into Curriculum</a:t>
            </a:r>
            <a:endParaRPr/>
          </a:p>
        </p:txBody>
      </p:sp>
      <p:sp>
        <p:nvSpPr>
          <p:cNvPr id="300" name="Google Shape;300;p42"/>
          <p:cNvSpPr txBox="1"/>
          <p:nvPr>
            <p:ph idx="1" type="body"/>
          </p:nvPr>
        </p:nvSpPr>
        <p:spPr>
          <a:xfrm>
            <a:off x="729450" y="2078875"/>
            <a:ext cx="5652900" cy="2261100"/>
          </a:xfrm>
          <a:prstGeom prst="rect">
            <a:avLst/>
          </a:prstGeom>
        </p:spPr>
        <p:txBody>
          <a:bodyPr anchorCtr="0" anchor="t" bIns="91425" lIns="91425" spcFirstLastPara="1" rIns="91425" wrap="square" tIns="91425">
            <a:normAutofit lnSpcReduction="10000"/>
          </a:bodyPr>
          <a:lstStyle/>
          <a:p>
            <a:pPr indent="0" lvl="0" marL="0" rtl="0" algn="l">
              <a:lnSpc>
                <a:spcPct val="150000"/>
              </a:lnSpc>
              <a:spcBef>
                <a:spcPts val="0"/>
              </a:spcBef>
              <a:spcAft>
                <a:spcPts val="0"/>
              </a:spcAft>
              <a:buNone/>
            </a:pPr>
            <a:r>
              <a:rPr b="1" lang="en" sz="1400"/>
              <a:t>Incorporating AI topics in existing courses: Next Steps</a:t>
            </a:r>
            <a:endParaRPr/>
          </a:p>
          <a:p>
            <a:pPr indent="0" lvl="0" marL="0" rtl="0" algn="l">
              <a:lnSpc>
                <a:spcPct val="150000"/>
              </a:lnSpc>
              <a:spcBef>
                <a:spcPts val="1200"/>
              </a:spcBef>
              <a:spcAft>
                <a:spcPts val="0"/>
              </a:spcAft>
              <a:buNone/>
            </a:pPr>
            <a:r>
              <a:rPr b="1" lang="en" sz="1200"/>
              <a:t>Consider an AI Syllabus Statement: </a:t>
            </a:r>
            <a:r>
              <a:rPr lang="en" sz="1200"/>
              <a:t>Having an “Ethical Use of AI” statement in your syllabus sets the tone for the semester by acknowledging that there are correct and incorrect ways to use AI in your course. This will also give you a template to use in the event you believe a student has misused AI on an assignment. </a:t>
            </a:r>
            <a:endParaRPr sz="1200"/>
          </a:p>
          <a:p>
            <a:pPr indent="0" lvl="0" marL="0" rtl="0" algn="l">
              <a:lnSpc>
                <a:spcPct val="150000"/>
              </a:lnSpc>
              <a:spcBef>
                <a:spcPts val="1200"/>
              </a:spcBef>
              <a:spcAft>
                <a:spcPts val="1200"/>
              </a:spcAft>
              <a:buNone/>
            </a:pPr>
            <a:r>
              <a:rPr i="1" lang="en" sz="1200"/>
              <a:t>Example on next slide</a:t>
            </a:r>
            <a:endParaRPr i="1" sz="1200"/>
          </a:p>
        </p:txBody>
      </p:sp>
      <p:pic>
        <p:nvPicPr>
          <p:cNvPr id="301" name="Google Shape;301;p42"/>
          <p:cNvPicPr preferRelativeResize="0"/>
          <p:nvPr/>
        </p:nvPicPr>
        <p:blipFill>
          <a:blip r:embed="rId3">
            <a:alphaModFix/>
          </a:blip>
          <a:stretch>
            <a:fillRect/>
          </a:stretch>
        </p:blipFill>
        <p:spPr>
          <a:xfrm>
            <a:off x="6346275" y="879013"/>
            <a:ext cx="2465075" cy="3385475"/>
          </a:xfrm>
          <a:prstGeom prst="rect">
            <a:avLst/>
          </a:prstGeom>
          <a:noFill/>
          <a:ln>
            <a:noFill/>
          </a:ln>
          <a:effectLst>
            <a:outerShdw blurRad="57150" rotWithShape="0" algn="bl" dir="5400000" dist="19050">
              <a:srgbClr val="000000"/>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43"/>
          <p:cNvSpPr txBox="1"/>
          <p:nvPr>
            <p:ph type="title"/>
          </p:nvPr>
        </p:nvSpPr>
        <p:spPr>
          <a:xfrm>
            <a:off x="729450" y="1227100"/>
            <a:ext cx="45756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Integrating AI into Curriculum</a:t>
            </a:r>
            <a:endParaRPr/>
          </a:p>
        </p:txBody>
      </p:sp>
      <p:sp>
        <p:nvSpPr>
          <p:cNvPr id="307" name="Google Shape;307;p43"/>
          <p:cNvSpPr txBox="1"/>
          <p:nvPr>
            <p:ph idx="1" type="body"/>
          </p:nvPr>
        </p:nvSpPr>
        <p:spPr>
          <a:xfrm>
            <a:off x="729450" y="1853850"/>
            <a:ext cx="7688700" cy="3289800"/>
          </a:xfrm>
          <a:prstGeom prst="rect">
            <a:avLst/>
          </a:prstGeom>
        </p:spPr>
        <p:txBody>
          <a:bodyPr anchorCtr="0" anchor="t" bIns="91425" lIns="91425" spcFirstLastPara="1" rIns="91425" wrap="square" tIns="91425">
            <a:normAutofit fontScale="92500" lnSpcReduction="10000"/>
          </a:bodyPr>
          <a:lstStyle/>
          <a:p>
            <a:pPr indent="0" lvl="0" marL="0" rtl="0" algn="l">
              <a:lnSpc>
                <a:spcPct val="100000"/>
              </a:lnSpc>
              <a:spcBef>
                <a:spcPts val="0"/>
              </a:spcBef>
              <a:spcAft>
                <a:spcPts val="0"/>
              </a:spcAft>
              <a:buNone/>
            </a:pPr>
            <a:r>
              <a:rPr b="1" lang="en" sz="1500"/>
              <a:t>Ethical Use of AI Syllabus Statement</a:t>
            </a:r>
            <a:endParaRPr b="1" sz="1500"/>
          </a:p>
          <a:p>
            <a:pPr indent="0" lvl="0" marL="0" rtl="0" algn="l">
              <a:lnSpc>
                <a:spcPct val="100000"/>
              </a:lnSpc>
              <a:spcBef>
                <a:spcPts val="0"/>
              </a:spcBef>
              <a:spcAft>
                <a:spcPts val="0"/>
              </a:spcAft>
              <a:buNone/>
            </a:pPr>
            <a:r>
              <a:t/>
            </a:r>
            <a:endParaRPr b="1" sz="1150"/>
          </a:p>
          <a:p>
            <a:pPr indent="0" lvl="0" marL="0" rtl="0" algn="l">
              <a:lnSpc>
                <a:spcPct val="100000"/>
              </a:lnSpc>
              <a:spcBef>
                <a:spcPts val="0"/>
              </a:spcBef>
              <a:spcAft>
                <a:spcPts val="0"/>
              </a:spcAft>
              <a:buNone/>
            </a:pPr>
            <a:r>
              <a:rPr lang="en" sz="1150"/>
              <a:t>Purpose: This statement aims to guide students in the responsible use of AI tools like ChatGPT in our programming courses. Violations of the following rules will be viewed as a violation of academic integrity. </a:t>
            </a:r>
            <a:endParaRPr sz="1150"/>
          </a:p>
          <a:p>
            <a:pPr indent="0" lvl="0" marL="0" rtl="0" algn="l">
              <a:lnSpc>
                <a:spcPct val="100000"/>
              </a:lnSpc>
              <a:spcBef>
                <a:spcPts val="0"/>
              </a:spcBef>
              <a:spcAft>
                <a:spcPts val="0"/>
              </a:spcAft>
              <a:buNone/>
            </a:pPr>
            <a:r>
              <a:t/>
            </a:r>
            <a:endParaRPr sz="1150"/>
          </a:p>
          <a:p>
            <a:pPr indent="0" lvl="0" marL="0" rtl="0" algn="l">
              <a:lnSpc>
                <a:spcPct val="100000"/>
              </a:lnSpc>
              <a:spcBef>
                <a:spcPts val="0"/>
              </a:spcBef>
              <a:spcAft>
                <a:spcPts val="0"/>
              </a:spcAft>
              <a:buNone/>
            </a:pPr>
            <a:r>
              <a:rPr lang="en" sz="1150"/>
              <a:t>1. </a:t>
            </a:r>
            <a:r>
              <a:rPr i="1" lang="en" sz="1150"/>
              <a:t>Honesty and Integrity</a:t>
            </a:r>
            <a:r>
              <a:rPr lang="en" sz="1150"/>
              <a:t>: Students are expected to use ChatGPT as a supplementary tool, not a replacement for their own understanding and skills. Work submitted must be primarily the product of a student's own efforts. Using ChatGPT to complete assignments without understanding the underlying concepts contravenes our commitment to academic integrity.</a:t>
            </a:r>
            <a:endParaRPr sz="1150"/>
          </a:p>
          <a:p>
            <a:pPr indent="0" lvl="0" marL="0" rtl="0" algn="l">
              <a:lnSpc>
                <a:spcPct val="100000"/>
              </a:lnSpc>
              <a:spcBef>
                <a:spcPts val="0"/>
              </a:spcBef>
              <a:spcAft>
                <a:spcPts val="0"/>
              </a:spcAft>
              <a:buNone/>
            </a:pPr>
            <a:r>
              <a:t/>
            </a:r>
            <a:endParaRPr sz="1150"/>
          </a:p>
          <a:p>
            <a:pPr indent="0" lvl="0" marL="0" rtl="0" algn="l">
              <a:lnSpc>
                <a:spcPct val="100000"/>
              </a:lnSpc>
              <a:spcBef>
                <a:spcPts val="0"/>
              </a:spcBef>
              <a:spcAft>
                <a:spcPts val="0"/>
              </a:spcAft>
              <a:buNone/>
            </a:pPr>
            <a:r>
              <a:rPr lang="en" sz="1150"/>
              <a:t>2. </a:t>
            </a:r>
            <a:r>
              <a:rPr i="1" lang="en" sz="1150"/>
              <a:t>Collaboration and Attribution</a:t>
            </a:r>
            <a:r>
              <a:rPr lang="en" sz="1150"/>
              <a:t>: When ChatGPT is used for brainstorming or problem-solving in collaborative projects, its use should be clearly disclosed. Students must also acknowledge the assistance received from AI tools in their submissions.</a:t>
            </a:r>
            <a:endParaRPr sz="1150"/>
          </a:p>
          <a:p>
            <a:pPr indent="0" lvl="0" marL="0" rtl="0" algn="l">
              <a:lnSpc>
                <a:spcPct val="100000"/>
              </a:lnSpc>
              <a:spcBef>
                <a:spcPts val="0"/>
              </a:spcBef>
              <a:spcAft>
                <a:spcPts val="0"/>
              </a:spcAft>
              <a:buNone/>
            </a:pPr>
            <a:r>
              <a:t/>
            </a:r>
            <a:endParaRPr sz="1150"/>
          </a:p>
          <a:p>
            <a:pPr indent="0" lvl="0" marL="0" rtl="0" algn="l">
              <a:lnSpc>
                <a:spcPct val="100000"/>
              </a:lnSpc>
              <a:spcBef>
                <a:spcPts val="0"/>
              </a:spcBef>
              <a:spcAft>
                <a:spcPts val="0"/>
              </a:spcAft>
              <a:buNone/>
            </a:pPr>
            <a:r>
              <a:rPr lang="en" sz="1150"/>
              <a:t>3. </a:t>
            </a:r>
            <a:r>
              <a:rPr i="1" lang="en" sz="1150"/>
              <a:t>Learning and Comprehension</a:t>
            </a:r>
            <a:r>
              <a:rPr lang="en" sz="1150"/>
              <a:t>: Students are encouraged to use ChatGPT for enhancing their learning, such as clarifying concepts, exploring different coding approaches, and debugging. However, they should first attempt to solve problems independently before seeking AI assistance.</a:t>
            </a:r>
            <a:endParaRPr sz="1150"/>
          </a:p>
          <a:p>
            <a:pPr indent="0" lvl="0" marL="0" rtl="0" algn="l">
              <a:lnSpc>
                <a:spcPct val="100000"/>
              </a:lnSpc>
              <a:spcBef>
                <a:spcPts val="0"/>
              </a:spcBef>
              <a:spcAft>
                <a:spcPts val="0"/>
              </a:spcAft>
              <a:buNone/>
            </a:pPr>
            <a:r>
              <a:t/>
            </a:r>
            <a:endParaRPr sz="1150"/>
          </a:p>
          <a:p>
            <a:pPr indent="0" lvl="0" marL="0" rtl="0" algn="l">
              <a:lnSpc>
                <a:spcPct val="100000"/>
              </a:lnSpc>
              <a:spcBef>
                <a:spcPts val="0"/>
              </a:spcBef>
              <a:spcAft>
                <a:spcPts val="0"/>
              </a:spcAft>
              <a:buNone/>
            </a:pPr>
            <a:r>
              <a:rPr lang="en" sz="1150"/>
              <a:t>4. </a:t>
            </a:r>
            <a:r>
              <a:rPr i="1" lang="en" sz="1150"/>
              <a:t>Prohibited Uses</a:t>
            </a:r>
            <a:r>
              <a:rPr lang="en" sz="1150"/>
              <a:t>: Directly submitting code or solutions generated by ChatGPT without significant modification or understanding is strictly prohibited. This use case will result in an academic integrity violation form submitted to the university, and could result in being dropped from the course at the discretion of the instructor. </a:t>
            </a:r>
            <a:endParaRPr sz="1150"/>
          </a:p>
          <a:p>
            <a:pPr indent="0" lvl="0" marL="0" rtl="0" algn="l">
              <a:lnSpc>
                <a:spcPct val="150000"/>
              </a:lnSpc>
              <a:spcBef>
                <a:spcPts val="0"/>
              </a:spcBef>
              <a:spcAft>
                <a:spcPts val="1200"/>
              </a:spcAft>
              <a:buNone/>
            </a:pPr>
            <a:r>
              <a:t/>
            </a:r>
            <a:endParaRPr sz="11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7"/>
          <p:cNvSpPr txBox="1"/>
          <p:nvPr>
            <p:ph type="title"/>
          </p:nvPr>
        </p:nvSpPr>
        <p:spPr>
          <a:xfrm>
            <a:off x="729450" y="1318650"/>
            <a:ext cx="54375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importance of AI Literacy</a:t>
            </a:r>
            <a:endParaRPr/>
          </a:p>
        </p:txBody>
      </p:sp>
      <p:sp>
        <p:nvSpPr>
          <p:cNvPr id="116" name="Google Shape;116;p17"/>
          <p:cNvSpPr txBox="1"/>
          <p:nvPr>
            <p:ph idx="1" type="body"/>
          </p:nvPr>
        </p:nvSpPr>
        <p:spPr>
          <a:xfrm>
            <a:off x="729450" y="2078875"/>
            <a:ext cx="7688700" cy="2204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u="sng"/>
              <a:t>AI Literacy</a:t>
            </a:r>
            <a:endParaRPr b="1" u="sng"/>
          </a:p>
          <a:p>
            <a:pPr indent="0" lvl="0" marL="0" rtl="0" algn="l">
              <a:spcBef>
                <a:spcPts val="1200"/>
              </a:spcBef>
              <a:spcAft>
                <a:spcPts val="0"/>
              </a:spcAft>
              <a:buNone/>
            </a:pPr>
            <a:r>
              <a:rPr lang="en" sz="1100"/>
              <a:t>AI literacy refers to the understanding and ability to use artificial intelligence technologies effectively and ethically, encompassing knowledge of core AI concepts, practical applications, and the societal and ethical implications of AI.</a:t>
            </a:r>
            <a:endParaRPr sz="1100"/>
          </a:p>
          <a:p>
            <a:pPr indent="0" lvl="0" marL="0" rtl="0" algn="l">
              <a:spcBef>
                <a:spcPts val="1200"/>
              </a:spcBef>
              <a:spcAft>
                <a:spcPts val="0"/>
              </a:spcAft>
              <a:buNone/>
            </a:pPr>
            <a:r>
              <a:rPr lang="en" sz="1100"/>
              <a:t>AI is increasingly prevalent across various industries, driving advancements and efficiencies in sectors such as healthcare, finance, retail, manufacturing, transportation, energy, and education.</a:t>
            </a:r>
            <a:endParaRPr sz="1100"/>
          </a:p>
          <a:p>
            <a:pPr indent="0" lvl="0" marL="0" rtl="0" algn="l">
              <a:spcBef>
                <a:spcPts val="1200"/>
              </a:spcBef>
              <a:spcAft>
                <a:spcPts val="1200"/>
              </a:spcAft>
              <a:buNone/>
            </a:pPr>
            <a:r>
              <a:rPr lang="en" sz="1100"/>
              <a:t>Incorporating AI into the curriculum will increase AI literacy in students.</a:t>
            </a:r>
            <a:endParaRPr b="1" u="sng"/>
          </a:p>
        </p:txBody>
      </p:sp>
      <p:pic>
        <p:nvPicPr>
          <p:cNvPr id="117" name="Google Shape;117;p17"/>
          <p:cNvPicPr preferRelativeResize="0"/>
          <p:nvPr/>
        </p:nvPicPr>
        <p:blipFill>
          <a:blip r:embed="rId3">
            <a:alphaModFix/>
          </a:blip>
          <a:stretch>
            <a:fillRect/>
          </a:stretch>
        </p:blipFill>
        <p:spPr>
          <a:xfrm>
            <a:off x="6274600" y="258247"/>
            <a:ext cx="2643200" cy="1540650"/>
          </a:xfrm>
          <a:prstGeom prst="rect">
            <a:avLst/>
          </a:prstGeom>
          <a:noFill/>
          <a:ln>
            <a:noFill/>
          </a:ln>
          <a:effectLst>
            <a:outerShdw blurRad="57150" rotWithShape="0" algn="bl" dir="5400000" dist="19050">
              <a:srgbClr val="000000"/>
            </a:outerShdw>
          </a:effectLst>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44"/>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Integrating AI into Curriculum</a:t>
            </a:r>
            <a:endParaRPr/>
          </a:p>
        </p:txBody>
      </p:sp>
      <p:sp>
        <p:nvSpPr>
          <p:cNvPr id="313" name="Google Shape;313;p44"/>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0" lvl="0" marL="0" rtl="0" algn="l">
              <a:lnSpc>
                <a:spcPct val="150000"/>
              </a:lnSpc>
              <a:spcBef>
                <a:spcPts val="0"/>
              </a:spcBef>
              <a:spcAft>
                <a:spcPts val="0"/>
              </a:spcAft>
              <a:buNone/>
            </a:pPr>
            <a:r>
              <a:rPr b="1" lang="en" sz="1400"/>
              <a:t>Incorporating AI topics in existing courses: Next Steps</a:t>
            </a:r>
            <a:endParaRPr/>
          </a:p>
          <a:p>
            <a:pPr indent="0" lvl="0" marL="0" rtl="0" algn="l">
              <a:lnSpc>
                <a:spcPct val="150000"/>
              </a:lnSpc>
              <a:spcBef>
                <a:spcPts val="1200"/>
              </a:spcBef>
              <a:spcAft>
                <a:spcPts val="0"/>
              </a:spcAft>
              <a:buNone/>
            </a:pPr>
            <a:r>
              <a:rPr b="1" lang="en" sz="1100"/>
              <a:t>Develop Assignments that mimic AI use in the workplace</a:t>
            </a:r>
            <a:r>
              <a:rPr b="1" lang="en" sz="1100"/>
              <a:t>: </a:t>
            </a:r>
            <a:r>
              <a:rPr lang="en" sz="1100"/>
              <a:t>Hands-on experience with AI tools and projects prepares students for real-world scenarios. They can demonstrate their practical knowledge and problem-solving abilities to potential employers through portfolios of AI-related work.</a:t>
            </a:r>
            <a:endParaRPr sz="1100"/>
          </a:p>
          <a:p>
            <a:pPr indent="0" lvl="0" marL="0" rtl="0" algn="l">
              <a:lnSpc>
                <a:spcPct val="150000"/>
              </a:lnSpc>
              <a:spcBef>
                <a:spcPts val="1200"/>
              </a:spcBef>
              <a:spcAft>
                <a:spcPts val="1200"/>
              </a:spcAft>
              <a:buNone/>
            </a:pPr>
            <a:r>
              <a:rPr lang="en" sz="1100"/>
              <a:t>As AI continues to shape the future of work, students with AI expertise are more likely to thrive in their careers. Professors play a critical role in future-proofing students' careers by equipping them with the knowledge and skills needed to succeed in an AI-driven world.</a:t>
            </a:r>
            <a:endParaRPr sz="1100"/>
          </a:p>
        </p:txBody>
      </p:sp>
      <p:pic>
        <p:nvPicPr>
          <p:cNvPr id="314" name="Google Shape;314;p44"/>
          <p:cNvPicPr preferRelativeResize="0"/>
          <p:nvPr/>
        </p:nvPicPr>
        <p:blipFill>
          <a:blip r:embed="rId3">
            <a:alphaModFix/>
          </a:blip>
          <a:stretch>
            <a:fillRect/>
          </a:stretch>
        </p:blipFill>
        <p:spPr>
          <a:xfrm>
            <a:off x="7165400" y="217250"/>
            <a:ext cx="1793475" cy="1346225"/>
          </a:xfrm>
          <a:prstGeom prst="rect">
            <a:avLst/>
          </a:prstGeom>
          <a:noFill/>
          <a:ln>
            <a:noFill/>
          </a:ln>
          <a:effectLst>
            <a:outerShdw blurRad="57150" rotWithShape="0" algn="bl" dist="19050">
              <a:srgbClr val="000000"/>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45"/>
          <p:cNvSpPr txBox="1"/>
          <p:nvPr>
            <p:ph type="title"/>
          </p:nvPr>
        </p:nvSpPr>
        <p:spPr>
          <a:xfrm>
            <a:off x="727650" y="1194775"/>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Integrating AI into Curriculum</a:t>
            </a:r>
            <a:endParaRPr/>
          </a:p>
        </p:txBody>
      </p:sp>
      <p:sp>
        <p:nvSpPr>
          <p:cNvPr id="320" name="Google Shape;320;p45"/>
          <p:cNvSpPr txBox="1"/>
          <p:nvPr>
            <p:ph idx="1" type="body"/>
          </p:nvPr>
        </p:nvSpPr>
        <p:spPr>
          <a:xfrm>
            <a:off x="783300" y="1681975"/>
            <a:ext cx="7688700" cy="3210000"/>
          </a:xfrm>
          <a:prstGeom prst="rect">
            <a:avLst/>
          </a:prstGeom>
        </p:spPr>
        <p:txBody>
          <a:bodyPr anchorCtr="0" anchor="t" bIns="91425" lIns="91425" spcFirstLastPara="1" rIns="91425" wrap="square" tIns="91425">
            <a:normAutofit lnSpcReduction="10000"/>
          </a:bodyPr>
          <a:lstStyle/>
          <a:p>
            <a:pPr indent="0" lvl="0" marL="0" rtl="0" algn="l">
              <a:lnSpc>
                <a:spcPct val="150000"/>
              </a:lnSpc>
              <a:spcBef>
                <a:spcPts val="0"/>
              </a:spcBef>
              <a:spcAft>
                <a:spcPts val="0"/>
              </a:spcAft>
              <a:buNone/>
            </a:pPr>
            <a:r>
              <a:rPr b="1" lang="en" sz="1600"/>
              <a:t>Incorporating AI topics in existing courses: Writing Assignment Example</a:t>
            </a:r>
            <a:endParaRPr b="1">
              <a:latin typeface="Arial"/>
              <a:ea typeface="Arial"/>
              <a:cs typeface="Arial"/>
              <a:sym typeface="Arial"/>
            </a:endParaRPr>
          </a:p>
          <a:p>
            <a:pPr indent="0" lvl="0" marL="0" rtl="0" algn="l">
              <a:spcBef>
                <a:spcPts val="1200"/>
              </a:spcBef>
              <a:spcAft>
                <a:spcPts val="0"/>
              </a:spcAft>
              <a:buNone/>
            </a:pPr>
            <a:r>
              <a:rPr b="1" lang="en" sz="1100">
                <a:latin typeface="Arial"/>
                <a:ea typeface="Arial"/>
                <a:cs typeface="Arial"/>
                <a:sym typeface="Arial"/>
              </a:rPr>
              <a:t>Assignment Title:</a:t>
            </a:r>
            <a:r>
              <a:rPr lang="en" sz="1100">
                <a:latin typeface="Arial"/>
                <a:ea typeface="Arial"/>
                <a:cs typeface="Arial"/>
                <a:sym typeface="Arial"/>
              </a:rPr>
              <a:t> AI in Society: Ethical Implications and Future Directions</a:t>
            </a:r>
            <a:endParaRPr sz="1100">
              <a:latin typeface="Arial"/>
              <a:ea typeface="Arial"/>
              <a:cs typeface="Arial"/>
              <a:sym typeface="Arial"/>
            </a:endParaRPr>
          </a:p>
          <a:p>
            <a:pPr indent="0" lvl="0" marL="0" rtl="0" algn="l">
              <a:spcBef>
                <a:spcPts val="1200"/>
              </a:spcBef>
              <a:spcAft>
                <a:spcPts val="0"/>
              </a:spcAft>
              <a:buNone/>
            </a:pPr>
            <a:r>
              <a:rPr b="1" lang="en" sz="1100">
                <a:latin typeface="Arial"/>
                <a:ea typeface="Arial"/>
                <a:cs typeface="Arial"/>
                <a:sym typeface="Arial"/>
              </a:rPr>
              <a:t>Instructions:</a:t>
            </a:r>
            <a:endParaRPr b="1" sz="1100">
              <a:latin typeface="Arial"/>
              <a:ea typeface="Arial"/>
              <a:cs typeface="Arial"/>
              <a:sym typeface="Arial"/>
            </a:endParaRPr>
          </a:p>
          <a:p>
            <a:pPr indent="-298450" lvl="0" marL="457200" rtl="0" algn="l">
              <a:spcBef>
                <a:spcPts val="1200"/>
              </a:spcBef>
              <a:spcAft>
                <a:spcPts val="0"/>
              </a:spcAft>
              <a:buClr>
                <a:schemeClr val="accent1"/>
              </a:buClr>
              <a:buSzPts val="1100"/>
              <a:buFont typeface="Arial"/>
              <a:buAutoNum type="arabicPeriod"/>
            </a:pPr>
            <a:r>
              <a:rPr b="1" lang="en" sz="1100">
                <a:latin typeface="Arial"/>
                <a:ea typeface="Arial"/>
                <a:cs typeface="Arial"/>
                <a:sym typeface="Arial"/>
              </a:rPr>
              <a:t>Research Phase:</a:t>
            </a:r>
            <a:endParaRPr b="1" sz="1100">
              <a:latin typeface="Arial"/>
              <a:ea typeface="Arial"/>
              <a:cs typeface="Arial"/>
              <a:sym typeface="Arial"/>
            </a:endParaRPr>
          </a:p>
          <a:p>
            <a:pPr indent="-298450" lvl="1" marL="914400" rtl="0" algn="l">
              <a:spcBef>
                <a:spcPts val="0"/>
              </a:spcBef>
              <a:spcAft>
                <a:spcPts val="0"/>
              </a:spcAft>
              <a:buClr>
                <a:schemeClr val="accent1"/>
              </a:buClr>
              <a:buSzPts val="1100"/>
              <a:buFont typeface="Arial"/>
              <a:buChar char="○"/>
            </a:pPr>
            <a:r>
              <a:rPr lang="en">
                <a:latin typeface="Arial"/>
                <a:ea typeface="Arial"/>
                <a:cs typeface="Arial"/>
                <a:sym typeface="Arial"/>
              </a:rPr>
              <a:t>Use AI tools like ChatGPT to gather information on the ethical implications of AI in society.</a:t>
            </a:r>
            <a:endParaRPr>
              <a:latin typeface="Arial"/>
              <a:ea typeface="Arial"/>
              <a:cs typeface="Arial"/>
              <a:sym typeface="Arial"/>
            </a:endParaRPr>
          </a:p>
          <a:p>
            <a:pPr indent="-298450" lvl="1" marL="914400" rtl="0" algn="l">
              <a:spcBef>
                <a:spcPts val="0"/>
              </a:spcBef>
              <a:spcAft>
                <a:spcPts val="0"/>
              </a:spcAft>
              <a:buClr>
                <a:schemeClr val="accent1"/>
              </a:buClr>
              <a:buSzPts val="1100"/>
              <a:buFont typeface="Arial"/>
              <a:buChar char="○"/>
            </a:pPr>
            <a:r>
              <a:rPr lang="en">
                <a:latin typeface="Arial"/>
                <a:ea typeface="Arial"/>
                <a:cs typeface="Arial"/>
                <a:sym typeface="Arial"/>
              </a:rPr>
              <a:t>Explore topics such as bias in AI algorithms, privacy concerns, and the impact of AI on employment.</a:t>
            </a:r>
            <a:endParaRPr>
              <a:latin typeface="Arial"/>
              <a:ea typeface="Arial"/>
              <a:cs typeface="Arial"/>
              <a:sym typeface="Arial"/>
            </a:endParaRPr>
          </a:p>
          <a:p>
            <a:pPr indent="-298450" lvl="0" marL="457200" rtl="0" algn="l">
              <a:spcBef>
                <a:spcPts val="0"/>
              </a:spcBef>
              <a:spcAft>
                <a:spcPts val="0"/>
              </a:spcAft>
              <a:buClr>
                <a:schemeClr val="accent1"/>
              </a:buClr>
              <a:buSzPts val="1100"/>
              <a:buFont typeface="Arial"/>
              <a:buAutoNum type="arabicPeriod"/>
            </a:pPr>
            <a:r>
              <a:rPr b="1" lang="en" sz="1100">
                <a:latin typeface="Arial"/>
                <a:ea typeface="Arial"/>
                <a:cs typeface="Arial"/>
                <a:sym typeface="Arial"/>
              </a:rPr>
              <a:t>Writing Phase:</a:t>
            </a:r>
            <a:endParaRPr b="1" sz="1100">
              <a:latin typeface="Arial"/>
              <a:ea typeface="Arial"/>
              <a:cs typeface="Arial"/>
              <a:sym typeface="Arial"/>
            </a:endParaRPr>
          </a:p>
          <a:p>
            <a:pPr indent="-298450" lvl="1" marL="914400" rtl="0" algn="l">
              <a:spcBef>
                <a:spcPts val="0"/>
              </a:spcBef>
              <a:spcAft>
                <a:spcPts val="0"/>
              </a:spcAft>
              <a:buClr>
                <a:schemeClr val="accent1"/>
              </a:buClr>
              <a:buSzPts val="1100"/>
              <a:buFont typeface="Arial"/>
              <a:buChar char="○"/>
            </a:pPr>
            <a:r>
              <a:rPr lang="en">
                <a:latin typeface="Arial"/>
                <a:ea typeface="Arial"/>
                <a:cs typeface="Arial"/>
                <a:sym typeface="Arial"/>
              </a:rPr>
              <a:t>Write a 1500-word essay discussing the ethical implications of AI.</a:t>
            </a:r>
            <a:endParaRPr>
              <a:latin typeface="Arial"/>
              <a:ea typeface="Arial"/>
              <a:cs typeface="Arial"/>
              <a:sym typeface="Arial"/>
            </a:endParaRPr>
          </a:p>
          <a:p>
            <a:pPr indent="-298450" lvl="1" marL="914400" rtl="0" algn="l">
              <a:spcBef>
                <a:spcPts val="0"/>
              </a:spcBef>
              <a:spcAft>
                <a:spcPts val="0"/>
              </a:spcAft>
              <a:buClr>
                <a:schemeClr val="accent1"/>
              </a:buClr>
              <a:buSzPts val="1100"/>
              <a:buFont typeface="Arial"/>
              <a:buChar char="○"/>
            </a:pPr>
            <a:r>
              <a:rPr lang="en">
                <a:latin typeface="Arial"/>
                <a:ea typeface="Arial"/>
                <a:cs typeface="Arial"/>
                <a:sym typeface="Arial"/>
              </a:rPr>
              <a:t>Provide a balanced view by presenting both the benefits and potential harms of AI.</a:t>
            </a:r>
            <a:endParaRPr>
              <a:latin typeface="Arial"/>
              <a:ea typeface="Arial"/>
              <a:cs typeface="Arial"/>
              <a:sym typeface="Arial"/>
            </a:endParaRPr>
          </a:p>
          <a:p>
            <a:pPr indent="-298450" lvl="1" marL="914400" rtl="0" algn="l">
              <a:spcBef>
                <a:spcPts val="0"/>
              </a:spcBef>
              <a:spcAft>
                <a:spcPts val="0"/>
              </a:spcAft>
              <a:buClr>
                <a:schemeClr val="accent1"/>
              </a:buClr>
              <a:buSzPts val="1100"/>
              <a:buFont typeface="Arial"/>
              <a:buChar char="○"/>
            </a:pPr>
            <a:r>
              <a:rPr lang="en">
                <a:latin typeface="Arial"/>
                <a:ea typeface="Arial"/>
                <a:cs typeface="Arial"/>
                <a:sym typeface="Arial"/>
              </a:rPr>
              <a:t>Include at least three case studies where AI has had a significant social impact.</a:t>
            </a:r>
            <a:endParaRPr>
              <a:latin typeface="Arial"/>
              <a:ea typeface="Arial"/>
              <a:cs typeface="Arial"/>
              <a:sym typeface="Arial"/>
            </a:endParaRPr>
          </a:p>
          <a:p>
            <a:pPr indent="-298450" lvl="0" marL="457200" rtl="0" algn="l">
              <a:spcBef>
                <a:spcPts val="0"/>
              </a:spcBef>
              <a:spcAft>
                <a:spcPts val="0"/>
              </a:spcAft>
              <a:buClr>
                <a:schemeClr val="accent1"/>
              </a:buClr>
              <a:buSzPts val="1100"/>
              <a:buFont typeface="Arial"/>
              <a:buAutoNum type="arabicPeriod"/>
            </a:pPr>
            <a:r>
              <a:rPr b="1" lang="en" sz="1100">
                <a:latin typeface="Arial"/>
                <a:ea typeface="Arial"/>
                <a:cs typeface="Arial"/>
                <a:sym typeface="Arial"/>
              </a:rPr>
              <a:t>Interactive Feedback:</a:t>
            </a:r>
            <a:endParaRPr b="1" sz="1100">
              <a:latin typeface="Arial"/>
              <a:ea typeface="Arial"/>
              <a:cs typeface="Arial"/>
              <a:sym typeface="Arial"/>
            </a:endParaRPr>
          </a:p>
          <a:p>
            <a:pPr indent="-298450" lvl="1" marL="914400" rtl="0" algn="l">
              <a:spcBef>
                <a:spcPts val="0"/>
              </a:spcBef>
              <a:spcAft>
                <a:spcPts val="0"/>
              </a:spcAft>
              <a:buClr>
                <a:schemeClr val="accent1"/>
              </a:buClr>
              <a:buSzPts val="1100"/>
              <a:buFont typeface="Arial"/>
              <a:buChar char="○"/>
            </a:pPr>
            <a:r>
              <a:rPr lang="en">
                <a:latin typeface="Arial"/>
                <a:ea typeface="Arial"/>
                <a:cs typeface="Arial"/>
                <a:sym typeface="Arial"/>
              </a:rPr>
              <a:t>Submit your draft to an AI tool for initial feedback on grammar, structure, and clarity.</a:t>
            </a:r>
            <a:endParaRPr>
              <a:latin typeface="Arial"/>
              <a:ea typeface="Arial"/>
              <a:cs typeface="Arial"/>
              <a:sym typeface="Arial"/>
            </a:endParaRPr>
          </a:p>
          <a:p>
            <a:pPr indent="-298450" lvl="1" marL="914400" rtl="0" algn="l">
              <a:spcBef>
                <a:spcPts val="0"/>
              </a:spcBef>
              <a:spcAft>
                <a:spcPts val="0"/>
              </a:spcAft>
              <a:buClr>
                <a:schemeClr val="accent1"/>
              </a:buClr>
              <a:buSzPts val="1100"/>
              <a:buFont typeface="Arial"/>
              <a:buChar char="○"/>
            </a:pPr>
            <a:r>
              <a:rPr lang="en">
                <a:latin typeface="Arial"/>
                <a:ea typeface="Arial"/>
                <a:cs typeface="Arial"/>
                <a:sym typeface="Arial"/>
              </a:rPr>
              <a:t>Revise your essay based on the AI feedback and submit the final version.</a:t>
            </a:r>
            <a:endParaRPr i="1" sz="1100"/>
          </a:p>
        </p:txBody>
      </p:sp>
      <p:pic>
        <p:nvPicPr>
          <p:cNvPr id="321" name="Google Shape;321;p45"/>
          <p:cNvPicPr preferRelativeResize="0"/>
          <p:nvPr/>
        </p:nvPicPr>
        <p:blipFill>
          <a:blip r:embed="rId3">
            <a:alphaModFix/>
          </a:blip>
          <a:stretch>
            <a:fillRect/>
          </a:stretch>
        </p:blipFill>
        <p:spPr>
          <a:xfrm>
            <a:off x="7297898" y="224975"/>
            <a:ext cx="1633575" cy="1279825"/>
          </a:xfrm>
          <a:prstGeom prst="rect">
            <a:avLst/>
          </a:prstGeom>
          <a:noFill/>
          <a:ln>
            <a:noFill/>
          </a:ln>
          <a:effectLst>
            <a:outerShdw blurRad="57150" rotWithShape="0" algn="bl" dir="5400000" dist="19050">
              <a:srgbClr val="000000"/>
            </a:outerShdw>
          </a:effectLst>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46"/>
          <p:cNvSpPr txBox="1"/>
          <p:nvPr>
            <p:ph type="title"/>
          </p:nvPr>
        </p:nvSpPr>
        <p:spPr>
          <a:xfrm>
            <a:off x="727650" y="1194775"/>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Integrating AI into Curriculum</a:t>
            </a:r>
            <a:endParaRPr/>
          </a:p>
        </p:txBody>
      </p:sp>
      <p:sp>
        <p:nvSpPr>
          <p:cNvPr id="327" name="Google Shape;327;p46"/>
          <p:cNvSpPr txBox="1"/>
          <p:nvPr>
            <p:ph idx="1" type="body"/>
          </p:nvPr>
        </p:nvSpPr>
        <p:spPr>
          <a:xfrm>
            <a:off x="783300" y="1655050"/>
            <a:ext cx="7688700" cy="3414600"/>
          </a:xfrm>
          <a:prstGeom prst="rect">
            <a:avLst/>
          </a:prstGeom>
        </p:spPr>
        <p:txBody>
          <a:bodyPr anchorCtr="0" anchor="t" bIns="91425" lIns="91425" spcFirstLastPara="1" rIns="91425" wrap="square" tIns="91425">
            <a:normAutofit fontScale="55000" lnSpcReduction="20000"/>
          </a:bodyPr>
          <a:lstStyle/>
          <a:p>
            <a:pPr indent="0" lvl="0" marL="0" rtl="0" algn="l">
              <a:lnSpc>
                <a:spcPct val="115000"/>
              </a:lnSpc>
              <a:spcBef>
                <a:spcPts val="0"/>
              </a:spcBef>
              <a:spcAft>
                <a:spcPts val="0"/>
              </a:spcAft>
              <a:buNone/>
            </a:pPr>
            <a:r>
              <a:rPr b="1" lang="en" sz="2200"/>
              <a:t>Incorporating AI topics in existing courses: Writing Assignment Example</a:t>
            </a:r>
            <a:endParaRPr b="1" sz="2200"/>
          </a:p>
          <a:p>
            <a:pPr indent="0" lvl="0" marL="0" rtl="0" algn="l">
              <a:lnSpc>
                <a:spcPct val="115000"/>
              </a:lnSpc>
              <a:spcBef>
                <a:spcPts val="1200"/>
              </a:spcBef>
              <a:spcAft>
                <a:spcPts val="0"/>
              </a:spcAft>
              <a:buNone/>
            </a:pPr>
            <a:r>
              <a:rPr b="1" lang="en" sz="1600">
                <a:latin typeface="Arial"/>
                <a:ea typeface="Arial"/>
                <a:cs typeface="Arial"/>
                <a:sym typeface="Arial"/>
              </a:rPr>
              <a:t>Assignment Title:</a:t>
            </a:r>
            <a:r>
              <a:rPr lang="en" sz="1600">
                <a:latin typeface="Arial"/>
                <a:ea typeface="Arial"/>
                <a:cs typeface="Arial"/>
                <a:sym typeface="Arial"/>
              </a:rPr>
              <a:t> The Impact of Climate Change on Coastal Ecosystems</a:t>
            </a:r>
            <a:endParaRPr sz="1600">
              <a:latin typeface="Arial"/>
              <a:ea typeface="Arial"/>
              <a:cs typeface="Arial"/>
              <a:sym typeface="Arial"/>
            </a:endParaRPr>
          </a:p>
          <a:p>
            <a:pPr indent="0" lvl="0" marL="0" rtl="0" algn="l">
              <a:lnSpc>
                <a:spcPct val="115000"/>
              </a:lnSpc>
              <a:spcBef>
                <a:spcPts val="1200"/>
              </a:spcBef>
              <a:spcAft>
                <a:spcPts val="0"/>
              </a:spcAft>
              <a:buNone/>
            </a:pPr>
            <a:r>
              <a:rPr b="1" lang="en" sz="1600">
                <a:latin typeface="Arial"/>
                <a:ea typeface="Arial"/>
                <a:cs typeface="Arial"/>
                <a:sym typeface="Arial"/>
              </a:rPr>
              <a:t>Instructions:</a:t>
            </a:r>
            <a:endParaRPr b="1" sz="1600">
              <a:latin typeface="Arial"/>
              <a:ea typeface="Arial"/>
              <a:cs typeface="Arial"/>
              <a:sym typeface="Arial"/>
            </a:endParaRPr>
          </a:p>
          <a:p>
            <a:pPr indent="-284480" lvl="0" marL="457200" rtl="0" algn="l">
              <a:spcBef>
                <a:spcPts val="1200"/>
              </a:spcBef>
              <a:spcAft>
                <a:spcPts val="0"/>
              </a:spcAft>
              <a:buClr>
                <a:schemeClr val="accent1"/>
              </a:buClr>
              <a:buSzPct val="100000"/>
              <a:buFont typeface="Arial"/>
              <a:buAutoNum type="arabicPeriod"/>
            </a:pPr>
            <a:r>
              <a:rPr b="1" lang="en" sz="1600">
                <a:latin typeface="Arial"/>
                <a:ea typeface="Arial"/>
                <a:cs typeface="Arial"/>
                <a:sym typeface="Arial"/>
              </a:rPr>
              <a:t>Research Phase:</a:t>
            </a:r>
            <a:endParaRPr b="1" sz="1600">
              <a:latin typeface="Arial"/>
              <a:ea typeface="Arial"/>
              <a:cs typeface="Arial"/>
              <a:sym typeface="Arial"/>
            </a:endParaRPr>
          </a:p>
          <a:p>
            <a:pPr indent="-284480" lvl="1" marL="914400" rtl="0" algn="l">
              <a:spcBef>
                <a:spcPts val="0"/>
              </a:spcBef>
              <a:spcAft>
                <a:spcPts val="0"/>
              </a:spcAft>
              <a:buClr>
                <a:schemeClr val="accent1"/>
              </a:buClr>
              <a:buSzPct val="100000"/>
              <a:buFont typeface="Arial"/>
              <a:buChar char="○"/>
            </a:pPr>
            <a:r>
              <a:rPr lang="en" sz="1600">
                <a:latin typeface="Arial"/>
                <a:ea typeface="Arial"/>
                <a:cs typeface="Arial"/>
                <a:sym typeface="Arial"/>
              </a:rPr>
              <a:t>Use AI tools like ChatGPT or other AI-driven research assistants to gather information on the impact of climate change on coastal ecosystems.</a:t>
            </a:r>
            <a:endParaRPr sz="1600">
              <a:latin typeface="Arial"/>
              <a:ea typeface="Arial"/>
              <a:cs typeface="Arial"/>
              <a:sym typeface="Arial"/>
            </a:endParaRPr>
          </a:p>
          <a:p>
            <a:pPr indent="-284480" lvl="1" marL="914400" rtl="0" algn="l">
              <a:spcBef>
                <a:spcPts val="0"/>
              </a:spcBef>
              <a:spcAft>
                <a:spcPts val="0"/>
              </a:spcAft>
              <a:buClr>
                <a:schemeClr val="accent1"/>
              </a:buClr>
              <a:buSzPct val="100000"/>
              <a:buFont typeface="Arial"/>
              <a:buChar char="○"/>
            </a:pPr>
            <a:r>
              <a:rPr lang="en" sz="1600">
                <a:latin typeface="Arial"/>
                <a:ea typeface="Arial"/>
                <a:cs typeface="Arial"/>
                <a:sym typeface="Arial"/>
              </a:rPr>
              <a:t>Explore topics such as rising sea levels, changes in biodiversity, and the effects on local communities and economies.</a:t>
            </a:r>
            <a:endParaRPr sz="1600">
              <a:latin typeface="Arial"/>
              <a:ea typeface="Arial"/>
              <a:cs typeface="Arial"/>
              <a:sym typeface="Arial"/>
            </a:endParaRPr>
          </a:p>
          <a:p>
            <a:pPr indent="-284480" lvl="0" marL="457200" rtl="0" algn="l">
              <a:spcBef>
                <a:spcPts val="0"/>
              </a:spcBef>
              <a:spcAft>
                <a:spcPts val="0"/>
              </a:spcAft>
              <a:buClr>
                <a:schemeClr val="accent1"/>
              </a:buClr>
              <a:buSzPct val="100000"/>
              <a:buFont typeface="Arial"/>
              <a:buAutoNum type="arabicPeriod"/>
            </a:pPr>
            <a:r>
              <a:rPr b="1" lang="en" sz="1600">
                <a:latin typeface="Arial"/>
                <a:ea typeface="Arial"/>
                <a:cs typeface="Arial"/>
                <a:sym typeface="Arial"/>
              </a:rPr>
              <a:t>Writing Phase:</a:t>
            </a:r>
            <a:endParaRPr b="1" sz="1600">
              <a:latin typeface="Arial"/>
              <a:ea typeface="Arial"/>
              <a:cs typeface="Arial"/>
              <a:sym typeface="Arial"/>
            </a:endParaRPr>
          </a:p>
          <a:p>
            <a:pPr indent="-284480" lvl="1" marL="914400" rtl="0" algn="l">
              <a:spcBef>
                <a:spcPts val="0"/>
              </a:spcBef>
              <a:spcAft>
                <a:spcPts val="0"/>
              </a:spcAft>
              <a:buClr>
                <a:schemeClr val="accent1"/>
              </a:buClr>
              <a:buSzPct val="100000"/>
              <a:buFont typeface="Arial"/>
              <a:buChar char="○"/>
            </a:pPr>
            <a:r>
              <a:rPr lang="en" sz="1600">
                <a:latin typeface="Arial"/>
                <a:ea typeface="Arial"/>
                <a:cs typeface="Arial"/>
                <a:sym typeface="Arial"/>
              </a:rPr>
              <a:t>Write a 1500-word essay discussing the impact of climate change on coastal ecosystems.</a:t>
            </a:r>
            <a:endParaRPr sz="1600">
              <a:latin typeface="Arial"/>
              <a:ea typeface="Arial"/>
              <a:cs typeface="Arial"/>
              <a:sym typeface="Arial"/>
            </a:endParaRPr>
          </a:p>
          <a:p>
            <a:pPr indent="-284480" lvl="1" marL="914400" rtl="0" algn="l">
              <a:spcBef>
                <a:spcPts val="0"/>
              </a:spcBef>
              <a:spcAft>
                <a:spcPts val="0"/>
              </a:spcAft>
              <a:buClr>
                <a:schemeClr val="accent1"/>
              </a:buClr>
              <a:buSzPct val="100000"/>
              <a:buFont typeface="Arial"/>
              <a:buChar char="○"/>
            </a:pPr>
            <a:r>
              <a:rPr lang="en" sz="1600">
                <a:latin typeface="Arial"/>
                <a:ea typeface="Arial"/>
                <a:cs typeface="Arial"/>
                <a:sym typeface="Arial"/>
              </a:rPr>
              <a:t>Provide a comprehensive overview by covering both the scientific aspects (e.g., data on rising sea levels and temperature changes) and the socio-economic implications (e.g., effects on fisheries and tourism).</a:t>
            </a:r>
            <a:endParaRPr sz="1600">
              <a:latin typeface="Arial"/>
              <a:ea typeface="Arial"/>
              <a:cs typeface="Arial"/>
              <a:sym typeface="Arial"/>
            </a:endParaRPr>
          </a:p>
          <a:p>
            <a:pPr indent="-284480" lvl="0" marL="457200" rtl="0" algn="l">
              <a:spcBef>
                <a:spcPts val="0"/>
              </a:spcBef>
              <a:spcAft>
                <a:spcPts val="0"/>
              </a:spcAft>
              <a:buClr>
                <a:schemeClr val="accent1"/>
              </a:buClr>
              <a:buSzPct val="100000"/>
              <a:buFont typeface="Arial"/>
              <a:buAutoNum type="arabicPeriod"/>
            </a:pPr>
            <a:r>
              <a:rPr b="1" lang="en" sz="1600">
                <a:latin typeface="Arial"/>
                <a:ea typeface="Arial"/>
                <a:cs typeface="Arial"/>
                <a:sym typeface="Arial"/>
              </a:rPr>
              <a:t>Data Analysis:</a:t>
            </a:r>
            <a:endParaRPr b="1" sz="1600">
              <a:latin typeface="Arial"/>
              <a:ea typeface="Arial"/>
              <a:cs typeface="Arial"/>
              <a:sym typeface="Arial"/>
            </a:endParaRPr>
          </a:p>
          <a:p>
            <a:pPr indent="-284480" lvl="1" marL="914400" rtl="0" algn="l">
              <a:spcBef>
                <a:spcPts val="0"/>
              </a:spcBef>
              <a:spcAft>
                <a:spcPts val="0"/>
              </a:spcAft>
              <a:buClr>
                <a:schemeClr val="accent1"/>
              </a:buClr>
              <a:buSzPct val="100000"/>
              <a:buFont typeface="Arial"/>
              <a:buChar char="○"/>
            </a:pPr>
            <a:r>
              <a:rPr lang="en" sz="1600">
                <a:latin typeface="Arial"/>
                <a:ea typeface="Arial"/>
                <a:cs typeface="Arial"/>
                <a:sym typeface="Arial"/>
              </a:rPr>
              <a:t>Utilize AI tools to analyze relevant datasets (e.g., temperature records, sea level measurements, and species population trends) to support your arguments.</a:t>
            </a:r>
            <a:endParaRPr sz="1600">
              <a:latin typeface="Arial"/>
              <a:ea typeface="Arial"/>
              <a:cs typeface="Arial"/>
              <a:sym typeface="Arial"/>
            </a:endParaRPr>
          </a:p>
          <a:p>
            <a:pPr indent="-284480" lvl="1" marL="914400" rtl="0" algn="l">
              <a:spcBef>
                <a:spcPts val="0"/>
              </a:spcBef>
              <a:spcAft>
                <a:spcPts val="0"/>
              </a:spcAft>
              <a:buClr>
                <a:schemeClr val="accent1"/>
              </a:buClr>
              <a:buSzPct val="100000"/>
              <a:buFont typeface="Arial"/>
              <a:buChar char="○"/>
            </a:pPr>
            <a:r>
              <a:rPr lang="en" sz="1600">
                <a:latin typeface="Arial"/>
                <a:ea typeface="Arial"/>
                <a:cs typeface="Arial"/>
                <a:sym typeface="Arial"/>
              </a:rPr>
              <a:t>Include visual aids such as graphs and charts generated by AI tools to illustrate key points.</a:t>
            </a:r>
            <a:endParaRPr sz="1600">
              <a:latin typeface="Arial"/>
              <a:ea typeface="Arial"/>
              <a:cs typeface="Arial"/>
              <a:sym typeface="Arial"/>
            </a:endParaRPr>
          </a:p>
          <a:p>
            <a:pPr indent="-284480" lvl="0" marL="457200" rtl="0" algn="l">
              <a:spcBef>
                <a:spcPts val="0"/>
              </a:spcBef>
              <a:spcAft>
                <a:spcPts val="0"/>
              </a:spcAft>
              <a:buClr>
                <a:schemeClr val="accent1"/>
              </a:buClr>
              <a:buSzPct val="100000"/>
              <a:buFont typeface="Arial"/>
              <a:buAutoNum type="arabicPeriod"/>
            </a:pPr>
            <a:r>
              <a:rPr b="1" lang="en" sz="1600">
                <a:latin typeface="Arial"/>
                <a:ea typeface="Arial"/>
                <a:cs typeface="Arial"/>
                <a:sym typeface="Arial"/>
              </a:rPr>
              <a:t>Interactive Feedback:</a:t>
            </a:r>
            <a:endParaRPr b="1" sz="1600">
              <a:latin typeface="Arial"/>
              <a:ea typeface="Arial"/>
              <a:cs typeface="Arial"/>
              <a:sym typeface="Arial"/>
            </a:endParaRPr>
          </a:p>
          <a:p>
            <a:pPr indent="-284480" lvl="1" marL="914400" rtl="0" algn="l">
              <a:spcBef>
                <a:spcPts val="0"/>
              </a:spcBef>
              <a:spcAft>
                <a:spcPts val="0"/>
              </a:spcAft>
              <a:buClr>
                <a:schemeClr val="accent1"/>
              </a:buClr>
              <a:buSzPct val="100000"/>
              <a:buFont typeface="Arial"/>
              <a:buChar char="○"/>
            </a:pPr>
            <a:r>
              <a:rPr lang="en" sz="1600">
                <a:latin typeface="Arial"/>
                <a:ea typeface="Arial"/>
                <a:cs typeface="Arial"/>
                <a:sym typeface="Arial"/>
              </a:rPr>
              <a:t>Submit your draft to an AI tool for initial feedback on grammar, structure, and clarity.</a:t>
            </a:r>
            <a:endParaRPr sz="1600">
              <a:latin typeface="Arial"/>
              <a:ea typeface="Arial"/>
              <a:cs typeface="Arial"/>
              <a:sym typeface="Arial"/>
            </a:endParaRPr>
          </a:p>
          <a:p>
            <a:pPr indent="-284480" lvl="1" marL="914400" rtl="0" algn="l">
              <a:spcBef>
                <a:spcPts val="0"/>
              </a:spcBef>
              <a:spcAft>
                <a:spcPts val="0"/>
              </a:spcAft>
              <a:buClr>
                <a:schemeClr val="accent1"/>
              </a:buClr>
              <a:buSzPct val="100000"/>
              <a:buFont typeface="Arial"/>
              <a:buChar char="○"/>
            </a:pPr>
            <a:r>
              <a:rPr lang="en" sz="1600">
                <a:latin typeface="Arial"/>
                <a:ea typeface="Arial"/>
                <a:cs typeface="Arial"/>
                <a:sym typeface="Arial"/>
              </a:rPr>
              <a:t>Revise your essay based on the AI feedback and submit the final version.</a:t>
            </a:r>
            <a:endParaRPr sz="1600">
              <a:latin typeface="Arial"/>
              <a:ea typeface="Arial"/>
              <a:cs typeface="Arial"/>
              <a:sym typeface="Arial"/>
            </a:endParaRPr>
          </a:p>
          <a:p>
            <a:pPr indent="-284480" lvl="0" marL="457200" rtl="0" algn="l">
              <a:spcBef>
                <a:spcPts val="0"/>
              </a:spcBef>
              <a:spcAft>
                <a:spcPts val="0"/>
              </a:spcAft>
              <a:buClr>
                <a:schemeClr val="accent1"/>
              </a:buClr>
              <a:buSzPct val="100000"/>
              <a:buFont typeface="Arial"/>
              <a:buAutoNum type="arabicPeriod"/>
            </a:pPr>
            <a:r>
              <a:rPr b="1" lang="en" sz="1600">
                <a:latin typeface="Arial"/>
                <a:ea typeface="Arial"/>
                <a:cs typeface="Arial"/>
                <a:sym typeface="Arial"/>
              </a:rPr>
              <a:t>Conclusion:</a:t>
            </a:r>
            <a:endParaRPr b="1" sz="1600">
              <a:latin typeface="Arial"/>
              <a:ea typeface="Arial"/>
              <a:cs typeface="Arial"/>
              <a:sym typeface="Arial"/>
            </a:endParaRPr>
          </a:p>
          <a:p>
            <a:pPr indent="-284480" lvl="1" marL="914400" rtl="0" algn="l">
              <a:spcBef>
                <a:spcPts val="0"/>
              </a:spcBef>
              <a:spcAft>
                <a:spcPts val="0"/>
              </a:spcAft>
              <a:buClr>
                <a:schemeClr val="accent1"/>
              </a:buClr>
              <a:buSzPct val="100000"/>
              <a:buFont typeface="Arial"/>
              <a:buChar char="○"/>
            </a:pPr>
            <a:r>
              <a:rPr lang="en" sz="1600">
                <a:latin typeface="Arial"/>
                <a:ea typeface="Arial"/>
                <a:cs typeface="Arial"/>
                <a:sym typeface="Arial"/>
              </a:rPr>
              <a:t>Summarize your findings and suggest potential mitigation strategies or areas for further research.</a:t>
            </a:r>
            <a:endParaRPr sz="1600">
              <a:latin typeface="Arial"/>
              <a:ea typeface="Arial"/>
              <a:cs typeface="Arial"/>
              <a:sym typeface="Arial"/>
            </a:endParaRPr>
          </a:p>
          <a:p>
            <a:pPr indent="-284480" lvl="1" marL="914400" rtl="0" algn="l">
              <a:spcBef>
                <a:spcPts val="0"/>
              </a:spcBef>
              <a:spcAft>
                <a:spcPts val="0"/>
              </a:spcAft>
              <a:buClr>
                <a:schemeClr val="accent1"/>
              </a:buClr>
              <a:buSzPct val="100000"/>
              <a:buFont typeface="Arial"/>
              <a:buChar char="○"/>
            </a:pPr>
            <a:r>
              <a:rPr lang="en" sz="1600">
                <a:latin typeface="Arial"/>
                <a:ea typeface="Arial"/>
                <a:cs typeface="Arial"/>
                <a:sym typeface="Arial"/>
              </a:rPr>
              <a:t>Reflect on how AI tools helped in gathering and analyzing information for your essay.</a:t>
            </a:r>
            <a:endParaRPr b="1" sz="1600">
              <a:latin typeface="Arial"/>
              <a:ea typeface="Arial"/>
              <a:cs typeface="Arial"/>
              <a:sym typeface="Arial"/>
            </a:endParaRPr>
          </a:p>
        </p:txBody>
      </p:sp>
      <p:pic>
        <p:nvPicPr>
          <p:cNvPr id="328" name="Google Shape;328;p46"/>
          <p:cNvPicPr preferRelativeResize="0"/>
          <p:nvPr/>
        </p:nvPicPr>
        <p:blipFill>
          <a:blip r:embed="rId3">
            <a:alphaModFix/>
          </a:blip>
          <a:stretch>
            <a:fillRect/>
          </a:stretch>
        </p:blipFill>
        <p:spPr>
          <a:xfrm>
            <a:off x="7297898" y="224975"/>
            <a:ext cx="1633575" cy="1279825"/>
          </a:xfrm>
          <a:prstGeom prst="rect">
            <a:avLst/>
          </a:prstGeom>
          <a:noFill/>
          <a:ln>
            <a:noFill/>
          </a:ln>
          <a:effectLst>
            <a:outerShdw blurRad="57150" rotWithShape="0" algn="bl" dir="5400000" dist="19050">
              <a:srgbClr val="000000"/>
            </a:outerShdw>
          </a:effectLst>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47"/>
          <p:cNvSpPr txBox="1"/>
          <p:nvPr>
            <p:ph type="title"/>
          </p:nvPr>
        </p:nvSpPr>
        <p:spPr>
          <a:xfrm>
            <a:off x="727650" y="1194775"/>
            <a:ext cx="59130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Integrating AI into Curriculum</a:t>
            </a:r>
            <a:endParaRPr/>
          </a:p>
        </p:txBody>
      </p:sp>
      <p:sp>
        <p:nvSpPr>
          <p:cNvPr id="334" name="Google Shape;334;p47"/>
          <p:cNvSpPr txBox="1"/>
          <p:nvPr>
            <p:ph idx="1" type="body"/>
          </p:nvPr>
        </p:nvSpPr>
        <p:spPr>
          <a:xfrm>
            <a:off x="783300" y="1681975"/>
            <a:ext cx="8130900" cy="3210000"/>
          </a:xfrm>
          <a:prstGeom prst="rect">
            <a:avLst/>
          </a:prstGeom>
        </p:spPr>
        <p:txBody>
          <a:bodyPr anchorCtr="0" anchor="t" bIns="91425" lIns="91425" spcFirstLastPara="1" rIns="91425" wrap="square" tIns="91425">
            <a:normAutofit fontScale="92500" lnSpcReduction="20000"/>
          </a:bodyPr>
          <a:lstStyle/>
          <a:p>
            <a:pPr indent="0" lvl="0" marL="0" rtl="0" algn="l">
              <a:lnSpc>
                <a:spcPct val="150000"/>
              </a:lnSpc>
              <a:spcBef>
                <a:spcPts val="0"/>
              </a:spcBef>
              <a:spcAft>
                <a:spcPts val="0"/>
              </a:spcAft>
              <a:buNone/>
            </a:pPr>
            <a:r>
              <a:rPr b="1" lang="en" sz="1600"/>
              <a:t>Incorporating AI topics in existing courses: Technical Assignment Example</a:t>
            </a:r>
            <a:endParaRPr b="1">
              <a:latin typeface="Arial"/>
              <a:ea typeface="Arial"/>
              <a:cs typeface="Arial"/>
              <a:sym typeface="Arial"/>
            </a:endParaRPr>
          </a:p>
          <a:p>
            <a:pPr indent="0" lvl="0" marL="0" rtl="0" algn="l">
              <a:spcBef>
                <a:spcPts val="1200"/>
              </a:spcBef>
              <a:spcAft>
                <a:spcPts val="0"/>
              </a:spcAft>
              <a:buNone/>
            </a:pPr>
            <a:r>
              <a:rPr b="1" lang="en" sz="1100">
                <a:latin typeface="Arial"/>
                <a:ea typeface="Arial"/>
                <a:cs typeface="Arial"/>
                <a:sym typeface="Arial"/>
              </a:rPr>
              <a:t>Assignment Title:</a:t>
            </a:r>
            <a:r>
              <a:rPr lang="en" sz="1100">
                <a:latin typeface="Arial"/>
                <a:ea typeface="Arial"/>
                <a:cs typeface="Arial"/>
                <a:sym typeface="Arial"/>
              </a:rPr>
              <a:t> Building a Machine Learning Model for Predictive Analytics</a:t>
            </a:r>
            <a:endParaRPr sz="1100">
              <a:latin typeface="Arial"/>
              <a:ea typeface="Arial"/>
              <a:cs typeface="Arial"/>
              <a:sym typeface="Arial"/>
            </a:endParaRPr>
          </a:p>
          <a:p>
            <a:pPr indent="0" lvl="0" marL="0" rtl="0" algn="l">
              <a:spcBef>
                <a:spcPts val="1200"/>
              </a:spcBef>
              <a:spcAft>
                <a:spcPts val="0"/>
              </a:spcAft>
              <a:buNone/>
            </a:pPr>
            <a:r>
              <a:rPr b="1" lang="en" sz="1100">
                <a:latin typeface="Arial"/>
                <a:ea typeface="Arial"/>
                <a:cs typeface="Arial"/>
                <a:sym typeface="Arial"/>
              </a:rPr>
              <a:t>Instructions:</a:t>
            </a:r>
            <a:endParaRPr b="1" sz="1100">
              <a:latin typeface="Arial"/>
              <a:ea typeface="Arial"/>
              <a:cs typeface="Arial"/>
              <a:sym typeface="Arial"/>
            </a:endParaRPr>
          </a:p>
          <a:p>
            <a:pPr indent="-293211" lvl="0" marL="457200" rtl="0" algn="l">
              <a:spcBef>
                <a:spcPts val="1200"/>
              </a:spcBef>
              <a:spcAft>
                <a:spcPts val="0"/>
              </a:spcAft>
              <a:buClr>
                <a:schemeClr val="accent1"/>
              </a:buClr>
              <a:buSzPct val="100000"/>
              <a:buFont typeface="Arial"/>
              <a:buAutoNum type="arabicPeriod"/>
            </a:pPr>
            <a:r>
              <a:rPr b="1" lang="en" sz="1100">
                <a:latin typeface="Arial"/>
                <a:ea typeface="Arial"/>
                <a:cs typeface="Arial"/>
                <a:sym typeface="Arial"/>
              </a:rPr>
              <a:t>Dataset Selection:</a:t>
            </a:r>
            <a:endParaRPr b="1" sz="1100">
              <a:latin typeface="Arial"/>
              <a:ea typeface="Arial"/>
              <a:cs typeface="Arial"/>
              <a:sym typeface="Arial"/>
            </a:endParaRPr>
          </a:p>
          <a:p>
            <a:pPr indent="-293211" lvl="1" marL="914400" rtl="0" algn="l">
              <a:spcBef>
                <a:spcPts val="0"/>
              </a:spcBef>
              <a:spcAft>
                <a:spcPts val="0"/>
              </a:spcAft>
              <a:buClr>
                <a:schemeClr val="accent1"/>
              </a:buClr>
              <a:buSzPct val="100000"/>
              <a:buFont typeface="Arial"/>
              <a:buChar char="○"/>
            </a:pPr>
            <a:r>
              <a:rPr lang="en">
                <a:latin typeface="Arial"/>
                <a:ea typeface="Arial"/>
                <a:cs typeface="Arial"/>
                <a:sym typeface="Arial"/>
              </a:rPr>
              <a:t>Choose a dataset relevant to your field of study (e.g., finance, healthcare, marketing).</a:t>
            </a:r>
            <a:endParaRPr>
              <a:latin typeface="Arial"/>
              <a:ea typeface="Arial"/>
              <a:cs typeface="Arial"/>
              <a:sym typeface="Arial"/>
            </a:endParaRPr>
          </a:p>
          <a:p>
            <a:pPr indent="-293211" lvl="1" marL="914400" rtl="0" algn="l">
              <a:spcBef>
                <a:spcPts val="0"/>
              </a:spcBef>
              <a:spcAft>
                <a:spcPts val="0"/>
              </a:spcAft>
              <a:buClr>
                <a:schemeClr val="accent1"/>
              </a:buClr>
              <a:buSzPct val="100000"/>
              <a:buFont typeface="Arial"/>
              <a:buChar char="○"/>
            </a:pPr>
            <a:r>
              <a:rPr lang="en">
                <a:latin typeface="Arial"/>
                <a:ea typeface="Arial"/>
                <a:cs typeface="Arial"/>
                <a:sym typeface="Arial"/>
              </a:rPr>
              <a:t>Examples of datasets can be found on platforms like Kaggle.</a:t>
            </a:r>
            <a:endParaRPr>
              <a:latin typeface="Arial"/>
              <a:ea typeface="Arial"/>
              <a:cs typeface="Arial"/>
              <a:sym typeface="Arial"/>
            </a:endParaRPr>
          </a:p>
          <a:p>
            <a:pPr indent="-293211" lvl="0" marL="457200" rtl="0" algn="l">
              <a:spcBef>
                <a:spcPts val="0"/>
              </a:spcBef>
              <a:spcAft>
                <a:spcPts val="0"/>
              </a:spcAft>
              <a:buClr>
                <a:schemeClr val="accent1"/>
              </a:buClr>
              <a:buSzPct val="100000"/>
              <a:buFont typeface="Arial"/>
              <a:buAutoNum type="arabicPeriod"/>
            </a:pPr>
            <a:r>
              <a:rPr b="1" lang="en" sz="1100">
                <a:latin typeface="Arial"/>
                <a:ea typeface="Arial"/>
                <a:cs typeface="Arial"/>
                <a:sym typeface="Arial"/>
              </a:rPr>
              <a:t>Model Development:</a:t>
            </a:r>
            <a:endParaRPr b="1" sz="1100">
              <a:latin typeface="Arial"/>
              <a:ea typeface="Arial"/>
              <a:cs typeface="Arial"/>
              <a:sym typeface="Arial"/>
            </a:endParaRPr>
          </a:p>
          <a:p>
            <a:pPr indent="-293211" lvl="1" marL="914400" rtl="0" algn="l">
              <a:spcBef>
                <a:spcPts val="0"/>
              </a:spcBef>
              <a:spcAft>
                <a:spcPts val="0"/>
              </a:spcAft>
              <a:buClr>
                <a:schemeClr val="accent1"/>
              </a:buClr>
              <a:buSzPct val="100000"/>
              <a:buFont typeface="Arial"/>
              <a:buChar char="○"/>
            </a:pPr>
            <a:r>
              <a:rPr lang="en">
                <a:latin typeface="Arial"/>
                <a:ea typeface="Arial"/>
                <a:cs typeface="Arial"/>
                <a:sym typeface="Arial"/>
              </a:rPr>
              <a:t>Use Python and a machine learning library such as scikit-learn to build a predictive model.</a:t>
            </a:r>
            <a:endParaRPr>
              <a:latin typeface="Arial"/>
              <a:ea typeface="Arial"/>
              <a:cs typeface="Arial"/>
              <a:sym typeface="Arial"/>
            </a:endParaRPr>
          </a:p>
          <a:p>
            <a:pPr indent="-293211" lvl="1" marL="914400" rtl="0" algn="l">
              <a:spcBef>
                <a:spcPts val="0"/>
              </a:spcBef>
              <a:spcAft>
                <a:spcPts val="0"/>
              </a:spcAft>
              <a:buClr>
                <a:schemeClr val="accent1"/>
              </a:buClr>
              <a:buSzPct val="100000"/>
              <a:buFont typeface="Arial"/>
              <a:buChar char="○"/>
            </a:pPr>
            <a:r>
              <a:rPr lang="en">
                <a:latin typeface="Arial"/>
                <a:ea typeface="Arial"/>
                <a:cs typeface="Arial"/>
                <a:sym typeface="Arial"/>
              </a:rPr>
              <a:t>Preprocess the data, split it into training and testing sets, and select an appropriate algorithm (e.g., linear regression, decision tree, or random forest).</a:t>
            </a:r>
            <a:endParaRPr>
              <a:latin typeface="Arial"/>
              <a:ea typeface="Arial"/>
              <a:cs typeface="Arial"/>
              <a:sym typeface="Arial"/>
            </a:endParaRPr>
          </a:p>
          <a:p>
            <a:pPr indent="-293211" lvl="0" marL="457200" rtl="0" algn="l">
              <a:spcBef>
                <a:spcPts val="0"/>
              </a:spcBef>
              <a:spcAft>
                <a:spcPts val="0"/>
              </a:spcAft>
              <a:buClr>
                <a:schemeClr val="accent1"/>
              </a:buClr>
              <a:buSzPct val="100000"/>
              <a:buFont typeface="Arial"/>
              <a:buAutoNum type="arabicPeriod"/>
            </a:pPr>
            <a:r>
              <a:rPr b="1" lang="en" sz="1100">
                <a:latin typeface="Arial"/>
                <a:ea typeface="Arial"/>
                <a:cs typeface="Arial"/>
                <a:sym typeface="Arial"/>
              </a:rPr>
              <a:t>Model Evaluation:</a:t>
            </a:r>
            <a:endParaRPr b="1" sz="1100">
              <a:latin typeface="Arial"/>
              <a:ea typeface="Arial"/>
              <a:cs typeface="Arial"/>
              <a:sym typeface="Arial"/>
            </a:endParaRPr>
          </a:p>
          <a:p>
            <a:pPr indent="-293211" lvl="1" marL="914400" rtl="0" algn="l">
              <a:spcBef>
                <a:spcPts val="0"/>
              </a:spcBef>
              <a:spcAft>
                <a:spcPts val="0"/>
              </a:spcAft>
              <a:buClr>
                <a:schemeClr val="accent1"/>
              </a:buClr>
              <a:buSzPct val="100000"/>
              <a:buFont typeface="Arial"/>
              <a:buChar char="○"/>
            </a:pPr>
            <a:r>
              <a:rPr lang="en">
                <a:latin typeface="Arial"/>
                <a:ea typeface="Arial"/>
                <a:cs typeface="Arial"/>
                <a:sym typeface="Arial"/>
              </a:rPr>
              <a:t>Evaluate the model's performance using metrics like accuracy, precision, recall, or mean squared error.</a:t>
            </a:r>
            <a:endParaRPr>
              <a:latin typeface="Arial"/>
              <a:ea typeface="Arial"/>
              <a:cs typeface="Arial"/>
              <a:sym typeface="Arial"/>
            </a:endParaRPr>
          </a:p>
          <a:p>
            <a:pPr indent="-293211" lvl="1" marL="914400" rtl="0" algn="l">
              <a:spcBef>
                <a:spcPts val="0"/>
              </a:spcBef>
              <a:spcAft>
                <a:spcPts val="0"/>
              </a:spcAft>
              <a:buClr>
                <a:schemeClr val="accent1"/>
              </a:buClr>
              <a:buSzPct val="100000"/>
              <a:buFont typeface="Arial"/>
              <a:buChar char="○"/>
            </a:pPr>
            <a:r>
              <a:rPr lang="en">
                <a:latin typeface="Arial"/>
                <a:ea typeface="Arial"/>
                <a:cs typeface="Arial"/>
                <a:sym typeface="Arial"/>
              </a:rPr>
              <a:t>Use AI tools to visualize the results and interpret the model's performance.</a:t>
            </a:r>
            <a:endParaRPr>
              <a:latin typeface="Arial"/>
              <a:ea typeface="Arial"/>
              <a:cs typeface="Arial"/>
              <a:sym typeface="Arial"/>
            </a:endParaRPr>
          </a:p>
          <a:p>
            <a:pPr indent="-293211" lvl="0" marL="457200" rtl="0" algn="l">
              <a:spcBef>
                <a:spcPts val="0"/>
              </a:spcBef>
              <a:spcAft>
                <a:spcPts val="0"/>
              </a:spcAft>
              <a:buClr>
                <a:schemeClr val="accent1"/>
              </a:buClr>
              <a:buSzPct val="100000"/>
              <a:buFont typeface="Arial"/>
              <a:buAutoNum type="arabicPeriod"/>
            </a:pPr>
            <a:r>
              <a:rPr b="1" lang="en" sz="1100">
                <a:latin typeface="Arial"/>
                <a:ea typeface="Arial"/>
                <a:cs typeface="Arial"/>
                <a:sym typeface="Arial"/>
              </a:rPr>
              <a:t>Report:</a:t>
            </a:r>
            <a:endParaRPr b="1" sz="1100">
              <a:latin typeface="Arial"/>
              <a:ea typeface="Arial"/>
              <a:cs typeface="Arial"/>
              <a:sym typeface="Arial"/>
            </a:endParaRPr>
          </a:p>
          <a:p>
            <a:pPr indent="-293211" lvl="1" marL="914400" rtl="0" algn="l">
              <a:spcBef>
                <a:spcPts val="0"/>
              </a:spcBef>
              <a:spcAft>
                <a:spcPts val="0"/>
              </a:spcAft>
              <a:buClr>
                <a:schemeClr val="accent1"/>
              </a:buClr>
              <a:buSzPct val="100000"/>
              <a:buFont typeface="Arial"/>
              <a:buChar char="○"/>
            </a:pPr>
            <a:r>
              <a:rPr lang="en">
                <a:latin typeface="Arial"/>
                <a:ea typeface="Arial"/>
                <a:cs typeface="Arial"/>
                <a:sym typeface="Arial"/>
              </a:rPr>
              <a:t>Write a technical report (1000-1200 words) detailing the process of building the model, the results, and your interpretation.</a:t>
            </a:r>
            <a:endParaRPr>
              <a:latin typeface="Arial"/>
              <a:ea typeface="Arial"/>
              <a:cs typeface="Arial"/>
              <a:sym typeface="Arial"/>
            </a:endParaRPr>
          </a:p>
          <a:p>
            <a:pPr indent="-293211" lvl="1" marL="914400" rtl="0" algn="l">
              <a:spcBef>
                <a:spcPts val="0"/>
              </a:spcBef>
              <a:spcAft>
                <a:spcPts val="0"/>
              </a:spcAft>
              <a:buClr>
                <a:schemeClr val="accent1"/>
              </a:buClr>
              <a:buSzPct val="100000"/>
              <a:buFont typeface="Arial"/>
              <a:buChar char="○"/>
            </a:pPr>
            <a:r>
              <a:rPr lang="en">
                <a:latin typeface="Arial"/>
                <a:ea typeface="Arial"/>
                <a:cs typeface="Arial"/>
                <a:sym typeface="Arial"/>
              </a:rPr>
              <a:t>Include code snippets, charts, and graphs generated during the model development and evaluation phases.</a:t>
            </a:r>
            <a:endParaRPr b="1">
              <a:latin typeface="Arial"/>
              <a:ea typeface="Arial"/>
              <a:cs typeface="Arial"/>
              <a:sym typeface="Arial"/>
            </a:endParaRPr>
          </a:p>
        </p:txBody>
      </p:sp>
      <p:pic>
        <p:nvPicPr>
          <p:cNvPr id="335" name="Google Shape;335;p47"/>
          <p:cNvPicPr preferRelativeResize="0"/>
          <p:nvPr/>
        </p:nvPicPr>
        <p:blipFill>
          <a:blip r:embed="rId3">
            <a:alphaModFix/>
          </a:blip>
          <a:stretch>
            <a:fillRect/>
          </a:stretch>
        </p:blipFill>
        <p:spPr>
          <a:xfrm>
            <a:off x="7153125" y="211425"/>
            <a:ext cx="1760950" cy="1206625"/>
          </a:xfrm>
          <a:prstGeom prst="rect">
            <a:avLst/>
          </a:prstGeom>
          <a:noFill/>
          <a:ln>
            <a:noFill/>
          </a:ln>
          <a:effectLst>
            <a:outerShdw blurRad="57150" rotWithShape="0" algn="bl" dir="5400000" dist="19050">
              <a:srgbClr val="000000"/>
            </a:outerShdw>
          </a:effectLst>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48"/>
          <p:cNvSpPr txBox="1"/>
          <p:nvPr>
            <p:ph type="title"/>
          </p:nvPr>
        </p:nvSpPr>
        <p:spPr>
          <a:xfrm>
            <a:off x="727650" y="1194775"/>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Integrating AI into Curriculum</a:t>
            </a:r>
            <a:endParaRPr/>
          </a:p>
        </p:txBody>
      </p:sp>
      <p:sp>
        <p:nvSpPr>
          <p:cNvPr id="341" name="Google Shape;341;p48"/>
          <p:cNvSpPr txBox="1"/>
          <p:nvPr>
            <p:ph idx="1" type="body"/>
          </p:nvPr>
        </p:nvSpPr>
        <p:spPr>
          <a:xfrm>
            <a:off x="783300" y="1681975"/>
            <a:ext cx="7688700" cy="3210000"/>
          </a:xfrm>
          <a:prstGeom prst="rect">
            <a:avLst/>
          </a:prstGeom>
        </p:spPr>
        <p:txBody>
          <a:bodyPr anchorCtr="0" anchor="t" bIns="91425" lIns="91425" spcFirstLastPara="1" rIns="91425" wrap="square" tIns="91425">
            <a:normAutofit fontScale="85000" lnSpcReduction="20000"/>
          </a:bodyPr>
          <a:lstStyle/>
          <a:p>
            <a:pPr indent="0" lvl="0" marL="0" rtl="0" algn="l">
              <a:lnSpc>
                <a:spcPct val="150000"/>
              </a:lnSpc>
              <a:spcBef>
                <a:spcPts val="0"/>
              </a:spcBef>
              <a:spcAft>
                <a:spcPts val="0"/>
              </a:spcAft>
              <a:buNone/>
            </a:pPr>
            <a:r>
              <a:rPr b="1" lang="en" sz="1600"/>
              <a:t>Incorporating AI topics in existing courses: Capstone Project</a:t>
            </a:r>
            <a:endParaRPr b="1" sz="1600"/>
          </a:p>
          <a:p>
            <a:pPr indent="0" lvl="0" marL="0" rtl="0" algn="l">
              <a:spcBef>
                <a:spcPts val="1200"/>
              </a:spcBef>
              <a:spcAft>
                <a:spcPts val="0"/>
              </a:spcAft>
              <a:buNone/>
            </a:pPr>
            <a:r>
              <a:rPr b="1" lang="en" sz="1100">
                <a:latin typeface="Arial"/>
                <a:ea typeface="Arial"/>
                <a:cs typeface="Arial"/>
                <a:sym typeface="Arial"/>
              </a:rPr>
              <a:t>Project Title:</a:t>
            </a:r>
            <a:r>
              <a:rPr lang="en" sz="1100">
                <a:latin typeface="Arial"/>
                <a:ea typeface="Arial"/>
                <a:cs typeface="Arial"/>
                <a:sym typeface="Arial"/>
              </a:rPr>
              <a:t> AI-Driven Chatbot for Student Support</a:t>
            </a:r>
            <a:endParaRPr sz="1100">
              <a:latin typeface="Arial"/>
              <a:ea typeface="Arial"/>
              <a:cs typeface="Arial"/>
              <a:sym typeface="Arial"/>
            </a:endParaRPr>
          </a:p>
          <a:p>
            <a:pPr indent="0" lvl="0" marL="0" rtl="0" algn="l">
              <a:spcBef>
                <a:spcPts val="1200"/>
              </a:spcBef>
              <a:spcAft>
                <a:spcPts val="0"/>
              </a:spcAft>
              <a:buNone/>
            </a:pPr>
            <a:r>
              <a:rPr b="1" lang="en" sz="1100">
                <a:latin typeface="Arial"/>
                <a:ea typeface="Arial"/>
                <a:cs typeface="Arial"/>
                <a:sym typeface="Arial"/>
              </a:rPr>
              <a:t>Instructions:</a:t>
            </a:r>
            <a:endParaRPr b="1" sz="1100">
              <a:latin typeface="Arial"/>
              <a:ea typeface="Arial"/>
              <a:cs typeface="Arial"/>
              <a:sym typeface="Arial"/>
            </a:endParaRPr>
          </a:p>
          <a:p>
            <a:pPr indent="-287972" lvl="0" marL="457200" rtl="0" algn="l">
              <a:spcBef>
                <a:spcPts val="1200"/>
              </a:spcBef>
              <a:spcAft>
                <a:spcPts val="0"/>
              </a:spcAft>
              <a:buClr>
                <a:schemeClr val="accent1"/>
              </a:buClr>
              <a:buSzPct val="100000"/>
              <a:buFont typeface="Arial"/>
              <a:buAutoNum type="arabicPeriod"/>
            </a:pPr>
            <a:r>
              <a:rPr b="1" lang="en" sz="1100">
                <a:latin typeface="Arial"/>
                <a:ea typeface="Arial"/>
                <a:cs typeface="Arial"/>
                <a:sym typeface="Arial"/>
              </a:rPr>
              <a:t>Project Planning:</a:t>
            </a:r>
            <a:endParaRPr b="1" sz="1100">
              <a:latin typeface="Arial"/>
              <a:ea typeface="Arial"/>
              <a:cs typeface="Arial"/>
              <a:sym typeface="Arial"/>
            </a:endParaRPr>
          </a:p>
          <a:p>
            <a:pPr indent="-287972" lvl="1" marL="914400" rtl="0" algn="l">
              <a:spcBef>
                <a:spcPts val="0"/>
              </a:spcBef>
              <a:spcAft>
                <a:spcPts val="0"/>
              </a:spcAft>
              <a:buClr>
                <a:schemeClr val="accent1"/>
              </a:buClr>
              <a:buSzPct val="100000"/>
              <a:buFont typeface="Arial"/>
              <a:buChar char="○"/>
            </a:pPr>
            <a:r>
              <a:rPr lang="en">
                <a:latin typeface="Arial"/>
                <a:ea typeface="Arial"/>
                <a:cs typeface="Arial"/>
                <a:sym typeface="Arial"/>
              </a:rPr>
              <a:t>Define the scope and objectives of the chatbot (e.g., answering FAQs, providing study tips, assisting with course material).</a:t>
            </a:r>
            <a:endParaRPr>
              <a:latin typeface="Arial"/>
              <a:ea typeface="Arial"/>
              <a:cs typeface="Arial"/>
              <a:sym typeface="Arial"/>
            </a:endParaRPr>
          </a:p>
          <a:p>
            <a:pPr indent="-287972" lvl="1" marL="914400" rtl="0" algn="l">
              <a:spcBef>
                <a:spcPts val="0"/>
              </a:spcBef>
              <a:spcAft>
                <a:spcPts val="0"/>
              </a:spcAft>
              <a:buClr>
                <a:schemeClr val="accent1"/>
              </a:buClr>
              <a:buSzPct val="100000"/>
              <a:buFont typeface="Arial"/>
              <a:buChar char="○"/>
            </a:pPr>
            <a:r>
              <a:rPr lang="en">
                <a:latin typeface="Arial"/>
                <a:ea typeface="Arial"/>
                <a:cs typeface="Arial"/>
                <a:sym typeface="Arial"/>
              </a:rPr>
              <a:t>Outline the features and functionalities you want the chatbot to have.</a:t>
            </a:r>
            <a:endParaRPr>
              <a:latin typeface="Arial"/>
              <a:ea typeface="Arial"/>
              <a:cs typeface="Arial"/>
              <a:sym typeface="Arial"/>
            </a:endParaRPr>
          </a:p>
          <a:p>
            <a:pPr indent="-287972" lvl="0" marL="457200" rtl="0" algn="l">
              <a:spcBef>
                <a:spcPts val="0"/>
              </a:spcBef>
              <a:spcAft>
                <a:spcPts val="0"/>
              </a:spcAft>
              <a:buClr>
                <a:schemeClr val="accent1"/>
              </a:buClr>
              <a:buSzPct val="100000"/>
              <a:buFont typeface="Arial"/>
              <a:buAutoNum type="arabicPeriod"/>
            </a:pPr>
            <a:r>
              <a:rPr b="1" lang="en" sz="1100">
                <a:latin typeface="Arial"/>
                <a:ea typeface="Arial"/>
                <a:cs typeface="Arial"/>
                <a:sym typeface="Arial"/>
              </a:rPr>
              <a:t>Development Phase:</a:t>
            </a:r>
            <a:endParaRPr b="1" sz="1100">
              <a:latin typeface="Arial"/>
              <a:ea typeface="Arial"/>
              <a:cs typeface="Arial"/>
              <a:sym typeface="Arial"/>
            </a:endParaRPr>
          </a:p>
          <a:p>
            <a:pPr indent="-287972" lvl="1" marL="914400" rtl="0" algn="l">
              <a:spcBef>
                <a:spcPts val="0"/>
              </a:spcBef>
              <a:spcAft>
                <a:spcPts val="0"/>
              </a:spcAft>
              <a:buClr>
                <a:schemeClr val="accent1"/>
              </a:buClr>
              <a:buSzPct val="100000"/>
              <a:buFont typeface="Arial"/>
              <a:buChar char="○"/>
            </a:pPr>
            <a:r>
              <a:rPr lang="en">
                <a:latin typeface="Arial"/>
                <a:ea typeface="Arial"/>
                <a:cs typeface="Arial"/>
                <a:sym typeface="Arial"/>
              </a:rPr>
              <a:t>Use a platform like IBM Watson, Microsoft Azure Bot Service, or Dialogflow to develop the chatbot.</a:t>
            </a:r>
            <a:endParaRPr>
              <a:latin typeface="Arial"/>
              <a:ea typeface="Arial"/>
              <a:cs typeface="Arial"/>
              <a:sym typeface="Arial"/>
            </a:endParaRPr>
          </a:p>
          <a:p>
            <a:pPr indent="-287972" lvl="1" marL="914400" rtl="0" algn="l">
              <a:spcBef>
                <a:spcPts val="0"/>
              </a:spcBef>
              <a:spcAft>
                <a:spcPts val="0"/>
              </a:spcAft>
              <a:buClr>
                <a:schemeClr val="accent1"/>
              </a:buClr>
              <a:buSzPct val="100000"/>
              <a:buFont typeface="Arial"/>
              <a:buChar char="○"/>
            </a:pPr>
            <a:r>
              <a:rPr lang="en">
                <a:latin typeface="Arial"/>
                <a:ea typeface="Arial"/>
                <a:cs typeface="Arial"/>
                <a:sym typeface="Arial"/>
              </a:rPr>
              <a:t>Train the chatbot with a dataset of frequently asked questions and answers related to the course.</a:t>
            </a:r>
            <a:endParaRPr>
              <a:latin typeface="Arial"/>
              <a:ea typeface="Arial"/>
              <a:cs typeface="Arial"/>
              <a:sym typeface="Arial"/>
            </a:endParaRPr>
          </a:p>
          <a:p>
            <a:pPr indent="-287972" lvl="0" marL="457200" rtl="0" algn="l">
              <a:spcBef>
                <a:spcPts val="0"/>
              </a:spcBef>
              <a:spcAft>
                <a:spcPts val="0"/>
              </a:spcAft>
              <a:buClr>
                <a:schemeClr val="accent1"/>
              </a:buClr>
              <a:buSzPct val="100000"/>
              <a:buFont typeface="Arial"/>
              <a:buAutoNum type="arabicPeriod"/>
            </a:pPr>
            <a:r>
              <a:rPr b="1" lang="en" sz="1100">
                <a:latin typeface="Arial"/>
                <a:ea typeface="Arial"/>
                <a:cs typeface="Arial"/>
                <a:sym typeface="Arial"/>
              </a:rPr>
              <a:t>Implementation:</a:t>
            </a:r>
            <a:endParaRPr b="1" sz="1100">
              <a:latin typeface="Arial"/>
              <a:ea typeface="Arial"/>
              <a:cs typeface="Arial"/>
              <a:sym typeface="Arial"/>
            </a:endParaRPr>
          </a:p>
          <a:p>
            <a:pPr indent="-287972" lvl="1" marL="914400" rtl="0" algn="l">
              <a:spcBef>
                <a:spcPts val="0"/>
              </a:spcBef>
              <a:spcAft>
                <a:spcPts val="0"/>
              </a:spcAft>
              <a:buClr>
                <a:schemeClr val="accent1"/>
              </a:buClr>
              <a:buSzPct val="100000"/>
              <a:buFont typeface="Arial"/>
              <a:buChar char="○"/>
            </a:pPr>
            <a:r>
              <a:rPr lang="en">
                <a:latin typeface="Arial"/>
                <a:ea typeface="Arial"/>
                <a:cs typeface="Arial"/>
                <a:sym typeface="Arial"/>
              </a:rPr>
              <a:t>Integrate the chatbot into a platform accessible to students (e.g., the course website or a messaging app like Slack).</a:t>
            </a:r>
            <a:endParaRPr>
              <a:latin typeface="Arial"/>
              <a:ea typeface="Arial"/>
              <a:cs typeface="Arial"/>
              <a:sym typeface="Arial"/>
            </a:endParaRPr>
          </a:p>
          <a:p>
            <a:pPr indent="-287972" lvl="1" marL="914400" rtl="0" algn="l">
              <a:spcBef>
                <a:spcPts val="0"/>
              </a:spcBef>
              <a:spcAft>
                <a:spcPts val="0"/>
              </a:spcAft>
              <a:buClr>
                <a:schemeClr val="accent1"/>
              </a:buClr>
              <a:buSzPct val="100000"/>
              <a:buFont typeface="Arial"/>
              <a:buChar char="○"/>
            </a:pPr>
            <a:r>
              <a:rPr lang="en">
                <a:latin typeface="Arial"/>
                <a:ea typeface="Arial"/>
                <a:cs typeface="Arial"/>
                <a:sym typeface="Arial"/>
              </a:rPr>
              <a:t>Test the chatbot with a group of students to gather feedback and make necessary adjustments.</a:t>
            </a:r>
            <a:endParaRPr>
              <a:latin typeface="Arial"/>
              <a:ea typeface="Arial"/>
              <a:cs typeface="Arial"/>
              <a:sym typeface="Arial"/>
            </a:endParaRPr>
          </a:p>
          <a:p>
            <a:pPr indent="-287972" lvl="0" marL="457200" rtl="0" algn="l">
              <a:spcBef>
                <a:spcPts val="0"/>
              </a:spcBef>
              <a:spcAft>
                <a:spcPts val="0"/>
              </a:spcAft>
              <a:buClr>
                <a:schemeClr val="accent1"/>
              </a:buClr>
              <a:buSzPct val="100000"/>
              <a:buFont typeface="Arial"/>
              <a:buAutoNum type="arabicPeriod"/>
            </a:pPr>
            <a:r>
              <a:rPr b="1" lang="en" sz="1100">
                <a:latin typeface="Arial"/>
                <a:ea typeface="Arial"/>
                <a:cs typeface="Arial"/>
                <a:sym typeface="Arial"/>
              </a:rPr>
              <a:t>Documentation and Presentation:</a:t>
            </a:r>
            <a:endParaRPr b="1" sz="1100">
              <a:latin typeface="Arial"/>
              <a:ea typeface="Arial"/>
              <a:cs typeface="Arial"/>
              <a:sym typeface="Arial"/>
            </a:endParaRPr>
          </a:p>
          <a:p>
            <a:pPr indent="-287972" lvl="1" marL="914400" rtl="0" algn="l">
              <a:spcBef>
                <a:spcPts val="0"/>
              </a:spcBef>
              <a:spcAft>
                <a:spcPts val="0"/>
              </a:spcAft>
              <a:buClr>
                <a:schemeClr val="accent1"/>
              </a:buClr>
              <a:buSzPct val="100000"/>
              <a:buFont typeface="Arial"/>
              <a:buChar char="○"/>
            </a:pPr>
            <a:r>
              <a:rPr lang="en">
                <a:latin typeface="Arial"/>
                <a:ea typeface="Arial"/>
                <a:cs typeface="Arial"/>
                <a:sym typeface="Arial"/>
              </a:rPr>
              <a:t>Prepare a comprehensive project report (2000-2500 words) covering the planning, development, and implementation phases.</a:t>
            </a:r>
            <a:endParaRPr>
              <a:latin typeface="Arial"/>
              <a:ea typeface="Arial"/>
              <a:cs typeface="Arial"/>
              <a:sym typeface="Arial"/>
            </a:endParaRPr>
          </a:p>
          <a:p>
            <a:pPr indent="-287972" lvl="1" marL="914400" rtl="0" algn="l">
              <a:spcBef>
                <a:spcPts val="0"/>
              </a:spcBef>
              <a:spcAft>
                <a:spcPts val="0"/>
              </a:spcAft>
              <a:buClr>
                <a:schemeClr val="accent1"/>
              </a:buClr>
              <a:buSzPct val="100000"/>
              <a:buFont typeface="Arial"/>
              <a:buChar char="○"/>
            </a:pPr>
            <a:r>
              <a:rPr lang="en">
                <a:latin typeface="Arial"/>
                <a:ea typeface="Arial"/>
                <a:cs typeface="Arial"/>
                <a:sym typeface="Arial"/>
              </a:rPr>
              <a:t>Include screenshots, code snippets, and any challenges faced during the project.</a:t>
            </a:r>
            <a:endParaRPr>
              <a:latin typeface="Arial"/>
              <a:ea typeface="Arial"/>
              <a:cs typeface="Arial"/>
              <a:sym typeface="Arial"/>
            </a:endParaRPr>
          </a:p>
          <a:p>
            <a:pPr indent="-287972" lvl="1" marL="914400" rtl="0" algn="l">
              <a:spcBef>
                <a:spcPts val="0"/>
              </a:spcBef>
              <a:spcAft>
                <a:spcPts val="0"/>
              </a:spcAft>
              <a:buClr>
                <a:schemeClr val="accent1"/>
              </a:buClr>
              <a:buSzPct val="68750"/>
              <a:buFont typeface="Arial"/>
              <a:buChar char="○"/>
            </a:pPr>
            <a:r>
              <a:rPr lang="en">
                <a:latin typeface="Arial"/>
                <a:ea typeface="Arial"/>
                <a:cs typeface="Arial"/>
                <a:sym typeface="Arial"/>
              </a:rPr>
              <a:t>Present your chatbot to the class, demonstrating its functionalities and discussing its potential impact on student support.</a:t>
            </a:r>
            <a:endParaRPr b="1" sz="1600"/>
          </a:p>
        </p:txBody>
      </p:sp>
      <p:pic>
        <p:nvPicPr>
          <p:cNvPr id="342" name="Google Shape;342;p48"/>
          <p:cNvPicPr preferRelativeResize="0"/>
          <p:nvPr/>
        </p:nvPicPr>
        <p:blipFill>
          <a:blip r:embed="rId3">
            <a:alphaModFix/>
          </a:blip>
          <a:stretch>
            <a:fillRect/>
          </a:stretch>
        </p:blipFill>
        <p:spPr>
          <a:xfrm>
            <a:off x="6414575" y="208050"/>
            <a:ext cx="2547750" cy="1467050"/>
          </a:xfrm>
          <a:prstGeom prst="rect">
            <a:avLst/>
          </a:prstGeom>
          <a:noFill/>
          <a:ln>
            <a:noFill/>
          </a:ln>
          <a:effectLst>
            <a:outerShdw blurRad="57150" rotWithShape="0" algn="bl" dir="5400000" dist="19050">
              <a:srgbClr val="000000"/>
            </a:outerShdw>
          </a:effectLst>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49"/>
          <p:cNvSpPr txBox="1"/>
          <p:nvPr>
            <p:ph type="title"/>
          </p:nvPr>
        </p:nvSpPr>
        <p:spPr>
          <a:xfrm>
            <a:off x="729450" y="1318650"/>
            <a:ext cx="55506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Ethical Considerations</a:t>
            </a:r>
            <a:endParaRPr/>
          </a:p>
        </p:txBody>
      </p:sp>
      <p:sp>
        <p:nvSpPr>
          <p:cNvPr id="348" name="Google Shape;348;p49"/>
          <p:cNvSpPr txBox="1"/>
          <p:nvPr>
            <p:ph idx="1" type="body"/>
          </p:nvPr>
        </p:nvSpPr>
        <p:spPr>
          <a:xfrm>
            <a:off x="729450" y="1853850"/>
            <a:ext cx="7688700" cy="2952000"/>
          </a:xfrm>
          <a:prstGeom prst="rect">
            <a:avLst/>
          </a:prstGeom>
        </p:spPr>
        <p:txBody>
          <a:bodyPr anchorCtr="0" anchor="t" bIns="91425" lIns="91425" spcFirstLastPara="1" rIns="91425" wrap="square" tIns="91425">
            <a:normAutofit fontScale="85000"/>
          </a:bodyPr>
          <a:lstStyle/>
          <a:p>
            <a:pPr indent="-287972" lvl="0" marL="457200" rtl="0" algn="l">
              <a:spcBef>
                <a:spcPts val="1200"/>
              </a:spcBef>
              <a:spcAft>
                <a:spcPts val="0"/>
              </a:spcAft>
              <a:buClr>
                <a:schemeClr val="accent1"/>
              </a:buClr>
              <a:buSzPct val="100000"/>
              <a:buFont typeface="Arial"/>
              <a:buAutoNum type="arabicPeriod"/>
            </a:pPr>
            <a:r>
              <a:rPr b="1" lang="en" sz="1100">
                <a:latin typeface="Arial"/>
                <a:ea typeface="Arial"/>
                <a:cs typeface="Arial"/>
                <a:sym typeface="Arial"/>
              </a:rPr>
              <a:t>Bias and Fairness:</a:t>
            </a:r>
            <a:endParaRPr b="1" sz="1100">
              <a:latin typeface="Arial"/>
              <a:ea typeface="Arial"/>
              <a:cs typeface="Arial"/>
              <a:sym typeface="Arial"/>
            </a:endParaRPr>
          </a:p>
          <a:p>
            <a:pPr indent="-287972" lvl="1" marL="914400" rtl="0" algn="l">
              <a:spcBef>
                <a:spcPts val="0"/>
              </a:spcBef>
              <a:spcAft>
                <a:spcPts val="0"/>
              </a:spcAft>
              <a:buClr>
                <a:schemeClr val="accent1"/>
              </a:buClr>
              <a:buSzPct val="100000"/>
              <a:buFont typeface="Arial"/>
              <a:buChar char="○"/>
            </a:pPr>
            <a:r>
              <a:rPr lang="en">
                <a:latin typeface="Arial"/>
                <a:ea typeface="Arial"/>
                <a:cs typeface="Arial"/>
                <a:sym typeface="Arial"/>
              </a:rPr>
              <a:t>AI systems can inherit and amplify biases present in their training data, leading to unfair outcomes. It's crucial to educate students about recognizing and mitigating bias in AI models to ensure fairness and equity in AI applications.</a:t>
            </a:r>
            <a:endParaRPr>
              <a:latin typeface="Arial"/>
              <a:ea typeface="Arial"/>
              <a:cs typeface="Arial"/>
              <a:sym typeface="Arial"/>
            </a:endParaRPr>
          </a:p>
          <a:p>
            <a:pPr indent="-287972" lvl="0" marL="457200" rtl="0" algn="l">
              <a:spcBef>
                <a:spcPts val="0"/>
              </a:spcBef>
              <a:spcAft>
                <a:spcPts val="0"/>
              </a:spcAft>
              <a:buClr>
                <a:schemeClr val="accent1"/>
              </a:buClr>
              <a:buSzPct val="100000"/>
              <a:buFont typeface="Arial"/>
              <a:buAutoNum type="arabicPeriod"/>
            </a:pPr>
            <a:r>
              <a:rPr b="1" lang="en" sz="1100">
                <a:latin typeface="Arial"/>
                <a:ea typeface="Arial"/>
                <a:cs typeface="Arial"/>
                <a:sym typeface="Arial"/>
              </a:rPr>
              <a:t>Privacy and Data Security:</a:t>
            </a:r>
            <a:endParaRPr b="1" sz="1100">
              <a:latin typeface="Arial"/>
              <a:ea typeface="Arial"/>
              <a:cs typeface="Arial"/>
              <a:sym typeface="Arial"/>
            </a:endParaRPr>
          </a:p>
          <a:p>
            <a:pPr indent="-287972" lvl="1" marL="914400" rtl="0" algn="l">
              <a:spcBef>
                <a:spcPts val="0"/>
              </a:spcBef>
              <a:spcAft>
                <a:spcPts val="0"/>
              </a:spcAft>
              <a:buClr>
                <a:schemeClr val="accent1"/>
              </a:buClr>
              <a:buSzPct val="100000"/>
              <a:buFont typeface="Arial"/>
              <a:buChar char="○"/>
            </a:pPr>
            <a:r>
              <a:rPr lang="en">
                <a:latin typeface="Arial"/>
                <a:ea typeface="Arial"/>
                <a:cs typeface="Arial"/>
                <a:sym typeface="Arial"/>
              </a:rPr>
              <a:t>The use of AI often involves handling large amounts of data, which can include sensitive information. Teaching students about the importance of data privacy, secure data handling practices, and complying with legal and ethical standards is essential.</a:t>
            </a:r>
            <a:endParaRPr>
              <a:latin typeface="Arial"/>
              <a:ea typeface="Arial"/>
              <a:cs typeface="Arial"/>
              <a:sym typeface="Arial"/>
            </a:endParaRPr>
          </a:p>
          <a:p>
            <a:pPr indent="-287972" lvl="0" marL="457200" rtl="0" algn="l">
              <a:spcBef>
                <a:spcPts val="0"/>
              </a:spcBef>
              <a:spcAft>
                <a:spcPts val="0"/>
              </a:spcAft>
              <a:buClr>
                <a:schemeClr val="accent1"/>
              </a:buClr>
              <a:buSzPct val="100000"/>
              <a:buFont typeface="Arial"/>
              <a:buAutoNum type="arabicPeriod"/>
            </a:pPr>
            <a:r>
              <a:rPr b="1" lang="en" sz="1100">
                <a:latin typeface="Arial"/>
                <a:ea typeface="Arial"/>
                <a:cs typeface="Arial"/>
                <a:sym typeface="Arial"/>
              </a:rPr>
              <a:t>Transparency and Accountability:</a:t>
            </a:r>
            <a:endParaRPr b="1" sz="1100">
              <a:latin typeface="Arial"/>
              <a:ea typeface="Arial"/>
              <a:cs typeface="Arial"/>
              <a:sym typeface="Arial"/>
            </a:endParaRPr>
          </a:p>
          <a:p>
            <a:pPr indent="-287972" lvl="1" marL="914400" rtl="0" algn="l">
              <a:spcBef>
                <a:spcPts val="0"/>
              </a:spcBef>
              <a:spcAft>
                <a:spcPts val="0"/>
              </a:spcAft>
              <a:buClr>
                <a:schemeClr val="accent1"/>
              </a:buClr>
              <a:buSzPct val="100000"/>
              <a:buFont typeface="Arial"/>
              <a:buChar char="○"/>
            </a:pPr>
            <a:r>
              <a:rPr lang="en">
                <a:latin typeface="Arial"/>
                <a:ea typeface="Arial"/>
                <a:cs typeface="Arial"/>
                <a:sym typeface="Arial"/>
              </a:rPr>
              <a:t>AI systems can be complex and opaque, making it difficult to understand how decisions are made. Emphasizing the importance of transparency in AI processes and the need for accountability helps students develop responsible AI solutions.</a:t>
            </a:r>
            <a:endParaRPr>
              <a:latin typeface="Arial"/>
              <a:ea typeface="Arial"/>
              <a:cs typeface="Arial"/>
              <a:sym typeface="Arial"/>
            </a:endParaRPr>
          </a:p>
          <a:p>
            <a:pPr indent="-287972" lvl="0" marL="457200" rtl="0" algn="l">
              <a:spcBef>
                <a:spcPts val="0"/>
              </a:spcBef>
              <a:spcAft>
                <a:spcPts val="0"/>
              </a:spcAft>
              <a:buClr>
                <a:schemeClr val="accent1"/>
              </a:buClr>
              <a:buSzPct val="100000"/>
              <a:buFont typeface="Arial"/>
              <a:buAutoNum type="arabicPeriod"/>
            </a:pPr>
            <a:r>
              <a:rPr b="1" lang="en" sz="1100">
                <a:latin typeface="Arial"/>
                <a:ea typeface="Arial"/>
                <a:cs typeface="Arial"/>
                <a:sym typeface="Arial"/>
              </a:rPr>
              <a:t>Ethical Use of AI:</a:t>
            </a:r>
            <a:endParaRPr b="1" sz="1100">
              <a:latin typeface="Arial"/>
              <a:ea typeface="Arial"/>
              <a:cs typeface="Arial"/>
              <a:sym typeface="Arial"/>
            </a:endParaRPr>
          </a:p>
          <a:p>
            <a:pPr indent="-287972" lvl="1" marL="914400" rtl="0" algn="l">
              <a:spcBef>
                <a:spcPts val="0"/>
              </a:spcBef>
              <a:spcAft>
                <a:spcPts val="0"/>
              </a:spcAft>
              <a:buClr>
                <a:schemeClr val="accent1"/>
              </a:buClr>
              <a:buSzPct val="100000"/>
              <a:buFont typeface="Arial"/>
              <a:buChar char="○"/>
            </a:pPr>
            <a:r>
              <a:rPr lang="en">
                <a:latin typeface="Arial"/>
                <a:ea typeface="Arial"/>
                <a:cs typeface="Arial"/>
                <a:sym typeface="Arial"/>
              </a:rPr>
              <a:t>It's important to instill a sense of ethical responsibility in students regarding how AI is used. This includes considering the potential societal impact of AI applications and striving to use AI for the greater good, avoiding harm and misuse.</a:t>
            </a:r>
            <a:endParaRPr>
              <a:latin typeface="Arial"/>
              <a:ea typeface="Arial"/>
              <a:cs typeface="Arial"/>
              <a:sym typeface="Arial"/>
            </a:endParaRPr>
          </a:p>
          <a:p>
            <a:pPr indent="-287972" lvl="0" marL="457200" rtl="0" algn="l">
              <a:spcBef>
                <a:spcPts val="0"/>
              </a:spcBef>
              <a:spcAft>
                <a:spcPts val="0"/>
              </a:spcAft>
              <a:buClr>
                <a:schemeClr val="accent1"/>
              </a:buClr>
              <a:buSzPct val="100000"/>
              <a:buFont typeface="Arial"/>
              <a:buAutoNum type="arabicPeriod"/>
            </a:pPr>
            <a:r>
              <a:rPr b="1" lang="en" sz="1100">
                <a:latin typeface="Arial"/>
                <a:ea typeface="Arial"/>
                <a:cs typeface="Arial"/>
                <a:sym typeface="Arial"/>
              </a:rPr>
              <a:t>Inclusivity:</a:t>
            </a:r>
            <a:endParaRPr b="1" sz="1100">
              <a:latin typeface="Arial"/>
              <a:ea typeface="Arial"/>
              <a:cs typeface="Arial"/>
              <a:sym typeface="Arial"/>
            </a:endParaRPr>
          </a:p>
          <a:p>
            <a:pPr indent="-287972" lvl="1" marL="914400" rtl="0" algn="l">
              <a:spcBef>
                <a:spcPts val="0"/>
              </a:spcBef>
              <a:spcAft>
                <a:spcPts val="0"/>
              </a:spcAft>
              <a:buClr>
                <a:schemeClr val="accent1"/>
              </a:buClr>
              <a:buSzPct val="100000"/>
              <a:buFont typeface="Arial"/>
              <a:buChar char="○"/>
            </a:pPr>
            <a:r>
              <a:rPr lang="en">
                <a:latin typeface="Arial"/>
                <a:ea typeface="Arial"/>
                <a:cs typeface="Arial"/>
                <a:sym typeface="Arial"/>
              </a:rPr>
              <a:t>Ensuring that AI education is accessible to all students, regardless of background, promotes inclusivity. Providing equal opportunities to learn about AI can help bridge the digital divide and ensure diverse perspectives in AI development.</a:t>
            </a:r>
            <a:endParaRPr/>
          </a:p>
        </p:txBody>
      </p:sp>
      <p:pic>
        <p:nvPicPr>
          <p:cNvPr id="349" name="Google Shape;349;p49"/>
          <p:cNvPicPr preferRelativeResize="0"/>
          <p:nvPr/>
        </p:nvPicPr>
        <p:blipFill>
          <a:blip r:embed="rId3">
            <a:alphaModFix/>
          </a:blip>
          <a:stretch>
            <a:fillRect/>
          </a:stretch>
        </p:blipFill>
        <p:spPr>
          <a:xfrm>
            <a:off x="6780825" y="236825"/>
            <a:ext cx="2129750" cy="1277850"/>
          </a:xfrm>
          <a:prstGeom prst="rect">
            <a:avLst/>
          </a:prstGeom>
          <a:noFill/>
          <a:ln>
            <a:noFill/>
          </a:ln>
          <a:effectLst>
            <a:outerShdw blurRad="57150" rotWithShape="0" algn="bl" dir="5400000" dist="19050">
              <a:srgbClr val="000000"/>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8"/>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importance of AI Literacy</a:t>
            </a:r>
            <a:endParaRPr/>
          </a:p>
          <a:p>
            <a:pPr indent="0" lvl="0" marL="0" rtl="0" algn="l">
              <a:spcBef>
                <a:spcPts val="0"/>
              </a:spcBef>
              <a:spcAft>
                <a:spcPts val="0"/>
              </a:spcAft>
              <a:buNone/>
            </a:pPr>
            <a:r>
              <a:t/>
            </a:r>
            <a:endParaRPr/>
          </a:p>
        </p:txBody>
      </p:sp>
      <p:sp>
        <p:nvSpPr>
          <p:cNvPr id="123" name="Google Shape;123;p18"/>
          <p:cNvSpPr/>
          <p:nvPr/>
        </p:nvSpPr>
        <p:spPr>
          <a:xfrm>
            <a:off x="517100" y="2048200"/>
            <a:ext cx="3953100" cy="2477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latin typeface="Lato"/>
                <a:ea typeface="Lato"/>
                <a:cs typeface="Lato"/>
                <a:sym typeface="Lato"/>
              </a:rPr>
              <a:t>The data is in: 2024 is the year AI at work gets real.</a:t>
            </a:r>
            <a:r>
              <a:rPr lang="en">
                <a:latin typeface="Lato"/>
                <a:ea typeface="Lato"/>
                <a:cs typeface="Lato"/>
                <a:sym typeface="Lato"/>
              </a:rPr>
              <a:t> Use of generative AI has nearly doubled in the last six months,1 with </a:t>
            </a:r>
            <a:r>
              <a:rPr b="1" lang="en">
                <a:latin typeface="Lato"/>
                <a:ea typeface="Lato"/>
                <a:cs typeface="Lato"/>
                <a:sym typeface="Lato"/>
              </a:rPr>
              <a:t>75%</a:t>
            </a:r>
            <a:r>
              <a:rPr lang="en">
                <a:latin typeface="Lato"/>
                <a:ea typeface="Lato"/>
                <a:cs typeface="Lato"/>
                <a:sym typeface="Lato"/>
              </a:rPr>
              <a:t> of global knowledge workers using it. And employees, struggling under the pace and volume of work, are bringing their own AI to work.</a:t>
            </a:r>
            <a:endParaRPr>
              <a:latin typeface="Lato"/>
              <a:ea typeface="Lato"/>
              <a:cs typeface="Lato"/>
              <a:sym typeface="Lato"/>
            </a:endParaRPr>
          </a:p>
          <a:p>
            <a:pPr indent="0" lvl="0" marL="0" rtl="0" algn="l">
              <a:spcBef>
                <a:spcPts val="0"/>
              </a:spcBef>
              <a:spcAft>
                <a:spcPts val="0"/>
              </a:spcAft>
              <a:buNone/>
            </a:pPr>
            <a:r>
              <a:t/>
            </a:r>
            <a:endParaRPr sz="1500">
              <a:latin typeface="Lato"/>
              <a:ea typeface="Lato"/>
              <a:cs typeface="Lato"/>
              <a:sym typeface="Lato"/>
            </a:endParaRPr>
          </a:p>
          <a:p>
            <a:pPr indent="0" lvl="0" marL="0" rtl="0" algn="l">
              <a:spcBef>
                <a:spcPts val="0"/>
              </a:spcBef>
              <a:spcAft>
                <a:spcPts val="0"/>
              </a:spcAft>
              <a:buNone/>
            </a:pPr>
            <a:r>
              <a:t/>
            </a:r>
            <a:endParaRPr sz="1500">
              <a:latin typeface="Lato"/>
              <a:ea typeface="Lato"/>
              <a:cs typeface="Lato"/>
              <a:sym typeface="Lato"/>
            </a:endParaRPr>
          </a:p>
          <a:p>
            <a:pPr indent="0" lvl="0" marL="0" rtl="0" algn="l">
              <a:spcBef>
                <a:spcPts val="0"/>
              </a:spcBef>
              <a:spcAft>
                <a:spcPts val="0"/>
              </a:spcAft>
              <a:buNone/>
            </a:pPr>
            <a:r>
              <a:rPr lang="en" sz="600">
                <a:latin typeface="Lato"/>
                <a:ea typeface="Lato"/>
                <a:cs typeface="Lato"/>
                <a:sym typeface="Lato"/>
              </a:rPr>
              <a:t>Microsoft. "AI at Work Is Here—Now Comes the Hard Part." WorkLab, 8 June 2023,</a:t>
            </a:r>
            <a:r>
              <a:rPr lang="en" sz="600">
                <a:uFill>
                  <a:noFill/>
                </a:uFill>
                <a:latin typeface="Lato"/>
                <a:ea typeface="Lato"/>
                <a:cs typeface="Lato"/>
                <a:sym typeface="Lato"/>
                <a:hlinkClick r:id="rId3"/>
              </a:rPr>
              <a:t> </a:t>
            </a:r>
            <a:r>
              <a:rPr lang="en" sz="600" u="sng">
                <a:solidFill>
                  <a:schemeClr val="hlink"/>
                </a:solidFill>
                <a:latin typeface="Lato"/>
                <a:ea typeface="Lato"/>
                <a:cs typeface="Lato"/>
                <a:sym typeface="Lato"/>
                <a:hlinkClick r:id="rId4"/>
              </a:rPr>
              <a:t>https://www.microsoft.com/en-us/worklab/work-trend-index/ai-at-work-is-here-now-comes-the-hard-part</a:t>
            </a:r>
            <a:r>
              <a:rPr lang="en" sz="600">
                <a:latin typeface="Lato"/>
                <a:ea typeface="Lato"/>
                <a:cs typeface="Lato"/>
                <a:sym typeface="Lato"/>
              </a:rPr>
              <a:t>. </a:t>
            </a:r>
            <a:endParaRPr sz="1000">
              <a:latin typeface="Lato"/>
              <a:ea typeface="Lato"/>
              <a:cs typeface="Lato"/>
              <a:sym typeface="Lato"/>
            </a:endParaRPr>
          </a:p>
        </p:txBody>
      </p:sp>
      <p:sp>
        <p:nvSpPr>
          <p:cNvPr id="124" name="Google Shape;124;p18"/>
          <p:cNvSpPr/>
          <p:nvPr/>
        </p:nvSpPr>
        <p:spPr>
          <a:xfrm>
            <a:off x="4676575" y="2048200"/>
            <a:ext cx="3953100" cy="24774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latin typeface="Lato"/>
              <a:ea typeface="Lato"/>
              <a:cs typeface="Lato"/>
              <a:sym typeface="Lato"/>
            </a:endParaRPr>
          </a:p>
          <a:p>
            <a:pPr indent="0" lvl="0" marL="0" rtl="0" algn="l">
              <a:spcBef>
                <a:spcPts val="0"/>
              </a:spcBef>
              <a:spcAft>
                <a:spcPts val="0"/>
              </a:spcAft>
              <a:buNone/>
            </a:pPr>
            <a:r>
              <a:rPr b="1" lang="en">
                <a:latin typeface="Lato"/>
                <a:ea typeface="Lato"/>
                <a:cs typeface="Lato"/>
                <a:sym typeface="Lato"/>
              </a:rPr>
              <a:t>The top three skills </a:t>
            </a:r>
            <a:r>
              <a:rPr lang="en">
                <a:latin typeface="Lato"/>
                <a:ea typeface="Lato"/>
                <a:cs typeface="Lato"/>
                <a:sym typeface="Lato"/>
              </a:rPr>
              <a:t>that CTOs are looking for when they’re hiring software engineers are the </a:t>
            </a:r>
            <a:r>
              <a:rPr i="1" lang="en">
                <a:latin typeface="Lato"/>
                <a:ea typeface="Lato"/>
                <a:cs typeface="Lato"/>
                <a:sym typeface="Lato"/>
              </a:rPr>
              <a:t>ability to learn</a:t>
            </a:r>
            <a:r>
              <a:rPr lang="en">
                <a:latin typeface="Lato"/>
                <a:ea typeface="Lato"/>
                <a:cs typeface="Lato"/>
                <a:sym typeface="Lato"/>
              </a:rPr>
              <a:t>, the </a:t>
            </a:r>
            <a:r>
              <a:rPr i="1" lang="en">
                <a:latin typeface="Lato"/>
                <a:ea typeface="Lato"/>
                <a:cs typeface="Lato"/>
                <a:sym typeface="Lato"/>
              </a:rPr>
              <a:t>ability to problem solve</a:t>
            </a:r>
            <a:r>
              <a:rPr lang="en">
                <a:latin typeface="Lato"/>
                <a:ea typeface="Lato"/>
                <a:cs typeface="Lato"/>
                <a:sym typeface="Lato"/>
              </a:rPr>
              <a:t>, and the </a:t>
            </a:r>
            <a:r>
              <a:rPr i="1" lang="en">
                <a:latin typeface="Lato"/>
                <a:ea typeface="Lato"/>
                <a:cs typeface="Lato"/>
                <a:sym typeface="Lato"/>
              </a:rPr>
              <a:t>ability to collaborate</a:t>
            </a:r>
            <a:r>
              <a:rPr lang="en">
                <a:latin typeface="Lato"/>
                <a:ea typeface="Lato"/>
                <a:cs typeface="Lato"/>
                <a:sym typeface="Lato"/>
              </a:rPr>
              <a:t>, according to Wöhle.</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“As we move towards a world where we have all of these [AI] tools, those are some of the core skills that will enable you to differentiate yourself in the workplace,” he said.</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rPr lang="en" sz="600"/>
              <a:t>Mader, Jackie. "What Skills Should Students Learn in an AI-Powered World?" Education Week, 3 April 2023,</a:t>
            </a:r>
            <a:r>
              <a:rPr lang="en" sz="600">
                <a:uFill>
                  <a:noFill/>
                </a:uFill>
                <a:hlinkClick r:id="rId5"/>
              </a:rPr>
              <a:t> </a:t>
            </a:r>
            <a:r>
              <a:rPr lang="en" sz="600" u="sng">
                <a:solidFill>
                  <a:schemeClr val="hlink"/>
                </a:solidFill>
                <a:hlinkClick r:id="rId6"/>
              </a:rPr>
              <a:t>https://www.edweek.org/technology/what-skills-should-students-learn-in-an-ai-powered-world/2023/04</a:t>
            </a:r>
            <a:r>
              <a:rPr lang="en" sz="600"/>
              <a:t>.</a:t>
            </a:r>
            <a:endParaRPr sz="600">
              <a:latin typeface="Lato"/>
              <a:ea typeface="Lato"/>
              <a:cs typeface="Lato"/>
              <a:sym typeface="Lato"/>
            </a:endParaRPr>
          </a:p>
          <a:p>
            <a:pPr indent="0" lvl="0" marL="0" rtl="0" algn="l">
              <a:spcBef>
                <a:spcPts val="0"/>
              </a:spcBef>
              <a:spcAft>
                <a:spcPts val="0"/>
              </a:spcAft>
              <a:buNone/>
            </a:pPr>
            <a:r>
              <a:rPr lang="en" sz="800">
                <a:latin typeface="Lato"/>
                <a:ea typeface="Lato"/>
                <a:cs typeface="Lato"/>
                <a:sym typeface="Lato"/>
              </a:rPr>
              <a:t> </a:t>
            </a:r>
            <a:endParaRPr sz="1200">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9"/>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importance of AI Literacy</a:t>
            </a:r>
            <a:endParaRPr/>
          </a:p>
        </p:txBody>
      </p:sp>
      <p:sp>
        <p:nvSpPr>
          <p:cNvPr id="130" name="Google Shape;130;p19"/>
          <p:cNvSpPr txBox="1"/>
          <p:nvPr>
            <p:ph idx="1" type="body"/>
          </p:nvPr>
        </p:nvSpPr>
        <p:spPr>
          <a:xfrm>
            <a:off x="729450" y="2078875"/>
            <a:ext cx="7688700" cy="2678400"/>
          </a:xfrm>
          <a:prstGeom prst="rect">
            <a:avLst/>
          </a:prstGeom>
        </p:spPr>
        <p:txBody>
          <a:bodyPr anchorCtr="0" anchor="t" bIns="91425" lIns="91425" spcFirstLastPara="1" rIns="91425" wrap="square" tIns="91425">
            <a:normAutofit fontScale="85000" lnSpcReduction="10000"/>
          </a:bodyPr>
          <a:lstStyle/>
          <a:p>
            <a:pPr indent="0" lvl="0" marL="0" rtl="0" algn="l">
              <a:spcBef>
                <a:spcPts val="0"/>
              </a:spcBef>
              <a:spcAft>
                <a:spcPts val="0"/>
              </a:spcAft>
              <a:buNone/>
            </a:pPr>
            <a:r>
              <a:rPr b="1" lang="en" sz="1600" u="sng"/>
              <a:t>Healthcare</a:t>
            </a:r>
            <a:endParaRPr b="1" sz="1600" u="sng"/>
          </a:p>
          <a:p>
            <a:pPr indent="0" lvl="0" marL="0" rtl="0" algn="l">
              <a:spcBef>
                <a:spcPts val="1200"/>
              </a:spcBef>
              <a:spcAft>
                <a:spcPts val="0"/>
              </a:spcAft>
              <a:buNone/>
            </a:pPr>
            <a:r>
              <a:rPr b="1" lang="en"/>
              <a:t>Enhanced Diagnostics</a:t>
            </a:r>
            <a:r>
              <a:rPr lang="en"/>
              <a:t>: AI algorithms can analyze medical images (e.g., X-rays, MRIs) with high accuracy, helping detect diseases like cancer at early stages.</a:t>
            </a:r>
            <a:endParaRPr/>
          </a:p>
          <a:p>
            <a:pPr indent="0" lvl="0" marL="0" rtl="0" algn="l">
              <a:spcBef>
                <a:spcPts val="1200"/>
              </a:spcBef>
              <a:spcAft>
                <a:spcPts val="0"/>
              </a:spcAft>
              <a:buNone/>
            </a:pPr>
            <a:r>
              <a:rPr b="1" lang="en"/>
              <a:t>Personalized Medicine</a:t>
            </a:r>
            <a:r>
              <a:rPr lang="en"/>
              <a:t>: AI can analyze patient data to provide customized treatment plans, improving patient outcomes.</a:t>
            </a:r>
            <a:endParaRPr/>
          </a:p>
          <a:p>
            <a:pPr indent="0" lvl="0" marL="0" rtl="0" algn="l">
              <a:spcBef>
                <a:spcPts val="1200"/>
              </a:spcBef>
              <a:spcAft>
                <a:spcPts val="0"/>
              </a:spcAft>
              <a:buNone/>
            </a:pPr>
            <a:r>
              <a:rPr b="1" lang="en"/>
              <a:t>Operational Efficiency</a:t>
            </a:r>
            <a:r>
              <a:rPr lang="en"/>
              <a:t>: AI streamlines administrative tasks like scheduling, billing, and patient records management, allowing healthcare professionals to focus more on patient care.</a:t>
            </a:r>
            <a:endParaRPr/>
          </a:p>
          <a:p>
            <a:pPr indent="0" lvl="0" marL="0" rtl="0" algn="l">
              <a:spcBef>
                <a:spcPts val="1200"/>
              </a:spcBef>
              <a:spcAft>
                <a:spcPts val="0"/>
              </a:spcAft>
              <a:buNone/>
            </a:pPr>
            <a:r>
              <a:rPr b="1" lang="en"/>
              <a:t>Predictive Analytics</a:t>
            </a:r>
            <a:r>
              <a:rPr lang="en"/>
              <a:t>: AI models predict disease outbreaks, patient admissions, and treatment outcomes, enabling proactive measures and better resource allocation.</a:t>
            </a:r>
            <a:endParaRPr/>
          </a:p>
          <a:p>
            <a:pPr indent="0" lvl="0" marL="0" rtl="0" algn="l">
              <a:spcBef>
                <a:spcPts val="1200"/>
              </a:spcBef>
              <a:spcAft>
                <a:spcPts val="1200"/>
              </a:spcAft>
              <a:buNone/>
            </a:pPr>
            <a:r>
              <a:t/>
            </a:r>
            <a:endParaRPr b="1" u="sng"/>
          </a:p>
        </p:txBody>
      </p:sp>
      <p:sp>
        <p:nvSpPr>
          <p:cNvPr id="131" name="Google Shape;131;p19"/>
          <p:cNvSpPr txBox="1"/>
          <p:nvPr/>
        </p:nvSpPr>
        <p:spPr>
          <a:xfrm>
            <a:off x="-100" y="4854250"/>
            <a:ext cx="9144000" cy="289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solidFill>
                  <a:schemeClr val="accent1"/>
                </a:solidFill>
              </a:rPr>
              <a:t>Theator. "The Role of Artificial Intelligence in Healthcare." Theator Blog,</a:t>
            </a:r>
            <a:r>
              <a:rPr lang="en" sz="800">
                <a:solidFill>
                  <a:schemeClr val="accent1"/>
                </a:solidFill>
                <a:uFill>
                  <a:noFill/>
                </a:uFill>
                <a:hlinkClick r:id="rId3">
                  <a:extLst>
                    <a:ext uri="{A12FA001-AC4F-418D-AE19-62706E023703}">
                      <ahyp:hlinkClr val="tx"/>
                    </a:ext>
                  </a:extLst>
                </a:hlinkClick>
              </a:rPr>
              <a:t> </a:t>
            </a:r>
            <a:r>
              <a:rPr lang="en" sz="800" u="sng">
                <a:solidFill>
                  <a:schemeClr val="accent1"/>
                </a:solidFill>
                <a:hlinkClick r:id="rId4">
                  <a:extLst>
                    <a:ext uri="{A12FA001-AC4F-418D-AE19-62706E023703}">
                      <ahyp:hlinkClr val="tx"/>
                    </a:ext>
                  </a:extLst>
                </a:hlinkClick>
              </a:rPr>
              <a:t>https://theator.io/blog/the-role-of-artificial-intelligence-in-healthcare/</a:t>
            </a:r>
            <a:r>
              <a:rPr lang="en" sz="800">
                <a:solidFill>
                  <a:schemeClr val="accent1"/>
                </a:solidFill>
              </a:rPr>
              <a:t>.</a:t>
            </a:r>
            <a:endParaRPr sz="800">
              <a:solidFill>
                <a:schemeClr val="accent1"/>
              </a:solidFill>
              <a:latin typeface="Lato"/>
              <a:ea typeface="Lato"/>
              <a:cs typeface="Lato"/>
              <a:sym typeface="Lato"/>
            </a:endParaRPr>
          </a:p>
        </p:txBody>
      </p:sp>
      <p:pic>
        <p:nvPicPr>
          <p:cNvPr id="132" name="Google Shape;132;p19"/>
          <p:cNvPicPr preferRelativeResize="0"/>
          <p:nvPr/>
        </p:nvPicPr>
        <p:blipFill rotWithShape="1">
          <a:blip r:embed="rId5">
            <a:alphaModFix/>
          </a:blip>
          <a:srcRect b="0" l="0" r="2286" t="0"/>
          <a:stretch/>
        </p:blipFill>
        <p:spPr>
          <a:xfrm>
            <a:off x="6852725" y="207650"/>
            <a:ext cx="2087875" cy="1646200"/>
          </a:xfrm>
          <a:prstGeom prst="rect">
            <a:avLst/>
          </a:prstGeom>
          <a:noFill/>
          <a:ln>
            <a:noFill/>
          </a:ln>
          <a:effectLst>
            <a:outerShdw blurRad="57150" rotWithShape="0" algn="bl" dir="5400000" dist="19050">
              <a:srgbClr val="000000"/>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0"/>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importance of AI Literacy</a:t>
            </a:r>
            <a:endParaRPr/>
          </a:p>
        </p:txBody>
      </p:sp>
      <p:sp>
        <p:nvSpPr>
          <p:cNvPr id="138" name="Google Shape;138;p20"/>
          <p:cNvSpPr txBox="1"/>
          <p:nvPr>
            <p:ph idx="1" type="body"/>
          </p:nvPr>
        </p:nvSpPr>
        <p:spPr>
          <a:xfrm>
            <a:off x="729450" y="2078875"/>
            <a:ext cx="7688700" cy="2678400"/>
          </a:xfrm>
          <a:prstGeom prst="rect">
            <a:avLst/>
          </a:prstGeom>
        </p:spPr>
        <p:txBody>
          <a:bodyPr anchorCtr="0" anchor="t" bIns="91425" lIns="91425" spcFirstLastPara="1" rIns="91425" wrap="square" tIns="91425">
            <a:normAutofit fontScale="70000"/>
          </a:bodyPr>
          <a:lstStyle/>
          <a:p>
            <a:pPr indent="0" lvl="0" marL="0" rtl="0" algn="l">
              <a:spcBef>
                <a:spcPts val="0"/>
              </a:spcBef>
              <a:spcAft>
                <a:spcPts val="0"/>
              </a:spcAft>
              <a:buNone/>
            </a:pPr>
            <a:r>
              <a:rPr b="1" lang="en" sz="2000" u="sng"/>
              <a:t>Finance</a:t>
            </a:r>
            <a:endParaRPr b="1" sz="2000" u="sng"/>
          </a:p>
          <a:p>
            <a:pPr indent="0" lvl="0" marL="0" rtl="0" algn="l">
              <a:spcBef>
                <a:spcPts val="1200"/>
              </a:spcBef>
              <a:spcAft>
                <a:spcPts val="0"/>
              </a:spcAft>
              <a:buNone/>
            </a:pPr>
            <a:r>
              <a:rPr b="1" lang="en" sz="1571"/>
              <a:t>Fraud Detection</a:t>
            </a:r>
            <a:r>
              <a:rPr lang="en" sz="1571"/>
              <a:t>: AI systems identify fraudulent transactions in real-time, protecting consumers and financial institutions.</a:t>
            </a:r>
            <a:endParaRPr sz="1571"/>
          </a:p>
          <a:p>
            <a:pPr indent="0" lvl="0" marL="0" rtl="0" algn="l">
              <a:spcBef>
                <a:spcPts val="1200"/>
              </a:spcBef>
              <a:spcAft>
                <a:spcPts val="0"/>
              </a:spcAft>
              <a:buNone/>
            </a:pPr>
            <a:r>
              <a:rPr b="1" lang="en" sz="1571"/>
              <a:t>Risk Management</a:t>
            </a:r>
            <a:r>
              <a:rPr lang="en" sz="1571"/>
              <a:t>: AI analyzes large datasets to assess risks and make informed decisions, improving investment strategies and credit scoring.</a:t>
            </a:r>
            <a:endParaRPr sz="1571"/>
          </a:p>
          <a:p>
            <a:pPr indent="0" lvl="0" marL="0" rtl="0" algn="l">
              <a:spcBef>
                <a:spcPts val="1200"/>
              </a:spcBef>
              <a:spcAft>
                <a:spcPts val="0"/>
              </a:spcAft>
              <a:buNone/>
            </a:pPr>
            <a:r>
              <a:rPr b="1" lang="en" sz="1571"/>
              <a:t>Automated Trading</a:t>
            </a:r>
            <a:r>
              <a:rPr lang="en" sz="1571"/>
              <a:t>: AI-driven algorithms execute trades at optimal times, increasing profitability and market efficiency.</a:t>
            </a:r>
            <a:endParaRPr sz="1571"/>
          </a:p>
          <a:p>
            <a:pPr indent="0" lvl="0" marL="0" rtl="0" algn="l">
              <a:spcBef>
                <a:spcPts val="1200"/>
              </a:spcBef>
              <a:spcAft>
                <a:spcPts val="0"/>
              </a:spcAft>
              <a:buNone/>
            </a:pPr>
            <a:r>
              <a:rPr b="1" lang="en" sz="1571"/>
              <a:t>Customer Service</a:t>
            </a:r>
            <a:r>
              <a:rPr lang="en" sz="1571"/>
              <a:t>: AI chatbots provide 24/7 customer support, handling inquiries and transactions quickly and efficiently.</a:t>
            </a:r>
            <a:endParaRPr sz="1571"/>
          </a:p>
          <a:p>
            <a:pPr indent="0" lvl="0" marL="0" rtl="0" algn="l">
              <a:spcBef>
                <a:spcPts val="1200"/>
              </a:spcBef>
              <a:spcAft>
                <a:spcPts val="1200"/>
              </a:spcAft>
              <a:buNone/>
            </a:pPr>
            <a:r>
              <a:t/>
            </a:r>
            <a:endParaRPr b="1" u="sng"/>
          </a:p>
        </p:txBody>
      </p:sp>
      <p:sp>
        <p:nvSpPr>
          <p:cNvPr id="139" name="Google Shape;139;p20"/>
          <p:cNvSpPr txBox="1"/>
          <p:nvPr/>
        </p:nvSpPr>
        <p:spPr>
          <a:xfrm>
            <a:off x="-100" y="4854250"/>
            <a:ext cx="9144000" cy="289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solidFill>
                  <a:schemeClr val="accent1"/>
                </a:solidFill>
              </a:rPr>
              <a:t>Google Cloud. "How Is AI Used in Financial Services?" https://cloud.google.com/discover/finance-ai.</a:t>
            </a:r>
            <a:endParaRPr sz="800">
              <a:solidFill>
                <a:schemeClr val="accent1"/>
              </a:solidFill>
              <a:latin typeface="Lato"/>
              <a:ea typeface="Lato"/>
              <a:cs typeface="Lato"/>
              <a:sym typeface="Lato"/>
            </a:endParaRPr>
          </a:p>
        </p:txBody>
      </p:sp>
      <p:pic>
        <p:nvPicPr>
          <p:cNvPr id="140" name="Google Shape;140;p20"/>
          <p:cNvPicPr preferRelativeResize="0"/>
          <p:nvPr/>
        </p:nvPicPr>
        <p:blipFill>
          <a:blip r:embed="rId3">
            <a:alphaModFix/>
          </a:blip>
          <a:stretch>
            <a:fillRect/>
          </a:stretch>
        </p:blipFill>
        <p:spPr>
          <a:xfrm>
            <a:off x="6518198" y="185247"/>
            <a:ext cx="2444049" cy="1668600"/>
          </a:xfrm>
          <a:prstGeom prst="rect">
            <a:avLst/>
          </a:prstGeom>
          <a:noFill/>
          <a:ln>
            <a:noFill/>
          </a:ln>
          <a:effectLst>
            <a:outerShdw blurRad="57150" rotWithShape="0" algn="bl" dir="5400000" dist="19050">
              <a:srgbClr val="000000"/>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1"/>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importance of AI Literacy</a:t>
            </a:r>
            <a:endParaRPr/>
          </a:p>
        </p:txBody>
      </p:sp>
      <p:sp>
        <p:nvSpPr>
          <p:cNvPr id="146" name="Google Shape;146;p21"/>
          <p:cNvSpPr txBox="1"/>
          <p:nvPr>
            <p:ph idx="1" type="body"/>
          </p:nvPr>
        </p:nvSpPr>
        <p:spPr>
          <a:xfrm>
            <a:off x="729450" y="2078875"/>
            <a:ext cx="7688700" cy="2678400"/>
          </a:xfrm>
          <a:prstGeom prst="rect">
            <a:avLst/>
          </a:prstGeom>
        </p:spPr>
        <p:txBody>
          <a:bodyPr anchorCtr="0" anchor="t" bIns="91425" lIns="91425" spcFirstLastPara="1" rIns="91425" wrap="square" tIns="91425">
            <a:normAutofit fontScale="55000" lnSpcReduction="20000"/>
          </a:bodyPr>
          <a:lstStyle/>
          <a:p>
            <a:pPr indent="0" lvl="0" marL="0" rtl="0" algn="l">
              <a:spcBef>
                <a:spcPts val="0"/>
              </a:spcBef>
              <a:spcAft>
                <a:spcPts val="0"/>
              </a:spcAft>
              <a:buNone/>
            </a:pPr>
            <a:r>
              <a:rPr b="1" lang="en" sz="2500" u="sng"/>
              <a:t>Retail</a:t>
            </a:r>
            <a:endParaRPr b="1" sz="2500" u="sng"/>
          </a:p>
          <a:p>
            <a:pPr indent="0" lvl="0" marL="0" rtl="0" algn="l">
              <a:spcBef>
                <a:spcPts val="1200"/>
              </a:spcBef>
              <a:spcAft>
                <a:spcPts val="0"/>
              </a:spcAft>
              <a:buNone/>
            </a:pPr>
            <a:r>
              <a:rPr b="1" lang="en" sz="2000"/>
              <a:t>Personalized Shopping Experiences</a:t>
            </a:r>
            <a:r>
              <a:rPr lang="en" sz="2000"/>
              <a:t>: AI analyzes customer behavior and preferences to recommend products, increasing sales and customer satisfaction.</a:t>
            </a:r>
            <a:endParaRPr sz="2000"/>
          </a:p>
          <a:p>
            <a:pPr indent="0" lvl="0" marL="0" rtl="0" algn="l">
              <a:spcBef>
                <a:spcPts val="1200"/>
              </a:spcBef>
              <a:spcAft>
                <a:spcPts val="0"/>
              </a:spcAft>
              <a:buNone/>
            </a:pPr>
            <a:r>
              <a:rPr b="1" lang="en" sz="2000"/>
              <a:t>Inventory Management</a:t>
            </a:r>
            <a:r>
              <a:rPr lang="en" sz="2000"/>
              <a:t>: AI predicts demand and optimizes inventory levels, reducing costs and minimizing stockouts or overstock situations.</a:t>
            </a:r>
            <a:endParaRPr sz="2000"/>
          </a:p>
          <a:p>
            <a:pPr indent="0" lvl="0" marL="0" rtl="0" algn="l">
              <a:spcBef>
                <a:spcPts val="1200"/>
              </a:spcBef>
              <a:spcAft>
                <a:spcPts val="0"/>
              </a:spcAft>
              <a:buNone/>
            </a:pPr>
            <a:r>
              <a:rPr b="1" lang="en" sz="2000"/>
              <a:t>Pricing Strategies</a:t>
            </a:r>
            <a:r>
              <a:rPr lang="en" sz="2000"/>
              <a:t>: AI helps set dynamic pricing based on market trends, competition, and customer data, maximizing revenue.</a:t>
            </a:r>
            <a:endParaRPr sz="2000"/>
          </a:p>
          <a:p>
            <a:pPr indent="0" lvl="0" marL="0" rtl="0" algn="l">
              <a:spcBef>
                <a:spcPts val="1200"/>
              </a:spcBef>
              <a:spcAft>
                <a:spcPts val="0"/>
              </a:spcAft>
              <a:buNone/>
            </a:pPr>
            <a:r>
              <a:rPr b="1" lang="en" sz="2000"/>
              <a:t>Customer Insights</a:t>
            </a:r>
            <a:r>
              <a:rPr lang="en" sz="2000"/>
              <a:t>: AI provides deep insights into customer behavior and trends, enabling targeted marketing and improved customer retention.</a:t>
            </a:r>
            <a:endParaRPr sz="2000"/>
          </a:p>
          <a:p>
            <a:pPr indent="0" lvl="0" marL="0" rtl="0" algn="l">
              <a:spcBef>
                <a:spcPts val="1200"/>
              </a:spcBef>
              <a:spcAft>
                <a:spcPts val="1200"/>
              </a:spcAft>
              <a:buNone/>
            </a:pPr>
            <a:r>
              <a:t/>
            </a:r>
            <a:endParaRPr b="1" u="sng"/>
          </a:p>
        </p:txBody>
      </p:sp>
      <p:sp>
        <p:nvSpPr>
          <p:cNvPr id="147" name="Google Shape;147;p21"/>
          <p:cNvSpPr txBox="1"/>
          <p:nvPr/>
        </p:nvSpPr>
        <p:spPr>
          <a:xfrm>
            <a:off x="-100" y="4854250"/>
            <a:ext cx="9144000" cy="289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solidFill>
                  <a:schemeClr val="accent1"/>
                </a:solidFill>
              </a:rPr>
              <a:t>Intel. "AI in Retail." https://www.intel.com/content/www/us/en/retail/solutions/ai-in-retail.html.</a:t>
            </a:r>
            <a:endParaRPr sz="800">
              <a:solidFill>
                <a:schemeClr val="accent1"/>
              </a:solidFill>
              <a:latin typeface="Lato"/>
              <a:ea typeface="Lato"/>
              <a:cs typeface="Lato"/>
              <a:sym typeface="Lato"/>
            </a:endParaRPr>
          </a:p>
        </p:txBody>
      </p:sp>
      <p:pic>
        <p:nvPicPr>
          <p:cNvPr id="148" name="Google Shape;148;p21"/>
          <p:cNvPicPr preferRelativeResize="0"/>
          <p:nvPr/>
        </p:nvPicPr>
        <p:blipFill rotWithShape="1">
          <a:blip r:embed="rId3">
            <a:alphaModFix/>
          </a:blip>
          <a:srcRect b="0" l="1661" r="0" t="3697"/>
          <a:stretch/>
        </p:blipFill>
        <p:spPr>
          <a:xfrm>
            <a:off x="6662375" y="287025"/>
            <a:ext cx="2273975" cy="1694875"/>
          </a:xfrm>
          <a:prstGeom prst="rect">
            <a:avLst/>
          </a:prstGeom>
          <a:noFill/>
          <a:ln>
            <a:noFill/>
          </a:ln>
          <a:effectLst>
            <a:outerShdw blurRad="57150" rotWithShape="0" algn="bl" dir="5400000" dist="19050">
              <a:srgbClr val="000000"/>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2"/>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importance of AI Literacy</a:t>
            </a:r>
            <a:endParaRPr/>
          </a:p>
        </p:txBody>
      </p:sp>
      <p:sp>
        <p:nvSpPr>
          <p:cNvPr id="154" name="Google Shape;154;p22"/>
          <p:cNvSpPr txBox="1"/>
          <p:nvPr>
            <p:ph idx="1" type="body"/>
          </p:nvPr>
        </p:nvSpPr>
        <p:spPr>
          <a:xfrm>
            <a:off x="729450" y="2078875"/>
            <a:ext cx="7688700" cy="2274600"/>
          </a:xfrm>
          <a:prstGeom prst="rect">
            <a:avLst/>
          </a:prstGeom>
        </p:spPr>
        <p:txBody>
          <a:bodyPr anchorCtr="0" anchor="t" bIns="91425" lIns="91425" spcFirstLastPara="1" rIns="91425" wrap="square" tIns="91425">
            <a:normAutofit fontScale="85000" lnSpcReduction="10000"/>
          </a:bodyPr>
          <a:lstStyle/>
          <a:p>
            <a:pPr indent="0" lvl="0" marL="0" rtl="0" algn="l">
              <a:spcBef>
                <a:spcPts val="0"/>
              </a:spcBef>
              <a:spcAft>
                <a:spcPts val="0"/>
              </a:spcAft>
              <a:buNone/>
            </a:pPr>
            <a:r>
              <a:rPr b="1" lang="en" sz="1600" u="sng"/>
              <a:t>Manufacturing</a:t>
            </a:r>
            <a:endParaRPr b="1" sz="1600" u="sng"/>
          </a:p>
          <a:p>
            <a:pPr indent="0" lvl="0" marL="0" rtl="0" algn="l">
              <a:spcBef>
                <a:spcPts val="1200"/>
              </a:spcBef>
              <a:spcAft>
                <a:spcPts val="0"/>
              </a:spcAft>
              <a:buNone/>
            </a:pPr>
            <a:r>
              <a:rPr b="1" lang="en" sz="1250"/>
              <a:t>Predictive Maintenance</a:t>
            </a:r>
            <a:r>
              <a:rPr lang="en" sz="1250"/>
              <a:t>: AI predicts equipment failures before they occur, reducing downtime and maintenance costs.</a:t>
            </a:r>
            <a:endParaRPr sz="1250"/>
          </a:p>
          <a:p>
            <a:pPr indent="0" lvl="0" marL="0" rtl="0" algn="l">
              <a:spcBef>
                <a:spcPts val="1200"/>
              </a:spcBef>
              <a:spcAft>
                <a:spcPts val="0"/>
              </a:spcAft>
              <a:buNone/>
            </a:pPr>
            <a:r>
              <a:rPr b="1" lang="en" sz="1250"/>
              <a:t>Quality Control</a:t>
            </a:r>
            <a:r>
              <a:rPr lang="en" sz="1250"/>
              <a:t>: AI systems inspect products for defects, ensuring high-quality output and reducing waste.</a:t>
            </a:r>
            <a:endParaRPr sz="1250"/>
          </a:p>
          <a:p>
            <a:pPr indent="0" lvl="0" marL="0" rtl="0" algn="l">
              <a:spcBef>
                <a:spcPts val="1200"/>
              </a:spcBef>
              <a:spcAft>
                <a:spcPts val="0"/>
              </a:spcAft>
              <a:buNone/>
            </a:pPr>
            <a:r>
              <a:rPr b="1" lang="en" sz="1250"/>
              <a:t>Supply Chain Optimization</a:t>
            </a:r>
            <a:r>
              <a:rPr lang="en" sz="1250"/>
              <a:t>: AI optimizes supply chain operations, improving efficiency and reducing costs through better demand forecasting and logistics management.</a:t>
            </a:r>
            <a:endParaRPr sz="1250"/>
          </a:p>
          <a:p>
            <a:pPr indent="0" lvl="0" marL="0" rtl="0" algn="l">
              <a:spcBef>
                <a:spcPts val="1200"/>
              </a:spcBef>
              <a:spcAft>
                <a:spcPts val="0"/>
              </a:spcAft>
              <a:buNone/>
            </a:pPr>
            <a:r>
              <a:rPr b="1" lang="en" sz="1250"/>
              <a:t>Automation</a:t>
            </a:r>
            <a:r>
              <a:rPr lang="en" sz="1250"/>
              <a:t>: AI-driven robots and automation systems increase production efficiency, reduce labor costs, and enhance safety.</a:t>
            </a:r>
            <a:endParaRPr sz="1250"/>
          </a:p>
          <a:p>
            <a:pPr indent="0" lvl="0" marL="0" rtl="0" algn="l">
              <a:spcBef>
                <a:spcPts val="1200"/>
              </a:spcBef>
              <a:spcAft>
                <a:spcPts val="1200"/>
              </a:spcAft>
              <a:buNone/>
            </a:pPr>
            <a:r>
              <a:t/>
            </a:r>
            <a:endParaRPr b="1" u="sng"/>
          </a:p>
        </p:txBody>
      </p:sp>
      <p:sp>
        <p:nvSpPr>
          <p:cNvPr id="155" name="Google Shape;155;p22"/>
          <p:cNvSpPr txBox="1"/>
          <p:nvPr/>
        </p:nvSpPr>
        <p:spPr>
          <a:xfrm>
            <a:off x="0" y="4714225"/>
            <a:ext cx="9144000" cy="289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solidFill>
                  <a:schemeClr val="accent1"/>
                </a:solidFill>
              </a:rPr>
              <a:t>World Economic Forum. "How We Can Unleash the Power of AI in Manufacturing." World Economic Forum, January 2024, https://www.weforum.org/agenda/2024/01/how-we-can-unleash-the-power-of-ai-in-manufacturing/.</a:t>
            </a:r>
            <a:endParaRPr sz="800">
              <a:solidFill>
                <a:schemeClr val="accent1"/>
              </a:solidFill>
              <a:latin typeface="Lato"/>
              <a:ea typeface="Lato"/>
              <a:cs typeface="Lato"/>
              <a:sym typeface="Lato"/>
            </a:endParaRPr>
          </a:p>
        </p:txBody>
      </p:sp>
      <p:pic>
        <p:nvPicPr>
          <p:cNvPr id="156" name="Google Shape;156;p22"/>
          <p:cNvPicPr preferRelativeResize="0"/>
          <p:nvPr/>
        </p:nvPicPr>
        <p:blipFill>
          <a:blip r:embed="rId3">
            <a:alphaModFix/>
          </a:blip>
          <a:stretch>
            <a:fillRect/>
          </a:stretch>
        </p:blipFill>
        <p:spPr>
          <a:xfrm>
            <a:off x="6576530" y="213750"/>
            <a:ext cx="2377690" cy="1661650"/>
          </a:xfrm>
          <a:prstGeom prst="rect">
            <a:avLst/>
          </a:prstGeom>
          <a:noFill/>
          <a:ln>
            <a:noFill/>
          </a:ln>
          <a:effectLst>
            <a:outerShdw blurRad="57150" rotWithShape="0" algn="bl" dir="5400000" dist="19050">
              <a:srgbClr val="000000"/>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3"/>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importance of AI Literacy</a:t>
            </a:r>
            <a:endParaRPr/>
          </a:p>
        </p:txBody>
      </p:sp>
      <p:sp>
        <p:nvSpPr>
          <p:cNvPr id="162" name="Google Shape;162;p23"/>
          <p:cNvSpPr txBox="1"/>
          <p:nvPr>
            <p:ph idx="1" type="body"/>
          </p:nvPr>
        </p:nvSpPr>
        <p:spPr>
          <a:xfrm>
            <a:off x="729450" y="2078875"/>
            <a:ext cx="7688700" cy="2274600"/>
          </a:xfrm>
          <a:prstGeom prst="rect">
            <a:avLst/>
          </a:prstGeom>
        </p:spPr>
        <p:txBody>
          <a:bodyPr anchorCtr="0" anchor="t" bIns="91425" lIns="91425" spcFirstLastPara="1" rIns="91425" wrap="square" tIns="91425">
            <a:normAutofit fontScale="70000" lnSpcReduction="20000"/>
          </a:bodyPr>
          <a:lstStyle/>
          <a:p>
            <a:pPr indent="0" lvl="0" marL="0" rtl="0" algn="l">
              <a:spcBef>
                <a:spcPts val="0"/>
              </a:spcBef>
              <a:spcAft>
                <a:spcPts val="0"/>
              </a:spcAft>
              <a:buNone/>
            </a:pPr>
            <a:r>
              <a:rPr b="1" lang="en" sz="2000" u="sng"/>
              <a:t>Transportation</a:t>
            </a:r>
            <a:endParaRPr b="1" sz="2000" u="sng"/>
          </a:p>
          <a:p>
            <a:pPr indent="0" lvl="0" marL="0" rtl="0" algn="l">
              <a:spcBef>
                <a:spcPts val="1200"/>
              </a:spcBef>
              <a:spcAft>
                <a:spcPts val="0"/>
              </a:spcAft>
              <a:buNone/>
            </a:pPr>
            <a:r>
              <a:rPr b="1" lang="en" sz="1600"/>
              <a:t>Autonomous Vehicles</a:t>
            </a:r>
            <a:r>
              <a:rPr lang="en" sz="1600"/>
              <a:t>: AI powers self-driving cars, trucks, and drones, improving safety and efficiency in transportation and logistics.</a:t>
            </a:r>
            <a:endParaRPr sz="1600"/>
          </a:p>
          <a:p>
            <a:pPr indent="0" lvl="0" marL="0" rtl="0" algn="l">
              <a:spcBef>
                <a:spcPts val="1200"/>
              </a:spcBef>
              <a:spcAft>
                <a:spcPts val="0"/>
              </a:spcAft>
              <a:buNone/>
            </a:pPr>
            <a:r>
              <a:rPr b="1" lang="en" sz="1600"/>
              <a:t>Traffic Management</a:t>
            </a:r>
            <a:r>
              <a:rPr lang="en" sz="1600"/>
              <a:t>: AI analyzes traffic patterns and optimizes traffic flow, reducing congestion and travel time.</a:t>
            </a:r>
            <a:endParaRPr sz="1600"/>
          </a:p>
          <a:p>
            <a:pPr indent="0" lvl="0" marL="0" rtl="0" algn="l">
              <a:spcBef>
                <a:spcPts val="1200"/>
              </a:spcBef>
              <a:spcAft>
                <a:spcPts val="0"/>
              </a:spcAft>
              <a:buNone/>
            </a:pPr>
            <a:r>
              <a:rPr b="1" lang="en" sz="1600"/>
              <a:t>Predictive Maintenance</a:t>
            </a:r>
            <a:r>
              <a:rPr lang="en" sz="1600"/>
              <a:t>: AI predicts maintenance needs for vehicles and infrastructure, enhancing safety and reducing operational costs.</a:t>
            </a:r>
            <a:endParaRPr sz="1600"/>
          </a:p>
          <a:p>
            <a:pPr indent="0" lvl="0" marL="0" rtl="0" algn="l">
              <a:spcBef>
                <a:spcPts val="1200"/>
              </a:spcBef>
              <a:spcAft>
                <a:spcPts val="0"/>
              </a:spcAft>
              <a:buNone/>
            </a:pPr>
            <a:r>
              <a:rPr b="1" lang="en" sz="1600"/>
              <a:t>Route Optimization</a:t>
            </a:r>
            <a:r>
              <a:rPr lang="en" sz="1600"/>
              <a:t>: AI optimizes delivery routes, reducing fuel consumption and delivery times.</a:t>
            </a:r>
            <a:endParaRPr sz="1600"/>
          </a:p>
          <a:p>
            <a:pPr indent="0" lvl="0" marL="0" rtl="0" algn="l">
              <a:spcBef>
                <a:spcPts val="1200"/>
              </a:spcBef>
              <a:spcAft>
                <a:spcPts val="1200"/>
              </a:spcAft>
              <a:buNone/>
            </a:pPr>
            <a:r>
              <a:t/>
            </a:r>
            <a:endParaRPr b="1" u="sng"/>
          </a:p>
        </p:txBody>
      </p:sp>
      <p:sp>
        <p:nvSpPr>
          <p:cNvPr id="163" name="Google Shape;163;p23"/>
          <p:cNvSpPr txBox="1"/>
          <p:nvPr/>
        </p:nvSpPr>
        <p:spPr>
          <a:xfrm>
            <a:off x="1800" y="4730425"/>
            <a:ext cx="9144000" cy="289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solidFill>
                  <a:schemeClr val="accent1"/>
                </a:solidFill>
                <a:latin typeface="Lato"/>
                <a:ea typeface="Lato"/>
                <a:cs typeface="Lato"/>
                <a:sym typeface="Lato"/>
              </a:rPr>
              <a:t>Columbus, Louis. "How AI Can Transform the Transportation Industry." Forbes, 26 July 2019, https://www.forbes.com/sites/cognitiveworld/2019/07/26/how-ai-can-transform-the-transportation-industry/.</a:t>
            </a:r>
            <a:endParaRPr sz="800">
              <a:solidFill>
                <a:schemeClr val="accent1"/>
              </a:solidFill>
              <a:latin typeface="Lato"/>
              <a:ea typeface="Lato"/>
              <a:cs typeface="Lato"/>
              <a:sym typeface="Lato"/>
            </a:endParaRPr>
          </a:p>
        </p:txBody>
      </p:sp>
      <p:pic>
        <p:nvPicPr>
          <p:cNvPr id="164" name="Google Shape;164;p23"/>
          <p:cNvPicPr preferRelativeResize="0"/>
          <p:nvPr/>
        </p:nvPicPr>
        <p:blipFill>
          <a:blip r:embed="rId3">
            <a:alphaModFix/>
          </a:blip>
          <a:stretch>
            <a:fillRect/>
          </a:stretch>
        </p:blipFill>
        <p:spPr>
          <a:xfrm>
            <a:off x="6496818" y="209875"/>
            <a:ext cx="2468807" cy="1643975"/>
          </a:xfrm>
          <a:prstGeom prst="rect">
            <a:avLst/>
          </a:prstGeom>
          <a:noFill/>
          <a:ln>
            <a:noFill/>
          </a:ln>
          <a:effectLst>
            <a:outerShdw blurRad="57150" rotWithShape="0" algn="bl" dir="5400000" dist="19050">
              <a:srgbClr val="000000"/>
            </a:outerShdw>
          </a:effectLst>
        </p:spPr>
      </p:pic>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