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2" r:id="rId4"/>
    <p:sldId id="258" r:id="rId5"/>
    <p:sldId id="259"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7" d="100"/>
          <a:sy n="77" d="100"/>
        </p:scale>
        <p:origin x="126" y="7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1FF40CD5-B5A9-4B2C-9BEA-9088AFDC0AB0}" type="datetimeFigureOut">
              <a:rPr lang="en-US" smtClean="0"/>
              <a:t>4/27/2018</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8BB20A10-41E6-4971-8C6E-52BDD4C64C3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70560" y="530352"/>
            <a:ext cx="1091184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F40CD5-B5A9-4B2C-9BEA-9088AFDC0AB0}"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20A10-41E6-4971-8C6E-52BDD4C64C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533405"/>
            <a:ext cx="26416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711200" y="533403"/>
            <a:ext cx="79248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F40CD5-B5A9-4B2C-9BEA-9088AFDC0AB0}"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20A10-41E6-4971-8C6E-52BDD4C64C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670560" y="530352"/>
            <a:ext cx="1091184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F40CD5-B5A9-4B2C-9BEA-9088AFDC0AB0}"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20A10-41E6-4971-8C6E-52BDD4C64C3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FF40CD5-B5A9-4B2C-9BEA-9088AFDC0AB0}"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20A10-41E6-4971-8C6E-52BDD4C64C3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F40CD5-B5A9-4B2C-9BEA-9088AFDC0AB0}"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20A10-41E6-4971-8C6E-52BDD4C64C3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FF40CD5-B5A9-4B2C-9BEA-9088AFDC0AB0}" type="datetimeFigureOut">
              <a:rPr lang="en-US" smtClean="0"/>
              <a:t>4/27/2018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B20A10-41E6-4971-8C6E-52BDD4C64C3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F40CD5-B5A9-4B2C-9BEA-9088AFDC0AB0}" type="datetimeFigureOut">
              <a:rPr lang="en-US" smtClean="0"/>
              <a:t>4/27/2018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B20A10-41E6-4971-8C6E-52BDD4C64C3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FF40CD5-B5A9-4B2C-9BEA-9088AFDC0AB0}" type="datetimeFigureOut">
              <a:rPr lang="en-US" smtClean="0"/>
              <a:t>4/27/2018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B20A10-41E6-4971-8C6E-52BDD4C64C3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F40CD5-B5A9-4B2C-9BEA-9088AFDC0AB0}"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20A10-41E6-4971-8C6E-52BDD4C64C3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F40CD5-B5A9-4B2C-9BEA-9088AFDC0AB0}"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20A10-41E6-4971-8C6E-52BDD4C64C3E}" type="slidenum">
              <a:rPr lang="en-US" smtClean="0"/>
              <a:t>‹#›</a:t>
            </a:fld>
            <a:endParaRPr lang="en-US"/>
          </a:p>
        </p:txBody>
      </p:sp>
      <p:sp>
        <p:nvSpPr>
          <p:cNvPr id="3" name="Picture Placeholder 2"/>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670560" y="4985590"/>
            <a:ext cx="1091184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FF40CD5-B5A9-4B2C-9BEA-9088AFDC0AB0}" type="datetimeFigureOut">
              <a:rPr lang="en-US" smtClean="0"/>
              <a:t>4/27/2018</a:t>
            </a:fld>
            <a:endParaRPr lang="en-US"/>
          </a:p>
        </p:txBody>
      </p:sp>
      <p:sp>
        <p:nvSpPr>
          <p:cNvPr id="18" name="Footer Placeholder 17"/>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BB20A10-41E6-4971-8C6E-52BDD4C64C3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5310"/>
            <a:ext cx="8833945" cy="4776952"/>
          </a:xfrm>
        </p:spPr>
        <p:txBody>
          <a:bodyPr>
            <a:normAutofit/>
          </a:bodyPr>
          <a:lstStyle/>
          <a:p>
            <a:r>
              <a:rPr lang="en-US" b="1" dirty="0" smtClean="0">
                <a:solidFill>
                  <a:schemeClr val="accent5">
                    <a:lumMod val="60000"/>
                    <a:lumOff val="40000"/>
                  </a:schemeClr>
                </a:solidFill>
              </a:rPr>
              <a:t>ONBOARDING INFORMATION THROUGH </a:t>
            </a:r>
            <a:br>
              <a:rPr lang="en-US" b="1" dirty="0" smtClean="0">
                <a:solidFill>
                  <a:schemeClr val="accent5">
                    <a:lumMod val="60000"/>
                    <a:lumOff val="40000"/>
                  </a:schemeClr>
                </a:solidFill>
              </a:rPr>
            </a:br>
            <a:r>
              <a:rPr lang="en-US" b="1" dirty="0" smtClean="0">
                <a:solidFill>
                  <a:schemeClr val="accent5">
                    <a:lumMod val="60000"/>
                    <a:lumOff val="40000"/>
                  </a:schemeClr>
                </a:solidFill>
              </a:rPr>
              <a:t>PEOPLE ADMIN/</a:t>
            </a:r>
            <a:br>
              <a:rPr lang="en-US" b="1" dirty="0" smtClean="0">
                <a:solidFill>
                  <a:schemeClr val="accent5">
                    <a:lumMod val="60000"/>
                    <a:lumOff val="40000"/>
                  </a:schemeClr>
                </a:solidFill>
              </a:rPr>
            </a:br>
            <a:r>
              <a:rPr lang="en-US" b="1" dirty="0" smtClean="0">
                <a:solidFill>
                  <a:schemeClr val="accent5">
                    <a:lumMod val="60000"/>
                    <a:lumOff val="40000"/>
                  </a:schemeClr>
                </a:solidFill>
              </a:rPr>
              <a:t>APPLICANT TRACKING</a:t>
            </a:r>
            <a:endParaRPr lang="en-US" b="1" dirty="0">
              <a:solidFill>
                <a:schemeClr val="accent5">
                  <a:lumMod val="60000"/>
                  <a:lumOff val="40000"/>
                </a:schemeClr>
              </a:solidFill>
            </a:endParaRPr>
          </a:p>
        </p:txBody>
      </p:sp>
      <p:sp>
        <p:nvSpPr>
          <p:cNvPr id="3" name="Subtitle 2"/>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3092305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249" y="605481"/>
            <a:ext cx="10515600" cy="778476"/>
          </a:xfrm>
        </p:spPr>
        <p:txBody>
          <a:bodyPr>
            <a:normAutofit/>
          </a:bodyPr>
          <a:lstStyle/>
          <a:p>
            <a:pPr algn="ctr"/>
            <a:r>
              <a:rPr lang="en-US" sz="4000" dirty="0" smtClean="0">
                <a:solidFill>
                  <a:schemeClr val="accent5">
                    <a:lumMod val="60000"/>
                    <a:lumOff val="40000"/>
                  </a:schemeClr>
                </a:solidFill>
              </a:rPr>
              <a:t>ONBOARDING ADVANTAGES</a:t>
            </a:r>
            <a:endParaRPr lang="en-US" sz="4000" b="1" dirty="0">
              <a:solidFill>
                <a:schemeClr val="accent5">
                  <a:lumMod val="60000"/>
                  <a:lumOff val="40000"/>
                </a:schemeClr>
              </a:solidFill>
            </a:endParaRPr>
          </a:p>
        </p:txBody>
      </p:sp>
      <p:sp>
        <p:nvSpPr>
          <p:cNvPr id="3" name="Content Placeholder 2"/>
          <p:cNvSpPr>
            <a:spLocks noGrp="1"/>
          </p:cNvSpPr>
          <p:nvPr>
            <p:ph idx="1"/>
          </p:nvPr>
        </p:nvSpPr>
        <p:spPr>
          <a:xfrm>
            <a:off x="670560" y="1470454"/>
            <a:ext cx="10911840" cy="4399006"/>
          </a:xfrm>
        </p:spPr>
        <p:txBody>
          <a:bodyPr>
            <a:normAutofit lnSpcReduction="10000"/>
          </a:bodyPr>
          <a:lstStyle/>
          <a:p>
            <a:pPr marL="0" indent="0">
              <a:buNone/>
            </a:pPr>
            <a:r>
              <a:rPr lang="en-US" dirty="0" smtClean="0"/>
              <a:t>No more shuffling through paper</a:t>
            </a:r>
          </a:p>
          <a:p>
            <a:pPr marL="0" indent="0">
              <a:buNone/>
            </a:pPr>
            <a:r>
              <a:rPr lang="en-US" dirty="0"/>
              <a:t>No more tracking of paperwork "where is the paperwork </a:t>
            </a:r>
            <a:r>
              <a:rPr lang="en-US" dirty="0" smtClean="0"/>
              <a:t>today“</a:t>
            </a:r>
          </a:p>
          <a:p>
            <a:pPr marL="0" indent="0">
              <a:buNone/>
            </a:pPr>
            <a:r>
              <a:rPr lang="en-US" dirty="0" smtClean="0"/>
              <a:t>No more trying to read employee hand writing</a:t>
            </a:r>
          </a:p>
          <a:p>
            <a:pPr marL="0" indent="0">
              <a:buNone/>
            </a:pPr>
            <a:r>
              <a:rPr lang="en-US" dirty="0"/>
              <a:t>Confidentiality of </a:t>
            </a:r>
            <a:r>
              <a:rPr lang="en-US" dirty="0" smtClean="0"/>
              <a:t>employee information</a:t>
            </a:r>
          </a:p>
          <a:p>
            <a:pPr marL="0" indent="0">
              <a:buNone/>
            </a:pPr>
            <a:r>
              <a:rPr lang="en-US" dirty="0"/>
              <a:t>Expedite getting new employees on </a:t>
            </a:r>
            <a:r>
              <a:rPr lang="en-US" dirty="0" smtClean="0"/>
              <a:t>payroll</a:t>
            </a:r>
          </a:p>
          <a:p>
            <a:pPr marL="0" indent="0">
              <a:buNone/>
            </a:pPr>
            <a:r>
              <a:rPr lang="en-US" dirty="0" smtClean="0"/>
              <a:t>No need for departments to </a:t>
            </a:r>
            <a:r>
              <a:rPr lang="en-US" dirty="0"/>
              <a:t>verify the </a:t>
            </a:r>
            <a:r>
              <a:rPr lang="en-US" dirty="0" smtClean="0"/>
              <a:t>I9</a:t>
            </a:r>
          </a:p>
          <a:p>
            <a:pPr marL="0" indent="0">
              <a:buNone/>
            </a:pPr>
            <a:r>
              <a:rPr lang="en-US" dirty="0" smtClean="0"/>
              <a:t>Documents electronically delivered, completed &amp; stored</a:t>
            </a:r>
          </a:p>
          <a:p>
            <a:pPr marL="0" indent="0">
              <a:buNone/>
            </a:pPr>
            <a:r>
              <a:rPr lang="en-US" dirty="0" smtClean="0"/>
              <a:t>Employee information pre-filled from previously completed forms (name, address, etc.)</a:t>
            </a:r>
          </a:p>
          <a:p>
            <a:pPr marL="0" indent="0">
              <a:buNone/>
            </a:pPr>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79972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249" y="432486"/>
            <a:ext cx="10515600" cy="1680519"/>
          </a:xfrm>
        </p:spPr>
        <p:txBody>
          <a:bodyPr>
            <a:noAutofit/>
          </a:bodyPr>
          <a:lstStyle/>
          <a:p>
            <a:pPr algn="ctr"/>
            <a:r>
              <a:rPr lang="en-US" b="1" dirty="0" smtClean="0">
                <a:solidFill>
                  <a:schemeClr val="accent5">
                    <a:lumMod val="60000"/>
                    <a:lumOff val="40000"/>
                  </a:schemeClr>
                </a:solidFill>
              </a:rPr>
              <a:t>ONLY FOR NEW EMPLOYEES HIRED THROUGH THE APPLICANT </a:t>
            </a:r>
            <a:br>
              <a:rPr lang="en-US" b="1" dirty="0" smtClean="0">
                <a:solidFill>
                  <a:schemeClr val="accent5">
                    <a:lumMod val="60000"/>
                    <a:lumOff val="40000"/>
                  </a:schemeClr>
                </a:solidFill>
              </a:rPr>
            </a:br>
            <a:r>
              <a:rPr lang="en-US" b="1" dirty="0" smtClean="0">
                <a:solidFill>
                  <a:schemeClr val="accent5">
                    <a:lumMod val="60000"/>
                    <a:lumOff val="40000"/>
                  </a:schemeClr>
                </a:solidFill>
              </a:rPr>
              <a:t>TRACKING SYSTEM </a:t>
            </a:r>
            <a:endParaRPr lang="en-US" b="1" dirty="0">
              <a:solidFill>
                <a:schemeClr val="accent5">
                  <a:lumMod val="60000"/>
                  <a:lumOff val="40000"/>
                </a:schemeClr>
              </a:solidFill>
            </a:endParaRPr>
          </a:p>
        </p:txBody>
      </p:sp>
      <p:sp>
        <p:nvSpPr>
          <p:cNvPr id="3" name="Content Placeholder 2"/>
          <p:cNvSpPr>
            <a:spLocks noGrp="1"/>
          </p:cNvSpPr>
          <p:nvPr>
            <p:ph idx="1"/>
          </p:nvPr>
        </p:nvSpPr>
        <p:spPr>
          <a:xfrm>
            <a:off x="670560" y="2261286"/>
            <a:ext cx="10911840" cy="4003590"/>
          </a:xfrm>
        </p:spPr>
        <p:txBody>
          <a:bodyPr>
            <a:normAutofit/>
          </a:bodyPr>
          <a:lstStyle/>
          <a:p>
            <a:pPr marL="0" indent="0">
              <a:buNone/>
            </a:pPr>
            <a:r>
              <a:rPr lang="en-US" dirty="0" smtClean="0"/>
              <a:t>Once the Hiring Proposal is approved in People Admin</a:t>
            </a:r>
          </a:p>
          <a:p>
            <a:pPr marL="0" indent="0">
              <a:buNone/>
            </a:pPr>
            <a:endParaRPr lang="en-US" dirty="0" smtClean="0"/>
          </a:p>
          <a:p>
            <a:pPr marL="347472" lvl="1" indent="0">
              <a:buNone/>
            </a:pPr>
            <a:r>
              <a:rPr lang="en-US" dirty="0" smtClean="0"/>
              <a:t>Onboarding email generated to the new employee</a:t>
            </a:r>
          </a:p>
          <a:p>
            <a:pPr marL="457200" lvl="1" indent="0">
              <a:buNone/>
            </a:pPr>
            <a:endParaRPr lang="en-US" dirty="0" smtClean="0"/>
          </a:p>
          <a:p>
            <a:pPr marL="347472" lvl="1" indent="0">
              <a:buNone/>
            </a:pPr>
            <a:r>
              <a:rPr lang="en-US" dirty="0" smtClean="0"/>
              <a:t>New employee completes and submits paperwork online</a:t>
            </a:r>
          </a:p>
          <a:p>
            <a:pPr marL="457200" lvl="1" indent="0">
              <a:buNone/>
            </a:pPr>
            <a:endParaRPr lang="en-US" dirty="0" smtClean="0"/>
          </a:p>
          <a:p>
            <a:pPr marL="347472" lvl="1" indent="0">
              <a:buNone/>
            </a:pPr>
            <a:r>
              <a:rPr lang="en-US" dirty="0" smtClean="0"/>
              <a:t>Human Resources will be notified when paperwork is completed</a:t>
            </a:r>
          </a:p>
        </p:txBody>
      </p:sp>
    </p:spTree>
    <p:extLst>
      <p:ext uri="{BB962C8B-B14F-4D97-AF65-F5344CB8AC3E}">
        <p14:creationId xmlns:p14="http://schemas.microsoft.com/office/powerpoint/2010/main" val="271021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560" y="383059"/>
            <a:ext cx="10911840" cy="647100"/>
          </a:xfrm>
        </p:spPr>
        <p:txBody>
          <a:bodyPr>
            <a:normAutofit/>
          </a:bodyPr>
          <a:lstStyle/>
          <a:p>
            <a:pPr algn="ctr"/>
            <a:r>
              <a:rPr lang="en-US" dirty="0" smtClean="0">
                <a:solidFill>
                  <a:schemeClr val="accent5">
                    <a:lumMod val="60000"/>
                    <a:lumOff val="40000"/>
                  </a:schemeClr>
                </a:solidFill>
              </a:rPr>
              <a:t>DEPARTMENT RESPONSIBILITY</a:t>
            </a:r>
            <a:r>
              <a:rPr lang="en-US" dirty="0" smtClean="0"/>
              <a:t>	</a:t>
            </a:r>
            <a:endParaRPr lang="en-US" dirty="0"/>
          </a:p>
        </p:txBody>
      </p:sp>
      <p:sp>
        <p:nvSpPr>
          <p:cNvPr id="3" name="Content Placeholder 2"/>
          <p:cNvSpPr>
            <a:spLocks noGrp="1"/>
          </p:cNvSpPr>
          <p:nvPr>
            <p:ph idx="1"/>
          </p:nvPr>
        </p:nvSpPr>
        <p:spPr>
          <a:xfrm>
            <a:off x="670560" y="1717589"/>
            <a:ext cx="10911840" cy="4015946"/>
          </a:xfrm>
        </p:spPr>
        <p:txBody>
          <a:bodyPr>
            <a:normAutofit fontScale="77500" lnSpcReduction="20000"/>
          </a:bodyPr>
          <a:lstStyle/>
          <a:p>
            <a:pPr marL="0" indent="0" algn="ctr">
              <a:buNone/>
            </a:pPr>
            <a:r>
              <a:rPr lang="en-US" sz="3600" b="1" dirty="0" smtClean="0"/>
              <a:t>Communicate to new </a:t>
            </a:r>
            <a:r>
              <a:rPr lang="en-US" sz="3600" b="1" dirty="0" smtClean="0"/>
              <a:t>employees: </a:t>
            </a:r>
          </a:p>
          <a:p>
            <a:pPr marL="0" indent="0">
              <a:buNone/>
            </a:pPr>
            <a:endParaRPr lang="en-US" dirty="0"/>
          </a:p>
          <a:p>
            <a:r>
              <a:rPr lang="en-US" dirty="0"/>
              <a:t>T</a:t>
            </a:r>
            <a:r>
              <a:rPr lang="en-US" dirty="0" smtClean="0"/>
              <a:t>hey </a:t>
            </a:r>
            <a:r>
              <a:rPr lang="en-US" dirty="0" smtClean="0"/>
              <a:t>will be receiving emails to complete their new hire </a:t>
            </a:r>
            <a:r>
              <a:rPr lang="en-US" dirty="0" smtClean="0"/>
              <a:t>paperwork</a:t>
            </a:r>
          </a:p>
          <a:p>
            <a:endParaRPr lang="en-US" dirty="0" smtClean="0"/>
          </a:p>
          <a:p>
            <a:r>
              <a:rPr lang="en-US" dirty="0" smtClean="0"/>
              <a:t>They should bring </a:t>
            </a:r>
            <a:r>
              <a:rPr lang="en-US" dirty="0"/>
              <a:t>I-9 documentation to Human Resources on their start date or preferably before their start </a:t>
            </a:r>
            <a:r>
              <a:rPr lang="en-US" dirty="0" smtClean="0"/>
              <a:t>date</a:t>
            </a:r>
          </a:p>
          <a:p>
            <a:endParaRPr lang="en-US" dirty="0" smtClean="0"/>
          </a:p>
          <a:p>
            <a:r>
              <a:rPr lang="en-US" dirty="0" smtClean="0"/>
              <a:t>They should bring </a:t>
            </a:r>
            <a:r>
              <a:rPr lang="en-US" dirty="0"/>
              <a:t>social security card for Human Resources to make a copy for payroll </a:t>
            </a:r>
            <a:r>
              <a:rPr lang="en-US" dirty="0" smtClean="0"/>
              <a:t>purposes</a:t>
            </a:r>
          </a:p>
          <a:p>
            <a:endParaRPr lang="en-US" dirty="0"/>
          </a:p>
          <a:p>
            <a:r>
              <a:rPr lang="en-US" dirty="0" smtClean="0"/>
              <a:t>They should </a:t>
            </a:r>
            <a:r>
              <a:rPr lang="en-US" dirty="0"/>
              <a:t>bring a voided check or a letter from a bank for direct deposit </a:t>
            </a:r>
          </a:p>
          <a:p>
            <a:endParaRPr lang="en-US" dirty="0"/>
          </a:p>
          <a:p>
            <a:pPr marL="0" indent="0">
              <a:buNone/>
            </a:pPr>
            <a:endParaRPr lang="en-US" dirty="0"/>
          </a:p>
          <a:p>
            <a:pPr marL="0" indent="0">
              <a:buNone/>
            </a:pPr>
            <a:endParaRPr lang="en-US" dirty="0"/>
          </a:p>
        </p:txBody>
      </p:sp>
      <p:pic>
        <p:nvPicPr>
          <p:cNvPr id="1027" name="Picture 3"/>
          <p:cNvPicPr>
            <a:picLocks noChangeAspect="1" noChangeArrowheads="1"/>
          </p:cNvPicPr>
          <p:nvPr/>
        </p:nvPicPr>
        <p:blipFill>
          <a:blip r:embed="rId2">
            <a:duotone>
              <a:prstClr val="black"/>
              <a:schemeClr val="accent5">
                <a:lumMod val="60000"/>
                <a:lumOff val="40000"/>
                <a:tint val="45000"/>
                <a:satMod val="400000"/>
              </a:schemeClr>
            </a:duotone>
            <a:extLst>
              <a:ext uri="{28A0092B-C50C-407E-A947-70E740481C1C}">
                <a14:useLocalDpi xmlns:a14="http://schemas.microsoft.com/office/drawing/2010/main" val="0"/>
              </a:ext>
            </a:extLst>
          </a:blip>
          <a:srcRect/>
          <a:stretch>
            <a:fillRect/>
          </a:stretch>
        </p:blipFill>
        <p:spPr bwMode="auto">
          <a:xfrm>
            <a:off x="3476623" y="864973"/>
            <a:ext cx="5243513" cy="107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995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1000"/>
                                        <p:tgtEl>
                                          <p:spTgt spid="1027"/>
                                        </p:tgtEl>
                                      </p:cBhvr>
                                    </p:animEffect>
                                    <p:anim calcmode="lin" valueType="num">
                                      <p:cBhvr>
                                        <p:cTn id="8" dur="1000" fill="hold"/>
                                        <p:tgtEl>
                                          <p:spTgt spid="1027"/>
                                        </p:tgtEl>
                                        <p:attrNameLst>
                                          <p:attrName>ppt_x</p:attrName>
                                        </p:attrNameLst>
                                      </p:cBhvr>
                                      <p:tavLst>
                                        <p:tav tm="0">
                                          <p:val>
                                            <p:strVal val="#ppt_x"/>
                                          </p:val>
                                        </p:tav>
                                        <p:tav tm="100000">
                                          <p:val>
                                            <p:strVal val="#ppt_x"/>
                                          </p:val>
                                        </p:tav>
                                      </p:tavLst>
                                    </p:anim>
                                    <p:anim calcmode="lin" valueType="num">
                                      <p:cBhvr>
                                        <p:cTn id="9"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additive="base">
                                        <p:cTn id="38"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560" y="407774"/>
            <a:ext cx="10911840" cy="803188"/>
          </a:xfrm>
        </p:spPr>
        <p:txBody>
          <a:bodyPr>
            <a:normAutofit/>
          </a:bodyPr>
          <a:lstStyle/>
          <a:p>
            <a:pPr algn="ctr"/>
            <a:r>
              <a:rPr lang="en-US" sz="4400" b="1" dirty="0" smtClean="0">
                <a:solidFill>
                  <a:schemeClr val="accent5">
                    <a:lumMod val="60000"/>
                    <a:lumOff val="40000"/>
                  </a:schemeClr>
                </a:solidFill>
              </a:rPr>
              <a:t>SUPERVISORS</a:t>
            </a:r>
            <a:r>
              <a:rPr lang="en-US" b="1" dirty="0" smtClean="0"/>
              <a:t> </a:t>
            </a:r>
            <a:r>
              <a:rPr lang="en-US" dirty="0" smtClean="0"/>
              <a:t>	</a:t>
            </a:r>
            <a:endParaRPr lang="en-US" dirty="0"/>
          </a:p>
        </p:txBody>
      </p:sp>
      <p:sp>
        <p:nvSpPr>
          <p:cNvPr id="3" name="Content Placeholder 2"/>
          <p:cNvSpPr>
            <a:spLocks noGrp="1"/>
          </p:cNvSpPr>
          <p:nvPr>
            <p:ph idx="1"/>
          </p:nvPr>
        </p:nvSpPr>
        <p:spPr>
          <a:xfrm>
            <a:off x="670560" y="1408670"/>
            <a:ext cx="10911840" cy="4621426"/>
          </a:xfrm>
        </p:spPr>
        <p:txBody>
          <a:bodyPr>
            <a:normAutofit fontScale="92500" lnSpcReduction="20000"/>
          </a:bodyPr>
          <a:lstStyle/>
          <a:p>
            <a:pPr marL="0" indent="0">
              <a:buNone/>
            </a:pPr>
            <a:r>
              <a:rPr lang="en-US" dirty="0" smtClean="0"/>
              <a:t>Concurrent Employment form	</a:t>
            </a:r>
          </a:p>
          <a:p>
            <a:pPr marL="0" indent="0">
              <a:buNone/>
            </a:pPr>
            <a:endParaRPr lang="en-US" dirty="0" smtClean="0"/>
          </a:p>
          <a:p>
            <a:pPr marL="0" indent="0">
              <a:buNone/>
            </a:pPr>
            <a:r>
              <a:rPr lang="en-US" dirty="0" smtClean="0"/>
              <a:t>Approval required if employee lists they are working for 2 state agencies</a:t>
            </a:r>
          </a:p>
          <a:p>
            <a:pPr marL="0" indent="0">
              <a:buNone/>
            </a:pPr>
            <a:endParaRPr lang="en-US" dirty="0" smtClean="0"/>
          </a:p>
          <a:p>
            <a:pPr marL="0" indent="0">
              <a:buNone/>
            </a:pPr>
            <a:r>
              <a:rPr lang="en-US" dirty="0" smtClean="0"/>
              <a:t>Supervisor will receive an email notification to approve </a:t>
            </a:r>
          </a:p>
          <a:p>
            <a:pPr marL="0" indent="0">
              <a:buNone/>
            </a:pPr>
            <a:endParaRPr lang="en-US" dirty="0" smtClean="0"/>
          </a:p>
          <a:p>
            <a:pPr marL="0" indent="0">
              <a:buNone/>
            </a:pPr>
            <a:r>
              <a:rPr lang="en-US" dirty="0" smtClean="0"/>
              <a:t>Log in the system to sign form electronically</a:t>
            </a:r>
          </a:p>
          <a:p>
            <a:pPr marL="0" indent="0">
              <a:buNone/>
            </a:pPr>
            <a:endParaRPr lang="en-US" dirty="0" smtClean="0"/>
          </a:p>
          <a:p>
            <a:pPr marL="0" indent="0">
              <a:buNone/>
            </a:pPr>
            <a:r>
              <a:rPr lang="en-US" dirty="0" smtClean="0"/>
              <a:t>First time logging into the system you will need to set up user name and password.  Username will be your email address.  Log in instructions will be in the email you receive.  </a:t>
            </a:r>
          </a:p>
          <a:p>
            <a:endParaRPr lang="en-US" dirty="0"/>
          </a:p>
          <a:p>
            <a:endParaRPr lang="en-US" dirty="0"/>
          </a:p>
        </p:txBody>
      </p:sp>
    </p:spTree>
    <p:extLst>
      <p:ext uri="{BB962C8B-B14F-4D97-AF65-F5344CB8AC3E}">
        <p14:creationId xmlns:p14="http://schemas.microsoft.com/office/powerpoint/2010/main" val="4026149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5400" dirty="0" smtClean="0">
                <a:ln w="19050">
                  <a:solidFill>
                    <a:schemeClr val="tx2">
                      <a:tint val="1000"/>
                    </a:schemeClr>
                  </a:solidFill>
                  <a:prstDash val="solid"/>
                </a:ln>
                <a:solidFill>
                  <a:schemeClr val="accent5">
                    <a:lumMod val="60000"/>
                    <a:lumOff val="40000"/>
                  </a:schemeClr>
                </a:solidFill>
                <a:effectLst>
                  <a:outerShdw blurRad="50000" dist="50800" dir="7500000" algn="tl">
                    <a:srgbClr val="000000">
                      <a:shade val="5000"/>
                      <a:alpha val="35000"/>
                    </a:srgbClr>
                  </a:outerShdw>
                </a:effectLst>
              </a:rPr>
              <a:t>Questions?</a:t>
            </a:r>
            <a:endParaRPr lang="en-US" sz="5400" dirty="0">
              <a:ln w="19050">
                <a:solidFill>
                  <a:schemeClr val="tx2">
                    <a:tint val="1000"/>
                  </a:schemeClr>
                </a:solidFill>
                <a:prstDash val="solid"/>
              </a:ln>
              <a:solidFill>
                <a:schemeClr val="accent5">
                  <a:lumMod val="60000"/>
                  <a:lumOff val="40000"/>
                </a:schemeClr>
              </a:solidFill>
              <a:effectLst>
                <a:outerShdw blurRad="50000" dist="50800" dir="7500000" algn="tl">
                  <a:srgbClr val="000000">
                    <a:shade val="5000"/>
                    <a:alpha val="35000"/>
                  </a:srgbClr>
                </a:outerShdw>
              </a:effectLst>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61203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236</TotalTime>
  <Words>182</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Verdana</vt:lpstr>
      <vt:lpstr>Wingdings 2</vt:lpstr>
      <vt:lpstr>Aspect</vt:lpstr>
      <vt:lpstr>ONBOARDING INFORMATION THROUGH  PEOPLE ADMIN/ APPLICANT TRACKING</vt:lpstr>
      <vt:lpstr>ONBOARDING ADVANTAGES</vt:lpstr>
      <vt:lpstr>ONLY FOR NEW EMPLOYEES HIRED THROUGH THE APPLICANT  TRACKING SYSTEM </vt:lpstr>
      <vt:lpstr>DEPARTMENT RESPONSIBILITY </vt:lpstr>
      <vt:lpstr>SUPERVISORS  </vt:lpstr>
      <vt:lpstr>Questions?</vt:lpstr>
    </vt:vector>
  </TitlesOfParts>
  <Company>University of Central Arkansas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ONBOARDING INFORMATION THROUGH  PEOPLE ADMIN/APPLICANT TRACKING</dc:title>
  <dc:creator>UCA</dc:creator>
  <cp:lastModifiedBy>Valerie Nicholson</cp:lastModifiedBy>
  <cp:revision>18</cp:revision>
  <dcterms:created xsi:type="dcterms:W3CDTF">2017-02-08T15:23:48Z</dcterms:created>
  <dcterms:modified xsi:type="dcterms:W3CDTF">2018-04-27T18:31:59Z</dcterms:modified>
</cp:coreProperties>
</file>