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542" r:id="rId2"/>
    <p:sldId id="548" r:id="rId3"/>
    <p:sldId id="549" r:id="rId4"/>
    <p:sldId id="552" r:id="rId5"/>
    <p:sldId id="553" r:id="rId6"/>
    <p:sldId id="554" r:id="rId7"/>
    <p:sldId id="551" r:id="rId8"/>
    <p:sldId id="565" r:id="rId9"/>
    <p:sldId id="494" r:id="rId10"/>
    <p:sldId id="555" r:id="rId11"/>
    <p:sldId id="556" r:id="rId12"/>
    <p:sldId id="562" r:id="rId13"/>
    <p:sldId id="557" r:id="rId14"/>
    <p:sldId id="558" r:id="rId15"/>
    <p:sldId id="559" r:id="rId16"/>
    <p:sldId id="560" r:id="rId17"/>
    <p:sldId id="561" r:id="rId18"/>
    <p:sldId id="563" r:id="rId19"/>
    <p:sldId id="564" r:id="rId20"/>
    <p:sldId id="566" r:id="rId21"/>
    <p:sldId id="567" r:id="rId22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 autoAdjust="0"/>
    <p:restoredTop sz="94729" autoAdjust="0"/>
  </p:normalViewPr>
  <p:slideViewPr>
    <p:cSldViewPr>
      <p:cViewPr varScale="1">
        <p:scale>
          <a:sx n="109" d="100"/>
          <a:sy n="109" d="100"/>
        </p:scale>
        <p:origin x="1728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0" tIns="46237" rIns="92470" bIns="46237" numCol="1" anchor="t" anchorCtr="0" compatLnSpc="1">
            <a:prstTxWarp prst="textNoShape">
              <a:avLst/>
            </a:prstTxWarp>
          </a:bodyPr>
          <a:lstStyle>
            <a:lvl1pPr defTabSz="92524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0" tIns="46237" rIns="92470" bIns="46237" numCol="1" anchor="t" anchorCtr="0" compatLnSpc="1">
            <a:prstTxWarp prst="textNoShape">
              <a:avLst/>
            </a:prstTxWarp>
          </a:bodyPr>
          <a:lstStyle>
            <a:lvl1pPr algn="r" defTabSz="92524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4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0" tIns="46237" rIns="92470" bIns="46237" numCol="1" anchor="b" anchorCtr="0" compatLnSpc="1">
            <a:prstTxWarp prst="textNoShape">
              <a:avLst/>
            </a:prstTxWarp>
          </a:bodyPr>
          <a:lstStyle>
            <a:lvl1pPr defTabSz="92524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0" tIns="46237" rIns="92470" bIns="46237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497618A5-F65E-4D4C-929C-B374695612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328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0" tIns="46237" rIns="92470" bIns="46237" numCol="1" anchor="t" anchorCtr="0" compatLnSpc="1">
            <a:prstTxWarp prst="textNoShape">
              <a:avLst/>
            </a:prstTxWarp>
          </a:bodyPr>
          <a:lstStyle>
            <a:lvl1pPr defTabSz="92524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0" tIns="46237" rIns="92470" bIns="46237" numCol="1" anchor="t" anchorCtr="0" compatLnSpc="1">
            <a:prstTxWarp prst="textNoShape">
              <a:avLst/>
            </a:prstTxWarp>
          </a:bodyPr>
          <a:lstStyle>
            <a:lvl1pPr algn="r" defTabSz="92524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8037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6263"/>
            <a:ext cx="509587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0" tIns="46237" rIns="92470" bIns="462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0" tIns="46237" rIns="92470" bIns="46237" numCol="1" anchor="b" anchorCtr="0" compatLnSpc="1">
            <a:prstTxWarp prst="textNoShape">
              <a:avLst/>
            </a:prstTxWarp>
          </a:bodyPr>
          <a:lstStyle>
            <a:lvl1pPr defTabSz="92524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0" tIns="46237" rIns="92470" bIns="46237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/>
            </a:lvl1pPr>
          </a:lstStyle>
          <a:p>
            <a:fld id="{8FE3EB14-8284-4537-AD0E-4E8E652F74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51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096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CE6ADBA-A017-442A-82E6-D8BF2F5A1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28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0C8D8-598B-48C0-9D2D-07EB785A8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27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1975" y="0"/>
            <a:ext cx="2024063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5921375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9245C-1083-494E-B1BF-C323CC732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386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097838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38200" y="1447800"/>
            <a:ext cx="8077200" cy="4953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5311C-722B-4755-8C23-2CF8E6320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586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097838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447800"/>
            <a:ext cx="8077200" cy="4953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85D18-9B90-4AEF-92D2-9F7AC2433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28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E4A5BE-3F9D-4C34-ABFA-0B8CA32416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71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CCE62-BB54-4438-9184-3B14E31F4D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3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47800"/>
            <a:ext cx="3962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962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B5C69-C4BB-4ABB-9F71-A1BE238E30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26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F4850-8430-432F-BB3C-FE0FD5A58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58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3270F-6CE5-4675-BCDF-F88B0CCAB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50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2AE42-FD14-4C53-A624-65A277DDB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09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3E99F-516F-4FAE-9EE5-D7BC2C3868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23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E61D24-A8F3-4185-8D21-CCC19A0320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94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228600" y="53340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457200" y="5334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152400" y="990600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522288" y="99060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0" y="9144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381000" y="4572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80978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447800"/>
            <a:ext cx="8077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3246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B33AC60-0615-40C6-9D7B-F877179700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2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45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45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45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45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45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ppt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ppt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2" y="152400"/>
            <a:ext cx="8097838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University of Central Arkansas</a:t>
            </a:r>
            <a:br>
              <a:rPr lang="en-US" altLang="en-US" sz="4000" dirty="0"/>
            </a:br>
            <a:r>
              <a:rPr lang="en-US" altLang="en-US" sz="4000" dirty="0"/>
              <a:t>Challenge Week Presentation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518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600" dirty="0"/>
              <a:t>Emotions and the Public Square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Paul R. Nail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Professor Emeritus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University of Central Arkansas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Monday, </a:t>
            </a:r>
            <a:r>
              <a:rPr lang="en-US" altLang="en-US"/>
              <a:t>September 28, </a:t>
            </a:r>
            <a:r>
              <a:rPr lang="en-US" altLang="en-US" dirty="0"/>
              <a:t>2020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F409-EDCE-BA46-B397-50F606DF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562" y="228600"/>
            <a:ext cx="8097838" cy="990600"/>
          </a:xfrm>
        </p:spPr>
        <p:txBody>
          <a:bodyPr/>
          <a:lstStyle/>
          <a:p>
            <a:pPr algn="ctr"/>
            <a:r>
              <a:rPr lang="en-US" dirty="0"/>
              <a:t>Over Time </a:t>
            </a:r>
            <a:br>
              <a:rPr lang="en-US" dirty="0"/>
            </a:br>
            <a:r>
              <a:rPr lang="en-US" dirty="0"/>
              <a:t>Dissonance Theory 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57206-BB96-2847-A786-0A2076643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334000"/>
          </a:xfrm>
        </p:spPr>
        <p:txBody>
          <a:bodyPr/>
          <a:lstStyle/>
          <a:p>
            <a:r>
              <a:rPr lang="en-US" dirty="0"/>
              <a:t>From: A theory about logic-like consistency</a:t>
            </a:r>
          </a:p>
          <a:p>
            <a:r>
              <a:rPr lang="en-US" dirty="0"/>
              <a:t>To: A theory about protecting one’s self-image, or ego, as a </a:t>
            </a:r>
            <a:r>
              <a:rPr lang="en-US" u="sng" dirty="0"/>
              <a:t>__________  </a:t>
            </a:r>
            <a:r>
              <a:rPr lang="en-US" dirty="0"/>
              <a:t> person.</a:t>
            </a:r>
          </a:p>
          <a:p>
            <a:pPr lvl="1"/>
            <a:r>
              <a:rPr lang="en-US" dirty="0"/>
              <a:t>Good</a:t>
            </a:r>
          </a:p>
          <a:p>
            <a:pPr lvl="1"/>
            <a:r>
              <a:rPr lang="en-US" dirty="0"/>
              <a:t>Stable</a:t>
            </a:r>
          </a:p>
          <a:p>
            <a:pPr lvl="1"/>
            <a:r>
              <a:rPr lang="en-US" dirty="0"/>
              <a:t>Capable</a:t>
            </a:r>
          </a:p>
          <a:p>
            <a:r>
              <a:rPr lang="en-US" dirty="0"/>
              <a:t>Thus, cognitive dissonance should be measurable with other ego defense mechanisms such conservative attitudes, in-group bias, or compensation</a:t>
            </a:r>
          </a:p>
        </p:txBody>
      </p:sp>
    </p:spTree>
    <p:extLst>
      <p:ext uri="{BB962C8B-B14F-4D97-AF65-F5344CB8AC3E}">
        <p14:creationId xmlns:p14="http://schemas.microsoft.com/office/powerpoint/2010/main" val="3338077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0001F-B48D-4441-931D-D654ACCD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7D6BF-0500-5B4B-8BF2-835F3626B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038" y="1377462"/>
            <a:ext cx="8763000" cy="5486400"/>
          </a:xfrm>
        </p:spPr>
        <p:txBody>
          <a:bodyPr/>
          <a:lstStyle/>
          <a:p>
            <a:r>
              <a:rPr lang="en-US" sz="2800" dirty="0" err="1"/>
              <a:t>Jost</a:t>
            </a:r>
            <a:r>
              <a:rPr lang="en-US" sz="2800" dirty="0"/>
              <a:t>, J. T. et al. (2003). </a:t>
            </a:r>
            <a:r>
              <a:rPr lang="en-US" sz="2800" b="1" dirty="0"/>
              <a:t>Political conservatism as motivated social cognition. </a:t>
            </a:r>
            <a:r>
              <a:rPr lang="en-US" sz="2800" i="1" dirty="0"/>
              <a:t>Psychological Bulletin, 129</a:t>
            </a:r>
            <a:r>
              <a:rPr lang="en-US" sz="2800" dirty="0"/>
              <a:t>, 339-375.</a:t>
            </a:r>
          </a:p>
          <a:p>
            <a:r>
              <a:rPr lang="en-US" sz="2800" dirty="0"/>
              <a:t>Nail, P. R., &amp; McGregor, I. (2009). </a:t>
            </a:r>
            <a:r>
              <a:rPr lang="en-US" sz="2800" b="1" dirty="0"/>
              <a:t>Conservative shift among liberals and conservatives following 9/11/01. </a:t>
            </a:r>
            <a:r>
              <a:rPr lang="en-US" sz="2800" i="1" dirty="0"/>
              <a:t>Social Justice Research, 22, </a:t>
            </a:r>
            <a:r>
              <a:rPr lang="en-US" sz="2800" dirty="0"/>
              <a:t>231-240.</a:t>
            </a:r>
          </a:p>
          <a:p>
            <a:r>
              <a:rPr lang="en-US" sz="2800" dirty="0"/>
              <a:t>Hypothesis: If it’s true that conservative attitudes are a defense against threats, then conservative attitudes should increase for both political liberals and conservatives following a significant. real-world threat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80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E1287-E5EF-EF40-BF0C-2741AFF4A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B7D4E-94FC-744D-B5CD-0BBCBCC84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077200" cy="4953000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/>
              <a:t>Method: We measured both self-reported (a) political orientation and (b) political attitudes in October of 2000 then again in October of 2001</a:t>
            </a:r>
          </a:p>
          <a:p>
            <a:pPr lvl="1"/>
            <a:r>
              <a:rPr lang="en-US" sz="2400" dirty="0"/>
              <a:t>Before 9/11/01 in October of 2000</a:t>
            </a:r>
          </a:p>
          <a:p>
            <a:pPr lvl="1"/>
            <a:r>
              <a:rPr lang="en-US" sz="2400" dirty="0"/>
              <a:t>After 9/11/01 in October of 2001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863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3EB87-FCF1-7249-B64E-5889BA7EA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6C7A6B0-80FC-534A-9DAE-DE5E60C67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24891" y="1752600"/>
            <a:ext cx="16474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5C67E7A-B814-6D43-ABBD-783D7CDA1C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492519"/>
              </p:ext>
            </p:extLst>
          </p:nvPr>
        </p:nvGraphicFramePr>
        <p:xfrm>
          <a:off x="0" y="1295400"/>
          <a:ext cx="83058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r:id="rId3" imgW="4610100" imgH="3454400" progId="PowerPoint.Slide.8">
                  <p:embed/>
                </p:oleObj>
              </mc:Choice>
              <mc:Fallback>
                <p:oleObj r:id="rId3" imgW="4610100" imgH="3454400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8305800" cy="510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492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083B3-8107-8744-9CA4-27A4A0DDB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6888E-4D86-B74B-BFAA-2994EE0BF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953000"/>
          </a:xfrm>
        </p:spPr>
        <p:txBody>
          <a:bodyPr/>
          <a:lstStyle/>
          <a:p>
            <a:r>
              <a:rPr lang="en-US" sz="2800" dirty="0"/>
              <a:t>Nail, P. R., McGregor, I., Drinkwater, A. E., Steele, G. M., &amp; Thompson, T. W. (2009). </a:t>
            </a:r>
            <a:r>
              <a:rPr lang="en-US" sz="2800" b="1" dirty="0"/>
              <a:t>Threat causes liberals to think like conservatives.</a:t>
            </a:r>
            <a:r>
              <a:rPr lang="en-US" sz="2800" dirty="0"/>
              <a:t> </a:t>
            </a:r>
            <a:r>
              <a:rPr lang="en-US" sz="2800" i="1" dirty="0"/>
              <a:t>Journal of Experimental Social Psychology, 45,</a:t>
            </a:r>
            <a:r>
              <a:rPr lang="en-US" sz="2800" dirty="0"/>
              <a:t> 901–907.</a:t>
            </a:r>
          </a:p>
          <a:p>
            <a:r>
              <a:rPr lang="en-US" sz="2800" dirty="0"/>
              <a:t>Hypothesis: If it’s true that in-group bias can serve as a defense mechanism, then this bias should increase for political liberals and conservatives following a manipulated, laboratory threat, namely, a threat to the justice system.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6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250B4-AD94-314A-A46E-CB750DB5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B7B0-BC98-EC45-93B1-9170303DD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077200" cy="4953000"/>
          </a:xfrm>
        </p:spPr>
        <p:txBody>
          <a:bodyPr/>
          <a:lstStyle/>
          <a:p>
            <a:r>
              <a:rPr lang="en-US" sz="2800" dirty="0"/>
              <a:t>Study 1: “The relationship between political orientation, political attitudes, demographic variables, and judgments of a legal case” (the Enron case)</a:t>
            </a:r>
          </a:p>
          <a:p>
            <a:pPr lvl="1"/>
            <a:r>
              <a:rPr lang="en-US" sz="2400" dirty="0"/>
              <a:t>One </a:t>
            </a:r>
            <a:r>
              <a:rPr lang="en-US" sz="2400" b="1" dirty="0"/>
              <a:t>measured</a:t>
            </a:r>
            <a:r>
              <a:rPr lang="en-US" sz="2400" dirty="0"/>
              <a:t> predictor variable: Political orientation, measured by self-report</a:t>
            </a:r>
          </a:p>
          <a:p>
            <a:pPr lvl="1"/>
            <a:r>
              <a:rPr lang="en-US" sz="2400" dirty="0"/>
              <a:t>One </a:t>
            </a:r>
            <a:r>
              <a:rPr lang="en-US" sz="2400" b="1" dirty="0"/>
              <a:t>manipulated</a:t>
            </a:r>
            <a:r>
              <a:rPr lang="en-US" sz="2400" dirty="0"/>
              <a:t> independent variable from an alleged article in the </a:t>
            </a:r>
            <a:r>
              <a:rPr lang="en-US" sz="2400" i="1" dirty="0"/>
              <a:t>Houston Chronicle</a:t>
            </a:r>
            <a:r>
              <a:rPr lang="en-US" sz="2400" dirty="0"/>
              <a:t>: </a:t>
            </a:r>
          </a:p>
          <a:p>
            <a:pPr lvl="2"/>
            <a:r>
              <a:rPr lang="en-US" sz="2000" dirty="0"/>
              <a:t>Injustice threat: A mid-level manager guilty of perjury would </a:t>
            </a:r>
            <a:r>
              <a:rPr lang="en-US" sz="2000" b="1" dirty="0"/>
              <a:t>not be prosecuted </a:t>
            </a:r>
          </a:p>
          <a:p>
            <a:pPr lvl="2"/>
            <a:r>
              <a:rPr lang="en-US" sz="2000" dirty="0"/>
              <a:t>Justice control: A mid-level manager guilty of perjury would </a:t>
            </a:r>
            <a:r>
              <a:rPr lang="en-US" sz="2000" b="1" dirty="0"/>
              <a:t>be fully prosecuted prosecuted  </a:t>
            </a:r>
          </a:p>
        </p:txBody>
      </p:sp>
    </p:spTree>
    <p:extLst>
      <p:ext uri="{BB962C8B-B14F-4D97-AF65-F5344CB8AC3E}">
        <p14:creationId xmlns:p14="http://schemas.microsoft.com/office/powerpoint/2010/main" val="3230197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C4A74-BF8C-524D-9CEF-17ADA397A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19518-2B4E-7C4C-8B9A-992456842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715000"/>
          </a:xfrm>
        </p:spPr>
        <p:txBody>
          <a:bodyPr/>
          <a:lstStyle/>
          <a:p>
            <a:r>
              <a:rPr lang="en-US" sz="2800" dirty="0"/>
              <a:t>Study 2: A different experimenter: “Foreign students’ perceptions of America and the reactions of American students to these perceptions.”</a:t>
            </a:r>
          </a:p>
          <a:p>
            <a:pPr lvl="1"/>
            <a:r>
              <a:rPr lang="en-US" sz="2400" dirty="0"/>
              <a:t>Students read one of two essays allegedly written by a foreign exchange student</a:t>
            </a:r>
          </a:p>
          <a:p>
            <a:pPr lvl="2"/>
            <a:r>
              <a:rPr lang="en-US" sz="2000" dirty="0"/>
              <a:t>Pro-USA: Effusive praise for America and out many freedoms and opportunities. “I hope to become a US citizen after graduating.”</a:t>
            </a:r>
          </a:p>
          <a:p>
            <a:pPr lvl="2"/>
            <a:r>
              <a:rPr lang="en-US" sz="2000" dirty="0"/>
              <a:t>Anti-USA: Strong condemnation for America’s free enterprise system, inequalities, and lack of social programs. ”I’m returning to my home country after graduation and never coming back.”</a:t>
            </a:r>
          </a:p>
          <a:p>
            <a:pPr lvl="1"/>
            <a:r>
              <a:rPr lang="en-US" sz="2400" dirty="0"/>
              <a:t>Our student/participants evaluated the exchange student and the essay on Likert-type rating scales. </a:t>
            </a:r>
          </a:p>
          <a:p>
            <a:pPr lvl="1"/>
            <a:r>
              <a:rPr lang="en-US" sz="2400" dirty="0"/>
              <a:t>The dependent variable: In-group favoritism: the average difference between the Pro- and Anti-USA conditions. </a:t>
            </a:r>
          </a:p>
        </p:txBody>
      </p:sp>
    </p:spTree>
    <p:extLst>
      <p:ext uri="{BB962C8B-B14F-4D97-AF65-F5344CB8AC3E}">
        <p14:creationId xmlns:p14="http://schemas.microsoft.com/office/powerpoint/2010/main" val="2300071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13975-6B0E-C04E-A834-4E08CD982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4F4CF79-1D06-1440-B727-4D89CFF9C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7023" y="1752600"/>
            <a:ext cx="148402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6EFA180-5105-5D44-8053-36305BEF2A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1859"/>
              </p:ext>
            </p:extLst>
          </p:nvPr>
        </p:nvGraphicFramePr>
        <p:xfrm>
          <a:off x="304800" y="1447800"/>
          <a:ext cx="75438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r:id="rId3" imgW="4648200" imgH="3492500" progId="PowerPoint.Slide.8">
                  <p:embed/>
                </p:oleObj>
              </mc:Choice>
              <mc:Fallback>
                <p:oleObj r:id="rId3" imgW="4648200" imgH="3492500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7543800" cy="502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7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4B9A7-A543-4B40-BAE3-5C3C4600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0D7AA-809B-8B44-A33E-C080AC941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that the independent variable: </a:t>
            </a:r>
            <a:r>
              <a:rPr lang="en-US" b="1" dirty="0"/>
              <a:t>threat</a:t>
            </a:r>
            <a:r>
              <a:rPr lang="en-US" dirty="0"/>
              <a:t>—a threat to the justice system or not—was not clearly related to the dependent variable: </a:t>
            </a:r>
            <a:r>
              <a:rPr lang="en-US" b="1" dirty="0"/>
              <a:t>in-group favoritism</a:t>
            </a:r>
          </a:p>
          <a:p>
            <a:r>
              <a:rPr lang="en-US" dirty="0"/>
              <a:t>Liberals and conservatives clearly see the world differently</a:t>
            </a:r>
            <a:r>
              <a:rPr lang="en-US" b="1" dirty="0"/>
              <a:t> 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4176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B6C85-A5FB-7C48-A53F-9A1D03E5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63566-3482-1143-9144-26701A274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15" y="1219200"/>
            <a:ext cx="8686800" cy="5638800"/>
          </a:xfrm>
        </p:spPr>
        <p:txBody>
          <a:bodyPr/>
          <a:lstStyle/>
          <a:p>
            <a:r>
              <a:rPr lang="en-US" dirty="0"/>
              <a:t>Traditional Paradigm</a:t>
            </a:r>
          </a:p>
          <a:p>
            <a:pPr lvl="1"/>
            <a:r>
              <a:rPr lang="en-US" b="1" dirty="0"/>
              <a:t>Liberals </a:t>
            </a:r>
            <a:r>
              <a:rPr lang="en-US" dirty="0"/>
              <a:t>versus</a:t>
            </a:r>
            <a:r>
              <a:rPr lang="en-US" b="1" dirty="0"/>
              <a:t> Conservatives</a:t>
            </a:r>
          </a:p>
          <a:p>
            <a:r>
              <a:rPr lang="en-US" dirty="0"/>
              <a:t>New Paradigms</a:t>
            </a:r>
          </a:p>
          <a:p>
            <a:pPr lvl="1"/>
            <a:r>
              <a:rPr lang="en-US" b="1" dirty="0"/>
              <a:t>The Ruling Political Class </a:t>
            </a:r>
            <a:r>
              <a:rPr lang="en-US" dirty="0"/>
              <a:t>versus </a:t>
            </a:r>
            <a:r>
              <a:rPr lang="en-US" b="1" dirty="0"/>
              <a:t>Everyone Else</a:t>
            </a:r>
          </a:p>
          <a:p>
            <a:pPr lvl="1"/>
            <a:r>
              <a:rPr lang="en-US" b="1" dirty="0"/>
              <a:t>Constitutional Liberals, Moderates, and Conservatives </a:t>
            </a:r>
            <a:r>
              <a:rPr lang="en-US" dirty="0"/>
              <a:t>versus </a:t>
            </a:r>
            <a:r>
              <a:rPr lang="en-US" b="1" dirty="0"/>
              <a:t>Leftists</a:t>
            </a:r>
          </a:p>
          <a:p>
            <a:pPr lvl="2"/>
            <a:r>
              <a:rPr lang="en-US" b="1" dirty="0"/>
              <a:t>Traditional Liberals </a:t>
            </a:r>
            <a:r>
              <a:rPr lang="en-US" dirty="0"/>
              <a:t>are not the same as </a:t>
            </a:r>
            <a:r>
              <a:rPr lang="en-US" b="1" dirty="0"/>
              <a:t>Leftists</a:t>
            </a:r>
          </a:p>
          <a:p>
            <a:pPr lvl="2"/>
            <a:r>
              <a:rPr lang="en-US" dirty="0"/>
              <a:t>In essence, traditional liberals support our Constitution, Leftists, Socialists, and Marxists do not.</a:t>
            </a:r>
          </a:p>
          <a:p>
            <a:pPr lvl="2"/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,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</a:t>
            </a:r>
            <a:r>
              <a:rPr lang="en-US" dirty="0"/>
              <a:t>, and 11</a:t>
            </a:r>
            <a:r>
              <a:rPr lang="en-US" baseline="30000" dirty="0"/>
              <a:t>th</a:t>
            </a:r>
            <a:r>
              <a:rPr lang="en-US" dirty="0"/>
              <a:t> Amendments are currently under threat.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496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EF13C-A898-114F-ABA6-E4BF82363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Starting Points/Working Points/Facts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84B90-7598-A241-9DC6-4A37C9512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7800"/>
            <a:ext cx="86868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Human beings have a mental model of the world in our minds.</a:t>
            </a:r>
          </a:p>
          <a:p>
            <a:pPr marL="0" indent="0">
              <a:buNone/>
            </a:pPr>
            <a:r>
              <a:rPr lang="en-US" dirty="0"/>
              <a:t>2. This model, or schema, is constructed based on our experiences.</a:t>
            </a:r>
          </a:p>
          <a:p>
            <a:pPr marL="0" indent="0">
              <a:buNone/>
            </a:pPr>
            <a:r>
              <a:rPr lang="en-US" dirty="0"/>
              <a:t>3. The world is often complex and subtle.</a:t>
            </a:r>
          </a:p>
          <a:p>
            <a:pPr marL="0" indent="0">
              <a:buNone/>
            </a:pPr>
            <a:r>
              <a:rPr lang="en-US" dirty="0"/>
              <a:t>4. People often have different models for good reasons because of their different experiences.</a:t>
            </a:r>
          </a:p>
          <a:p>
            <a:pPr marL="0" indent="0">
              <a:buNone/>
            </a:pPr>
            <a:r>
              <a:rPr lang="en-US" dirty="0"/>
              <a:t>5. Much information in our schemas is wrong.</a:t>
            </a:r>
          </a:p>
          <a:p>
            <a:pPr marL="0" indent="0">
              <a:buNone/>
            </a:pPr>
            <a:r>
              <a:rPr lang="en-US" dirty="0"/>
              <a:t>6. Human beings tend to be biased but not aware of it. </a:t>
            </a:r>
          </a:p>
        </p:txBody>
      </p:sp>
    </p:spTree>
    <p:extLst>
      <p:ext uri="{BB962C8B-B14F-4D97-AF65-F5344CB8AC3E}">
        <p14:creationId xmlns:p14="http://schemas.microsoft.com/office/powerpoint/2010/main" val="3839827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8FC8D-E826-D14E-9809-109C3D987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90DCA-5023-AC48-8870-341DF8BF3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“The hard left poses a far greater danger to the American future than the hard right.”</a:t>
            </a:r>
          </a:p>
          <a:p>
            <a:pPr lvl="1"/>
            <a:r>
              <a:rPr lang="en-US" sz="2400" dirty="0"/>
              <a:t>Alan Dershowitz, February 12, 2018</a:t>
            </a:r>
          </a:p>
          <a:p>
            <a:pPr lvl="1"/>
            <a:r>
              <a:rPr lang="en-US" sz="2400" dirty="0"/>
              <a:t>Professor Emeritus, Harvard University Law School</a:t>
            </a:r>
          </a:p>
          <a:p>
            <a:pPr lvl="1"/>
            <a:r>
              <a:rPr lang="en-US" sz="2400" dirty="0"/>
              <a:t> Life-long Democrat and Civil Libertarian</a:t>
            </a:r>
          </a:p>
          <a:p>
            <a:pPr lvl="1"/>
            <a:endParaRPr lang="en-US" sz="2400" dirty="0"/>
          </a:p>
          <a:p>
            <a:r>
              <a:rPr lang="en-US" sz="2800" dirty="0"/>
              <a:t>“If socialists understood economics, they wouldn’t be socialists.”</a:t>
            </a:r>
          </a:p>
          <a:p>
            <a:pPr lvl="1"/>
            <a:r>
              <a:rPr lang="en-US" sz="2400" dirty="0"/>
              <a:t>Fredrich von Hayek, PhD</a:t>
            </a:r>
          </a:p>
          <a:p>
            <a:pPr lvl="1"/>
            <a:r>
              <a:rPr lang="en-US" sz="2400" dirty="0"/>
              <a:t>Nobel Laureate in Economics, 1974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1889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8">
            <a:extLst>
              <a:ext uri="{FF2B5EF4-FFF2-40B4-BE49-F238E27FC236}">
                <a16:creationId xmlns:a16="http://schemas.microsoft.com/office/drawing/2014/main" id="{F6CF905E-F99B-8141-94E0-4C5030B60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097838" cy="9906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Data Necessary to Determine if There is a Link Between Officer Race, Suspect Race, and Death</a:t>
            </a:r>
          </a:p>
        </p:txBody>
      </p:sp>
      <p:graphicFrame>
        <p:nvGraphicFramePr>
          <p:cNvPr id="604164" name="Group 4">
            <a:extLst>
              <a:ext uri="{FF2B5EF4-FFF2-40B4-BE49-F238E27FC236}">
                <a16:creationId xmlns:a16="http://schemas.microsoft.com/office/drawing/2014/main" id="{23E4AF84-8BF2-0346-92EF-D4D7AD0259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414771"/>
              </p:ext>
            </p:extLst>
          </p:nvPr>
        </p:nvGraphicFramePr>
        <p:xfrm>
          <a:off x="0" y="1447800"/>
          <a:ext cx="8001000" cy="342900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White Officer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Black Officer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White Victim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Black Victim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6822" name="Text Box 37">
            <a:extLst>
              <a:ext uri="{FF2B5EF4-FFF2-40B4-BE49-F238E27FC236}">
                <a16:creationId xmlns:a16="http://schemas.microsoft.com/office/drawing/2014/main" id="{ED3B2EC9-5058-AA46-9A39-DEAAE3EF4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733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53906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11D6C-8258-B343-9D95-4979453CB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Points/Working Points/Facts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BED5F-607D-2043-AC2C-B172B8B61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19200"/>
            <a:ext cx="80772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7. People encode and remember information better if it fits their biases </a:t>
            </a:r>
          </a:p>
          <a:p>
            <a:pPr marL="0" indent="0">
              <a:buNone/>
            </a:pPr>
            <a:r>
              <a:rPr lang="en-US" dirty="0"/>
              <a:t>8. A special type of mental model centers upon one’s political orientation</a:t>
            </a:r>
          </a:p>
          <a:p>
            <a:pPr marL="0" indent="0">
              <a:buNone/>
            </a:pPr>
            <a:r>
              <a:rPr lang="en-US" dirty="0"/>
              <a:t>10. Traditionally: </a:t>
            </a:r>
          </a:p>
          <a:p>
            <a:pPr marL="0" indent="0">
              <a:buNone/>
            </a:pPr>
            <a:r>
              <a:rPr lang="en-US" sz="2800" dirty="0"/>
              <a:t>		Liberal—Moderate—Conservative</a:t>
            </a:r>
          </a:p>
          <a:p>
            <a:pPr marL="0" indent="0">
              <a:buNone/>
            </a:pPr>
            <a:r>
              <a:rPr lang="en-US" dirty="0"/>
              <a:t>11. The ABCs of Attitudes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b="1" dirty="0"/>
              <a:t>A</a:t>
            </a:r>
            <a:r>
              <a:rPr lang="en-US" sz="2800" dirty="0"/>
              <a:t>ffect or feelings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dirty="0"/>
              <a:t>B</a:t>
            </a:r>
            <a:r>
              <a:rPr lang="en-US" sz="2800" dirty="0"/>
              <a:t>ehavioral Intentions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dirty="0"/>
              <a:t>C</a:t>
            </a:r>
            <a:r>
              <a:rPr lang="en-US" sz="2800" dirty="0"/>
              <a:t>ognitive or Informational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4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485B5-C9AF-0F4B-806E-72C697C0D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Points/Working Points/Facts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CA0A4-8685-A94F-819B-1865BD5A6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7800"/>
            <a:ext cx="8610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11. Political and religious attitudes tend to be formed in childhood based on </a:t>
            </a:r>
            <a:r>
              <a:rPr lang="en-US" b="1" dirty="0"/>
              <a:t>emotions 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2800" dirty="0"/>
              <a:t>a. Identification (trust) or disidentification (distrust) with parents, guardians, role models, or authority figures</a:t>
            </a:r>
          </a:p>
          <a:p>
            <a:pPr marL="0" indent="0">
              <a:buNone/>
            </a:pPr>
            <a:r>
              <a:rPr lang="en-US" sz="2800" dirty="0"/>
              <a:t>	b. New information that conflicts with existing schemas should cause cognitive dissonance and motivate change but often does not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dirty="0"/>
              <a:t>c. Attitudes based on emotions are relatively enduring and resistant to change.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4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AA886-389F-E344-8DDE-9091D1545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Points/Working Points/Facts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6E371-FA87-FE4E-BA30-49CB0197D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0772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12. Anecdotes/stories are more persuasive than facts/data but should not be </a:t>
            </a:r>
          </a:p>
          <a:p>
            <a:pPr marL="0" indent="0">
              <a:buNone/>
            </a:pPr>
            <a:r>
              <a:rPr lang="en-US" dirty="0"/>
              <a:t>13. Reasonable people can disagree</a:t>
            </a:r>
          </a:p>
          <a:p>
            <a:pPr marL="0" indent="0">
              <a:buNone/>
            </a:pPr>
            <a:r>
              <a:rPr lang="en-US" dirty="0"/>
              <a:t>14. But, politicians and political pundits oven distort, or lie about, opponents’ positions to make them appear more extreme than they really are.  </a:t>
            </a:r>
          </a:p>
          <a:p>
            <a:pPr marL="0" indent="0">
              <a:buNone/>
            </a:pPr>
            <a:r>
              <a:rPr lang="en-US" dirty="0"/>
              <a:t>15. Principled people often have to go against their or their group’s interests.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3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2BE51-AC62-3E40-AD44-45C5E3A1C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Points/Working Points/Facts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C175E-7EB7-E044-A026-370D1CB41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15. Primary motives identified by social psychologists: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a. To feel good about one’s self</a:t>
            </a:r>
          </a:p>
          <a:p>
            <a:pPr marL="0" indent="0">
              <a:buNone/>
            </a:pPr>
            <a:r>
              <a:rPr lang="en-US" sz="2800" dirty="0"/>
              <a:t>	b. To be as accurate as possible in one’s worldview or schemas</a:t>
            </a:r>
          </a:p>
          <a:p>
            <a:pPr marL="0" indent="0">
              <a:buNone/>
            </a:pPr>
            <a:r>
              <a:rPr lang="en-US" dirty="0"/>
              <a:t>16. Primary needs identified by personality psychologists: The needs for: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a. Achievement</a:t>
            </a:r>
          </a:p>
          <a:p>
            <a:pPr marL="0" indent="0">
              <a:buNone/>
            </a:pPr>
            <a:r>
              <a:rPr lang="en-US" sz="2800" dirty="0"/>
              <a:t>	b. Affiliation</a:t>
            </a:r>
          </a:p>
          <a:p>
            <a:pPr marL="0" indent="0">
              <a:buNone/>
            </a:pPr>
            <a:r>
              <a:rPr lang="en-US" sz="2800" dirty="0"/>
              <a:t>	c. Power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77543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BC8AA-9841-F44E-8CDF-5E70F905F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"/>
            <a:ext cx="8097838" cy="990600"/>
          </a:xfrm>
        </p:spPr>
        <p:txBody>
          <a:bodyPr/>
          <a:lstStyle/>
          <a:p>
            <a:pPr algn="ctr"/>
            <a:r>
              <a:rPr lang="en-US" dirty="0"/>
              <a:t>What Are Liberals </a:t>
            </a:r>
            <a:br>
              <a:rPr lang="en-US" dirty="0"/>
            </a:br>
            <a:r>
              <a:rPr lang="en-US" dirty="0"/>
              <a:t>and Conservatives 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BCCA3-C572-D048-904F-660E82B34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5562600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Conservatives (27%), Extreme Cons. (8%)</a:t>
            </a:r>
          </a:p>
          <a:p>
            <a:pPr lvl="2" eaLnBrk="1" hangingPunct="1"/>
            <a:r>
              <a:rPr lang="en-US" altLang="en-US" dirty="0"/>
              <a:t>Primary American Value: </a:t>
            </a:r>
            <a:r>
              <a:rPr lang="en-US" altLang="en-US" b="1" dirty="0"/>
              <a:t>Individual freedom</a:t>
            </a:r>
          </a:p>
          <a:p>
            <a:pPr lvl="2" eaLnBrk="1" hangingPunct="1"/>
            <a:r>
              <a:rPr lang="en-US" altLang="en-US" dirty="0"/>
              <a:t>Caution: Relatively high in </a:t>
            </a:r>
            <a:r>
              <a:rPr lang="en-US" altLang="en-US" b="1" dirty="0"/>
              <a:t>trait anxiety </a:t>
            </a:r>
          </a:p>
          <a:p>
            <a:pPr lvl="2" eaLnBrk="1" hangingPunct="1"/>
            <a:r>
              <a:rPr lang="en-US" altLang="en-US" dirty="0"/>
              <a:t>Traditional values, God and country, law and order</a:t>
            </a:r>
          </a:p>
          <a:p>
            <a:pPr lvl="2" eaLnBrk="1" hangingPunct="1"/>
            <a:r>
              <a:rPr lang="en-US" altLang="en-US" dirty="0"/>
              <a:t>Human nature: </a:t>
            </a:r>
            <a:r>
              <a:rPr lang="en-US" altLang="en-US" b="1" dirty="0"/>
              <a:t>Bad</a:t>
            </a:r>
          </a:p>
          <a:p>
            <a:pPr lvl="2" eaLnBrk="1" hangingPunct="1"/>
            <a:r>
              <a:rPr lang="en-US" altLang="en-US" dirty="0"/>
              <a:t>Personal responsibility; people rise above their circumstances through individual effort, hard work</a:t>
            </a:r>
          </a:p>
          <a:p>
            <a:pPr lvl="2" eaLnBrk="1" hangingPunct="1"/>
            <a:r>
              <a:rPr lang="en-US" altLang="en-US" dirty="0"/>
              <a:t>Fiscal responsibility; low taxes</a:t>
            </a:r>
          </a:p>
          <a:p>
            <a:pPr lvl="2" eaLnBrk="1" hangingPunct="1"/>
            <a:r>
              <a:rPr lang="en-US" altLang="en-US" dirty="0"/>
              <a:t>Equality: </a:t>
            </a:r>
            <a:r>
              <a:rPr lang="en-US" altLang="en-US" b="1" dirty="0"/>
              <a:t>Equality of opportunity</a:t>
            </a:r>
          </a:p>
          <a:p>
            <a:pPr lvl="2" eaLnBrk="1" hangingPunct="1"/>
            <a:r>
              <a:rPr lang="en-US" altLang="en-US" dirty="0"/>
              <a:t>Emphasis: Private property over public property</a:t>
            </a:r>
          </a:p>
          <a:p>
            <a:pPr lvl="2" eaLnBrk="1" hangingPunct="1"/>
            <a:r>
              <a:rPr lang="en-US" altLang="en-US" dirty="0"/>
              <a:t>Small government, except regarding military spending and securing the border</a:t>
            </a:r>
          </a:p>
          <a:p>
            <a:pPr lvl="2" eaLnBrk="1" hangingPunct="1"/>
            <a:r>
              <a:rPr lang="en-US" altLang="en-US" dirty="0"/>
              <a:t>Fear/Anger: </a:t>
            </a:r>
            <a:r>
              <a:rPr lang="en-US" altLang="en-US" b="1" dirty="0"/>
              <a:t>Big Government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541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B4168-034A-B245-AC87-057F03ED3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8097838" cy="1219200"/>
          </a:xfrm>
        </p:spPr>
        <p:txBody>
          <a:bodyPr/>
          <a:lstStyle/>
          <a:p>
            <a:pPr algn="ctr"/>
            <a:r>
              <a:rPr lang="en-US" dirty="0"/>
              <a:t>What Are Liberals </a:t>
            </a:r>
            <a:br>
              <a:rPr lang="en-US" dirty="0"/>
            </a:br>
            <a:r>
              <a:rPr lang="en-US" dirty="0"/>
              <a:t>and Conservatives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DA722-D720-D24E-BC6A-EB8D3E7A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36784"/>
            <a:ext cx="8763000" cy="5621215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Liberals (22%), Extreme Liberals (9%)</a:t>
            </a:r>
          </a:p>
          <a:p>
            <a:pPr lvl="2" eaLnBrk="1" hangingPunct="1"/>
            <a:r>
              <a:rPr lang="en-US" altLang="en-US" dirty="0"/>
              <a:t>Primary American Value: </a:t>
            </a:r>
            <a:r>
              <a:rPr lang="en-US" altLang="en-US" b="1" dirty="0"/>
              <a:t>Equality</a:t>
            </a:r>
          </a:p>
          <a:p>
            <a:pPr lvl="2" eaLnBrk="1" hangingPunct="1"/>
            <a:r>
              <a:rPr lang="en-US" altLang="en-US" dirty="0"/>
              <a:t>Move forward: Progressive, low in </a:t>
            </a:r>
            <a:r>
              <a:rPr lang="en-US" altLang="en-US" b="1" dirty="0"/>
              <a:t>trait anxiety</a:t>
            </a:r>
          </a:p>
          <a:p>
            <a:pPr lvl="2" eaLnBrk="1" hangingPunct="1"/>
            <a:r>
              <a:rPr lang="en-US" altLang="en-US" dirty="0"/>
              <a:t>Human nature: </a:t>
            </a:r>
            <a:r>
              <a:rPr lang="en-US" altLang="en-US" b="1" dirty="0"/>
              <a:t>Good</a:t>
            </a:r>
          </a:p>
          <a:p>
            <a:pPr lvl="2" eaLnBrk="1" hangingPunct="1"/>
            <a:r>
              <a:rPr lang="en-US" altLang="en-US" dirty="0"/>
              <a:t>Personal responsibility to a point; yet, circumstances can be overwhelming; sometimes people need help</a:t>
            </a:r>
          </a:p>
          <a:p>
            <a:pPr lvl="2" eaLnBrk="1" hangingPunct="1"/>
            <a:r>
              <a:rPr lang="en-US" altLang="en-US" dirty="0"/>
              <a:t>Fairness and equality for all</a:t>
            </a:r>
          </a:p>
          <a:p>
            <a:pPr lvl="2" eaLnBrk="1" hangingPunct="1"/>
            <a:r>
              <a:rPr lang="en-US" altLang="en-US" dirty="0"/>
              <a:t>Equality:</a:t>
            </a:r>
            <a:r>
              <a:rPr lang="en-US" altLang="en-US" b="1" dirty="0"/>
              <a:t> Equality of outcomes</a:t>
            </a:r>
          </a:p>
          <a:p>
            <a:pPr lvl="2" eaLnBrk="1" hangingPunct="1"/>
            <a:r>
              <a:rPr lang="en-US" altLang="en-US" dirty="0"/>
              <a:t>Emphasis: Public property over private property</a:t>
            </a:r>
          </a:p>
          <a:p>
            <a:pPr lvl="2" eaLnBrk="1" hangingPunct="1"/>
            <a:r>
              <a:rPr lang="en-US" altLang="en-US" dirty="0"/>
              <a:t>The power of the government is necessary to correct inequality and injustices</a:t>
            </a:r>
          </a:p>
          <a:p>
            <a:pPr lvl="2" eaLnBrk="1" hangingPunct="1"/>
            <a:r>
              <a:rPr lang="en-US" altLang="en-US" dirty="0"/>
              <a:t>Taxes to promote positive changes and social justice</a:t>
            </a:r>
          </a:p>
          <a:p>
            <a:pPr lvl="2" eaLnBrk="1" hangingPunct="1"/>
            <a:r>
              <a:rPr lang="en-US" altLang="en-US" dirty="0"/>
              <a:t>Fear/Anger: </a:t>
            </a:r>
            <a:r>
              <a:rPr lang="en-US" altLang="en-US" b="1" dirty="0"/>
              <a:t>Big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66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097838" cy="12192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Festinger’s (1957) Cognitive Dissonance theory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5562600"/>
          </a:xfrm>
        </p:spPr>
        <p:txBody>
          <a:bodyPr/>
          <a:lstStyle/>
          <a:p>
            <a:pPr eaLnBrk="1" hangingPunct="1"/>
            <a:r>
              <a:rPr lang="en-US" altLang="en-US" dirty="0"/>
              <a:t>A Classic Example:</a:t>
            </a:r>
          </a:p>
          <a:p>
            <a:pPr lvl="1" eaLnBrk="1" hangingPunct="1"/>
            <a:r>
              <a:rPr lang="en-US" altLang="en-US" dirty="0"/>
              <a:t>Cognition 1: “Smoking is unhealthy, anti-social, and disgusting.”</a:t>
            </a:r>
          </a:p>
          <a:p>
            <a:pPr lvl="1" eaLnBrk="1" hangingPunct="1"/>
            <a:r>
              <a:rPr lang="en-US" altLang="en-US" dirty="0"/>
              <a:t>Cognition 2: “I smoke two packs a day.”</a:t>
            </a:r>
          </a:p>
          <a:p>
            <a:pPr lvl="1" eaLnBrk="1" hangingPunct="1"/>
            <a:r>
              <a:rPr lang="en-US" altLang="en-US" dirty="0"/>
              <a:t>Dissonance Reduction</a:t>
            </a:r>
          </a:p>
          <a:p>
            <a:pPr lvl="2" eaLnBrk="1" hangingPunct="1"/>
            <a:r>
              <a:rPr lang="en-US" altLang="en-US" dirty="0"/>
              <a:t>Change Cognition 1: “Smoking isn’t half as bad as people say.”</a:t>
            </a:r>
          </a:p>
          <a:p>
            <a:pPr lvl="2" eaLnBrk="1" hangingPunct="1"/>
            <a:r>
              <a:rPr lang="en-US" altLang="en-US" dirty="0"/>
              <a:t>Add Consonant Cognitions: “My granddad smoked all his life, and he lived to be 93.”</a:t>
            </a:r>
          </a:p>
          <a:p>
            <a:pPr lvl="2" eaLnBrk="1" hangingPunct="1"/>
            <a:r>
              <a:rPr lang="en-US" altLang="en-US" dirty="0"/>
              <a:t>Social Support: Many good people and many good friends of mine smoke </a:t>
            </a:r>
          </a:p>
          <a:p>
            <a:pPr lvl="2" eaLnBrk="1" hangingPunct="1"/>
            <a:r>
              <a:rPr lang="en-US" altLang="en-US" dirty="0"/>
              <a:t>Change behavior: Quit smoking.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H:\APPL\MSOF2000\PFiles\MSOffice\Template\PDesigns\BLENDS.POT</Template>
  <TotalTime>19187</TotalTime>
  <Words>1358</Words>
  <Application>Microsoft Macintosh PowerPoint</Application>
  <PresentationFormat>On-screen Show (4:3)</PresentationFormat>
  <Paragraphs>147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Tahoma</vt:lpstr>
      <vt:lpstr>Wingdings</vt:lpstr>
      <vt:lpstr>BLENDS</vt:lpstr>
      <vt:lpstr>PowerPoint.Slide.8</vt:lpstr>
      <vt:lpstr>University of Central Arkansas Challenge Week Presentation</vt:lpstr>
      <vt:lpstr>Starting Points/Working Points/Facts</vt:lpstr>
      <vt:lpstr>Starting Points/Working Points/Facts</vt:lpstr>
      <vt:lpstr>Starting Points/Working Points/Facts</vt:lpstr>
      <vt:lpstr>Starting Points/Working Points/Facts</vt:lpstr>
      <vt:lpstr>Starting Points/Working Points/Facts</vt:lpstr>
      <vt:lpstr>What Are Liberals  and Conservatives Like</vt:lpstr>
      <vt:lpstr>What Are Liberals  and Conservatives Like?</vt:lpstr>
      <vt:lpstr>Festinger’s (1957) Cognitive Dissonance theory</vt:lpstr>
      <vt:lpstr>Over Time  Dissonance Theory Changed</vt:lpstr>
      <vt:lpstr>Research:</vt:lpstr>
      <vt:lpstr>Research</vt:lpstr>
      <vt:lpstr>Results: </vt:lpstr>
      <vt:lpstr>Research: </vt:lpstr>
      <vt:lpstr>Research: </vt:lpstr>
      <vt:lpstr>PowerPoint Presentation</vt:lpstr>
      <vt:lpstr>Results: </vt:lpstr>
      <vt:lpstr>Conclusions</vt:lpstr>
      <vt:lpstr>Conclusions</vt:lpstr>
      <vt:lpstr>Conclusion</vt:lpstr>
      <vt:lpstr>Data Necessary to Determine if There is a Link Between Officer Race, Suspect Race, and Death</vt:lpstr>
    </vt:vector>
  </TitlesOfParts>
  <Company>University of Central Arkansas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3332 - Experimental Psychology</dc:title>
  <dc:creator>UCA</dc:creator>
  <cp:lastModifiedBy>pnail@uca.edu</cp:lastModifiedBy>
  <cp:revision>237</cp:revision>
  <cp:lastPrinted>2018-04-05T14:02:21Z</cp:lastPrinted>
  <dcterms:created xsi:type="dcterms:W3CDTF">2001-05-30T19:30:15Z</dcterms:created>
  <dcterms:modified xsi:type="dcterms:W3CDTF">2020-09-23T13:11:50Z</dcterms:modified>
</cp:coreProperties>
</file>