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70" r:id="rId5"/>
    <p:sldId id="272" r:id="rId6"/>
    <p:sldId id="271" r:id="rId7"/>
    <p:sldId id="273" r:id="rId8"/>
    <p:sldId id="269" r:id="rId9"/>
    <p:sldId id="263" r:id="rId10"/>
    <p:sldId id="264"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2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02376B3-67D3-48F1-A3F1-5AB445FD416A}" type="datetimeFigureOut">
              <a:rPr lang="en-US" smtClean="0"/>
              <a:t>3/27/2018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4CDE059-ED66-4096-B81F-9E48C879A7A4}" type="slidenum">
              <a:rPr lang="en-US" smtClean="0"/>
              <a:t>‹#›</a:t>
            </a:fld>
            <a:endParaRPr lang="en-US"/>
          </a:p>
        </p:txBody>
      </p:sp>
    </p:spTree>
    <p:extLst>
      <p:ext uri="{BB962C8B-B14F-4D97-AF65-F5344CB8AC3E}">
        <p14:creationId xmlns:p14="http://schemas.microsoft.com/office/powerpoint/2010/main" val="2876863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333535"/>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3/27/2018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1026" name="Picture 2" descr="University Shiel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0823" y="848975"/>
            <a:ext cx="2284548" cy="3117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3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69" y="365125"/>
            <a:ext cx="9036731"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2054"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64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4DF91F-4D1E-428C-A799-9FEEB5737F27}"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8"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86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673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4DF91F-4D1E-428C-A799-9FEEB5737F27}"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01552-55DC-4EDA-9776-7264C2666A5A}" type="slidenum">
              <a:rPr lang="en-US" smtClean="0"/>
              <a:t>‹#›</a:t>
            </a:fld>
            <a:endParaRPr lang="en-US"/>
          </a:p>
        </p:txBody>
      </p:sp>
      <p:pic>
        <p:nvPicPr>
          <p:cNvPr id="9"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5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8318"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4DF91F-4D1E-428C-A799-9FEEB5737F27}"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01552-55DC-4EDA-9776-7264C2666A5A}" type="slidenum">
              <a:rPr lang="en-US" smtClean="0"/>
              <a:t>‹#›</a:t>
            </a:fld>
            <a:endParaRPr lang="en-US"/>
          </a:p>
        </p:txBody>
      </p:sp>
      <p:pic>
        <p:nvPicPr>
          <p:cNvPr id="11"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65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5689" y="2014628"/>
            <a:ext cx="1051560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4DF91F-4D1E-428C-A799-9FEEB5737F27}"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01552-55DC-4EDA-9776-7264C2666A5A}" type="slidenum">
              <a:rPr lang="en-US" smtClean="0"/>
              <a:t>‹#›</a:t>
            </a:fld>
            <a:endParaRPr lang="en-US"/>
          </a:p>
        </p:txBody>
      </p:sp>
      <p:pic>
        <p:nvPicPr>
          <p:cNvPr id="7"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15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DF91F-4D1E-428C-A799-9FEEB5737F27}"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01552-55DC-4EDA-9776-7264C2666A5A}" type="slidenum">
              <a:rPr lang="en-US" smtClean="0"/>
              <a:t>‹#›</a:t>
            </a:fld>
            <a:endParaRPr lang="en-US"/>
          </a:p>
        </p:txBody>
      </p:sp>
      <p:pic>
        <p:nvPicPr>
          <p:cNvPr id="6"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05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F91F-4D1E-428C-A799-9FEEB5737F27}" type="datetimeFigureOut">
              <a:rPr lang="en-US" smtClean="0"/>
              <a:t>3/27/2018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01552-55DC-4EDA-9776-7264C2666A5A}" type="slidenum">
              <a:rPr lang="en-US" smtClean="0"/>
              <a:t>‹#›</a:t>
            </a:fld>
            <a:endParaRPr lang="en-US"/>
          </a:p>
        </p:txBody>
      </p:sp>
    </p:spTree>
    <p:extLst>
      <p:ext uri="{BB962C8B-B14F-4D97-AF65-F5344CB8AC3E}">
        <p14:creationId xmlns:p14="http://schemas.microsoft.com/office/powerpoint/2010/main" val="342156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6000">
              <a:srgbClr val="BDBDBD"/>
            </a:gs>
            <a:gs pos="31000">
              <a:schemeClr val="accent3">
                <a:lumMod val="0"/>
                <a:lumOff val="100000"/>
              </a:schemeClr>
            </a:gs>
            <a:gs pos="91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8938" y="4242117"/>
            <a:ext cx="9144000" cy="1655762"/>
          </a:xfrm>
        </p:spPr>
        <p:txBody>
          <a:bodyPr>
            <a:normAutofit fontScale="92500" lnSpcReduction="20000"/>
          </a:bodyPr>
          <a:lstStyle/>
          <a:p>
            <a:r>
              <a:rPr lang="en-US" sz="3900" dirty="0" smtClean="0"/>
              <a:t>Academic Assessment Committee Report</a:t>
            </a:r>
          </a:p>
          <a:p>
            <a:r>
              <a:rPr lang="en-US" dirty="0" smtClean="0"/>
              <a:t>Faculty Senate: 04.11.2017</a:t>
            </a:r>
          </a:p>
          <a:p>
            <a:r>
              <a:rPr lang="en-US" dirty="0" smtClean="0"/>
              <a:t>Dr. Brandon Combs</a:t>
            </a:r>
          </a:p>
          <a:p>
            <a:r>
              <a:rPr lang="en-US" dirty="0" smtClean="0"/>
              <a:t>Director of Assessment, Committee Chair</a:t>
            </a:r>
            <a:endParaRPr lang="en-US" dirty="0"/>
          </a:p>
        </p:txBody>
      </p:sp>
    </p:spTree>
    <p:extLst>
      <p:ext uri="{BB962C8B-B14F-4D97-AF65-F5344CB8AC3E}">
        <p14:creationId xmlns:p14="http://schemas.microsoft.com/office/powerpoint/2010/main" val="3212629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838200" y="2352502"/>
            <a:ext cx="10515600" cy="3824461"/>
          </a:xfrm>
        </p:spPr>
        <p:txBody>
          <a:bodyPr/>
          <a:lstStyle/>
          <a:p>
            <a:pPr marL="0" indent="0" algn="ctr">
              <a:buNone/>
            </a:pPr>
            <a:r>
              <a:rPr lang="en-US" dirty="0" smtClean="0"/>
              <a:t>Dr. Brandon Combs</a:t>
            </a:r>
          </a:p>
          <a:p>
            <a:pPr marL="0" indent="0" algn="ctr">
              <a:buNone/>
            </a:pPr>
            <a:r>
              <a:rPr lang="en-US" dirty="0" smtClean="0"/>
              <a:t>Director of Assessment</a:t>
            </a:r>
          </a:p>
          <a:p>
            <a:pPr marL="0" indent="0" algn="ctr">
              <a:buNone/>
            </a:pPr>
            <a:r>
              <a:rPr lang="en-US" dirty="0" err="1" smtClean="0"/>
              <a:t>Wingo</a:t>
            </a:r>
            <a:r>
              <a:rPr lang="en-US" dirty="0" smtClean="0"/>
              <a:t> 215A</a:t>
            </a:r>
          </a:p>
          <a:p>
            <a:pPr marL="0" indent="0" algn="ctr">
              <a:buNone/>
            </a:pPr>
            <a:r>
              <a:rPr lang="en-US" dirty="0" smtClean="0"/>
              <a:t>501-450-3253</a:t>
            </a:r>
          </a:p>
          <a:p>
            <a:pPr marL="0" indent="0" algn="ctr">
              <a:buNone/>
            </a:pPr>
            <a:r>
              <a:rPr lang="en-US" dirty="0" smtClean="0"/>
              <a:t>bcombs@uca.edu</a:t>
            </a:r>
            <a:endParaRPr lang="en-US" dirty="0"/>
          </a:p>
        </p:txBody>
      </p:sp>
    </p:spTree>
    <p:extLst>
      <p:ext uri="{BB962C8B-B14F-4D97-AF65-F5344CB8AC3E}">
        <p14:creationId xmlns:p14="http://schemas.microsoft.com/office/powerpoint/2010/main" val="79685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Committee Charge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Academic Assessment Committee will provide oversight, identify needs, develop recommendations and policies regarding institution-wide assessment of student learning in order to strengthen the university and enhance its accountability. It will also recommend changes in academic assessment processes; review the usefulness of academic assessment strategies, reporting strategies and feedback processes; and ensure that assessment data are used to inform decision-making at all levels. The committee will support, fully or in part, faculty initiatives related to the improvement of academic assessment programs. The committee will maintain close communications with the Faculty Senate, the office of the provost, the UCA Core Council, and other appropriate committees, administrative bodies, and academic units.</a:t>
            </a:r>
          </a:p>
        </p:txBody>
      </p:sp>
    </p:spTree>
    <p:extLst>
      <p:ext uri="{BB962C8B-B14F-4D97-AF65-F5344CB8AC3E}">
        <p14:creationId xmlns:p14="http://schemas.microsoft.com/office/powerpoint/2010/main" val="63340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Committee Membership</a:t>
            </a:r>
            <a:endParaRPr lang="en-US" dirty="0"/>
          </a:p>
        </p:txBody>
      </p:sp>
      <p:sp>
        <p:nvSpPr>
          <p:cNvPr id="3" name="Content Placeholder 2"/>
          <p:cNvSpPr>
            <a:spLocks noGrp="1"/>
          </p:cNvSpPr>
          <p:nvPr>
            <p:ph sz="half" idx="1"/>
          </p:nvPr>
        </p:nvSpPr>
        <p:spPr/>
        <p:txBody>
          <a:bodyPr/>
          <a:lstStyle/>
          <a:p>
            <a:r>
              <a:rPr lang="en-US" dirty="0" smtClean="0"/>
              <a:t>Brandon Combs, Chair</a:t>
            </a:r>
          </a:p>
          <a:p>
            <a:r>
              <a:rPr lang="en-US" dirty="0" smtClean="0"/>
              <a:t>Jim Downey, COB</a:t>
            </a:r>
          </a:p>
          <a:p>
            <a:r>
              <a:rPr lang="en-US" dirty="0" smtClean="0"/>
              <a:t>Lynn Burley, CLA</a:t>
            </a:r>
          </a:p>
          <a:p>
            <a:r>
              <a:rPr lang="en-US" dirty="0" smtClean="0"/>
              <a:t>Julie </a:t>
            </a:r>
            <a:r>
              <a:rPr lang="en-US" dirty="0" err="1" smtClean="0"/>
              <a:t>Meaux</a:t>
            </a:r>
            <a:r>
              <a:rPr lang="en-US" dirty="0" smtClean="0"/>
              <a:t>, CHBS</a:t>
            </a:r>
          </a:p>
          <a:p>
            <a:r>
              <a:rPr lang="en-US" dirty="0" smtClean="0"/>
              <a:t>Jennifer </a:t>
            </a:r>
            <a:r>
              <a:rPr lang="en-US" dirty="0" err="1" smtClean="0"/>
              <a:t>Hawkinson</a:t>
            </a:r>
            <a:r>
              <a:rPr lang="en-US" dirty="0" smtClean="0"/>
              <a:t>, CFAC</a:t>
            </a:r>
          </a:p>
          <a:p>
            <a:r>
              <a:rPr lang="en-US" dirty="0" smtClean="0"/>
              <a:t>Donna Wake, COE</a:t>
            </a:r>
          </a:p>
          <a:p>
            <a:endParaRPr lang="en-US" dirty="0"/>
          </a:p>
        </p:txBody>
      </p:sp>
      <p:sp>
        <p:nvSpPr>
          <p:cNvPr id="4" name="Content Placeholder 3"/>
          <p:cNvSpPr>
            <a:spLocks noGrp="1"/>
          </p:cNvSpPr>
          <p:nvPr>
            <p:ph sz="half" idx="2"/>
          </p:nvPr>
        </p:nvSpPr>
        <p:spPr/>
        <p:txBody>
          <a:bodyPr/>
          <a:lstStyle/>
          <a:p>
            <a:r>
              <a:rPr lang="en-US" dirty="0"/>
              <a:t>Charles Watson, </a:t>
            </a:r>
            <a:r>
              <a:rPr lang="en-US" dirty="0" smtClean="0"/>
              <a:t>CNSM</a:t>
            </a:r>
          </a:p>
          <a:p>
            <a:r>
              <a:rPr lang="en-US" dirty="0" smtClean="0"/>
              <a:t>Amy Baldwin, University College</a:t>
            </a:r>
            <a:endParaRPr lang="en-US" dirty="0" smtClean="0"/>
          </a:p>
          <a:p>
            <a:r>
              <a:rPr lang="en-US" dirty="0" smtClean="0"/>
              <a:t>Mary Wood, Invited Guest</a:t>
            </a:r>
          </a:p>
          <a:p>
            <a:r>
              <a:rPr lang="en-US" dirty="0" smtClean="0"/>
              <a:t>Jacob Held, UCA Core</a:t>
            </a:r>
          </a:p>
          <a:p>
            <a:r>
              <a:rPr lang="en-US" dirty="0" smtClean="0"/>
              <a:t>Spencer Burton, </a:t>
            </a:r>
            <a:r>
              <a:rPr lang="en-US" dirty="0" smtClean="0"/>
              <a:t>SGA</a:t>
            </a:r>
          </a:p>
          <a:p>
            <a:r>
              <a:rPr lang="en-US" dirty="0" err="1" smtClean="0"/>
              <a:t>Relius</a:t>
            </a:r>
            <a:r>
              <a:rPr lang="en-US" dirty="0" smtClean="0"/>
              <a:t> Johnson, Graduate Student</a:t>
            </a:r>
            <a:endParaRPr lang="en-US" dirty="0"/>
          </a:p>
        </p:txBody>
      </p:sp>
    </p:spTree>
    <p:extLst>
      <p:ext uri="{BB962C8B-B14F-4D97-AF65-F5344CB8AC3E}">
        <p14:creationId xmlns:p14="http://schemas.microsoft.com/office/powerpoint/2010/main" val="3434674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 Recap</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21154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2017-2018 Academic Year</a:t>
            </a:r>
            <a:endParaRPr lang="en-US" dirty="0"/>
          </a:p>
        </p:txBody>
      </p:sp>
      <p:sp>
        <p:nvSpPr>
          <p:cNvPr id="3" name="Content Placeholder 2"/>
          <p:cNvSpPr>
            <a:spLocks noGrp="1"/>
          </p:cNvSpPr>
          <p:nvPr>
            <p:ph sz="half" idx="1"/>
          </p:nvPr>
        </p:nvSpPr>
        <p:spPr/>
        <p:txBody>
          <a:bodyPr/>
          <a:lstStyle/>
          <a:p>
            <a:r>
              <a:rPr lang="en-US" dirty="0" smtClean="0"/>
              <a:t>UCA Core Assessment</a:t>
            </a:r>
          </a:p>
          <a:p>
            <a:r>
              <a:rPr lang="en-US" dirty="0" smtClean="0"/>
              <a:t>Assessment Plan Approvals</a:t>
            </a:r>
          </a:p>
          <a:p>
            <a:r>
              <a:rPr lang="en-US" dirty="0" smtClean="0"/>
              <a:t>Completion Matrix</a:t>
            </a:r>
          </a:p>
          <a:p>
            <a:r>
              <a:rPr lang="en-US" dirty="0" smtClean="0"/>
              <a:t>Assessment Plan Timeline</a:t>
            </a:r>
          </a:p>
          <a:p>
            <a:r>
              <a:rPr lang="en-US" dirty="0" smtClean="0"/>
              <a:t>PAWS Implementation</a:t>
            </a:r>
          </a:p>
          <a:p>
            <a:r>
              <a:rPr lang="en-US" dirty="0" smtClean="0"/>
              <a:t>Aqua Implementation</a:t>
            </a:r>
            <a:endParaRPr lang="en-US" dirty="0" smtClean="0"/>
          </a:p>
          <a:p>
            <a:endParaRPr lang="en-US" dirty="0"/>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22106" b="21083"/>
          <a:stretch/>
        </p:blipFill>
        <p:spPr>
          <a:xfrm>
            <a:off x="6799028" y="1690688"/>
            <a:ext cx="3482009" cy="1978164"/>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4047" y="4210117"/>
            <a:ext cx="2306915" cy="92334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20726" y="4001294"/>
            <a:ext cx="1265828" cy="1340993"/>
          </a:xfrm>
          <a:prstGeom prst="rect">
            <a:avLst/>
          </a:prstGeom>
        </p:spPr>
      </p:pic>
    </p:spTree>
    <p:extLst>
      <p:ext uri="{BB962C8B-B14F-4D97-AF65-F5344CB8AC3E}">
        <p14:creationId xmlns:p14="http://schemas.microsoft.com/office/powerpoint/2010/main" val="2356441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2107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Planning, Reporting, and Alignment</a:t>
            </a:r>
            <a:endParaRPr lang="en-US" dirty="0"/>
          </a:p>
        </p:txBody>
      </p:sp>
      <p:sp>
        <p:nvSpPr>
          <p:cNvPr id="3" name="Content Placeholder 2"/>
          <p:cNvSpPr>
            <a:spLocks noGrp="1"/>
          </p:cNvSpPr>
          <p:nvPr>
            <p:ph type="body" idx="1"/>
          </p:nvPr>
        </p:nvSpPr>
        <p:spPr/>
        <p:txBody>
          <a:bodyPr>
            <a:normAutofit/>
          </a:bodyPr>
          <a:lstStyle/>
          <a:p>
            <a:r>
              <a:rPr lang="en-US" dirty="0" smtClean="0"/>
              <a:t>AAP Transition</a:t>
            </a:r>
            <a:endParaRPr lang="en-US" dirty="0"/>
          </a:p>
        </p:txBody>
      </p:sp>
      <p:sp>
        <p:nvSpPr>
          <p:cNvPr id="4" name="Content Placeholder 3"/>
          <p:cNvSpPr>
            <a:spLocks noGrp="1"/>
          </p:cNvSpPr>
          <p:nvPr>
            <p:ph sz="half" idx="2"/>
          </p:nvPr>
        </p:nvSpPr>
        <p:spPr/>
        <p:txBody>
          <a:bodyPr/>
          <a:lstStyle/>
          <a:p>
            <a:r>
              <a:rPr lang="en-US" dirty="0" smtClean="0"/>
              <a:t>96.43% Have Received Consultations</a:t>
            </a:r>
          </a:p>
          <a:p>
            <a:r>
              <a:rPr lang="en-US" dirty="0" smtClean="0"/>
              <a:t>17.86% AAP’s Approved</a:t>
            </a:r>
          </a:p>
          <a:p>
            <a:r>
              <a:rPr lang="en-US" dirty="0" smtClean="0"/>
              <a:t>42.56% PAWS Entry Complete</a:t>
            </a:r>
            <a:endParaRPr lang="en-US" dirty="0"/>
          </a:p>
        </p:txBody>
      </p:sp>
      <p:sp>
        <p:nvSpPr>
          <p:cNvPr id="5" name="Text Placeholder 4"/>
          <p:cNvSpPr>
            <a:spLocks noGrp="1"/>
          </p:cNvSpPr>
          <p:nvPr>
            <p:ph type="body" sz="quarter" idx="3"/>
          </p:nvPr>
        </p:nvSpPr>
        <p:spPr/>
        <p:txBody>
          <a:bodyPr/>
          <a:lstStyle/>
          <a:p>
            <a:r>
              <a:rPr lang="en-US" dirty="0" smtClean="0"/>
              <a:t>UCA Core Assessment</a:t>
            </a:r>
            <a:endParaRPr lang="en-US" dirty="0"/>
          </a:p>
        </p:txBody>
      </p:sp>
      <p:sp>
        <p:nvSpPr>
          <p:cNvPr id="6" name="Content Placeholder 5"/>
          <p:cNvSpPr>
            <a:spLocks noGrp="1"/>
          </p:cNvSpPr>
          <p:nvPr>
            <p:ph sz="quarter" idx="4"/>
          </p:nvPr>
        </p:nvSpPr>
        <p:spPr/>
        <p:txBody>
          <a:bodyPr/>
          <a:lstStyle/>
          <a:p>
            <a:r>
              <a:rPr lang="en-US" dirty="0" smtClean="0"/>
              <a:t>Spring 2017</a:t>
            </a:r>
          </a:p>
          <a:p>
            <a:r>
              <a:rPr lang="en-US" dirty="0" smtClean="0"/>
              <a:t>77.25% Participation</a:t>
            </a:r>
          </a:p>
          <a:p>
            <a:r>
              <a:rPr lang="en-US" dirty="0" smtClean="0"/>
              <a:t>Results show growth</a:t>
            </a:r>
          </a:p>
          <a:p>
            <a:r>
              <a:rPr lang="en-US" dirty="0" smtClean="0"/>
              <a:t>Recommendations made to UCA Core Council</a:t>
            </a:r>
          </a:p>
          <a:p>
            <a:r>
              <a:rPr lang="en-US" dirty="0" smtClean="0"/>
              <a:t>Campus Forums Complete</a:t>
            </a:r>
            <a:endParaRPr lang="en-US" dirty="0"/>
          </a:p>
        </p:txBody>
      </p:sp>
    </p:spTree>
    <p:extLst>
      <p:ext uri="{BB962C8B-B14F-4D97-AF65-F5344CB8AC3E}">
        <p14:creationId xmlns:p14="http://schemas.microsoft.com/office/powerpoint/2010/main" val="149762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Agenda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78705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r>
              <a:rPr lang="en-US" dirty="0" smtClean="0"/>
              <a:t>PAWS </a:t>
            </a:r>
            <a:r>
              <a:rPr lang="en-US" dirty="0" smtClean="0"/>
              <a:t>Implementation</a:t>
            </a:r>
          </a:p>
          <a:p>
            <a:pPr lvl="1"/>
            <a:r>
              <a:rPr lang="en-US" dirty="0" smtClean="0"/>
              <a:t>AAP Entry</a:t>
            </a:r>
          </a:p>
          <a:p>
            <a:pPr lvl="1"/>
            <a:r>
              <a:rPr lang="en-US" dirty="0" smtClean="0"/>
              <a:t>Training</a:t>
            </a:r>
            <a:endParaRPr lang="en-US" dirty="0" smtClean="0"/>
          </a:p>
          <a:p>
            <a:r>
              <a:rPr lang="en-US" dirty="0" smtClean="0"/>
              <a:t>Maintain and grow culture of evidence and continuous improvement</a:t>
            </a:r>
          </a:p>
          <a:p>
            <a:r>
              <a:rPr lang="en-US" dirty="0" smtClean="0"/>
              <a:t>Assessment Plan reviews</a:t>
            </a:r>
          </a:p>
          <a:p>
            <a:r>
              <a:rPr lang="en-US" dirty="0" smtClean="0"/>
              <a:t>Assessment Report review and feedback</a:t>
            </a:r>
          </a:p>
          <a:p>
            <a:endParaRPr lang="en-US" dirty="0" smtClean="0"/>
          </a:p>
        </p:txBody>
      </p:sp>
    </p:spTree>
    <p:extLst>
      <p:ext uri="{BB962C8B-B14F-4D97-AF65-F5344CB8AC3E}">
        <p14:creationId xmlns:p14="http://schemas.microsoft.com/office/powerpoint/2010/main" val="223547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A Template 20170120" id="{B021F648-B73B-4EAA-9DEB-A977EACE8479}" vid="{0BCC2BEA-115B-4C7B-BAB7-6FE7699DE5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UCA Template 20170120</Template>
  <TotalTime>459</TotalTime>
  <Words>304</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Garamond</vt:lpstr>
      <vt:lpstr>Office Theme</vt:lpstr>
      <vt:lpstr>PowerPoint Presentation</vt:lpstr>
      <vt:lpstr>AAC Committee Charge</vt:lpstr>
      <vt:lpstr>SET Committee Membership</vt:lpstr>
      <vt:lpstr>Minutes Recap</vt:lpstr>
      <vt:lpstr>2017-2018 Academic Year</vt:lpstr>
      <vt:lpstr>Transition</vt:lpstr>
      <vt:lpstr>Assessment Planning, Reporting, and Alignment</vt:lpstr>
      <vt:lpstr>Committee Agenda</vt:lpstr>
      <vt:lpstr>Moving Forward</vt:lpstr>
      <vt:lpstr>Contact Information</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UCA</dc:creator>
  <cp:lastModifiedBy>UCA</cp:lastModifiedBy>
  <cp:revision>20</cp:revision>
  <cp:lastPrinted>2017-02-17T14:34:16Z</cp:lastPrinted>
  <dcterms:created xsi:type="dcterms:W3CDTF">2017-01-20T13:57:15Z</dcterms:created>
  <dcterms:modified xsi:type="dcterms:W3CDTF">2018-03-27T14:55:13Z</dcterms:modified>
</cp:coreProperties>
</file>