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56" r:id="rId2"/>
    <p:sldId id="257" r:id="rId3"/>
    <p:sldId id="258" r:id="rId4"/>
    <p:sldId id="259" r:id="rId5"/>
    <p:sldId id="271" r:id="rId6"/>
    <p:sldId id="260" r:id="rId7"/>
    <p:sldId id="270" r:id="rId8"/>
    <p:sldId id="261" r:id="rId9"/>
    <p:sldId id="272" r:id="rId10"/>
    <p:sldId id="262" r:id="rId11"/>
    <p:sldId id="265" r:id="rId12"/>
    <p:sldId id="266" r:id="rId13"/>
    <p:sldId id="267" r:id="rId14"/>
    <p:sldId id="268" r:id="rId15"/>
    <p:sldId id="269" r:id="rId16"/>
    <p:sldId id="263" r:id="rId17"/>
    <p:sldId id="264" r:id="rId1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2D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02376B3-67D3-48F1-A3F1-5AB445FD416A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4CDE059-ED66-4096-B81F-9E48C879A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863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gradFill>
          <a:gsLst>
            <a:gs pos="0">
              <a:schemeClr val="accent3">
                <a:lumMod val="0"/>
                <a:lumOff val="100000"/>
              </a:schemeClr>
            </a:gs>
            <a:gs pos="76000">
              <a:srgbClr val="BDBDBD"/>
            </a:gs>
            <a:gs pos="40000">
              <a:schemeClr val="accent3">
                <a:lumMod val="0"/>
                <a:lumOff val="100000"/>
              </a:schemeClr>
            </a:gs>
            <a:gs pos="91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33535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Garamond" panose="020204040303010108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DF91F-4D1E-428C-A799-9FEEB5737F27}" type="datetimeFigureOut">
              <a:rPr lang="en-US" smtClean="0"/>
              <a:t>2/1/2017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01552-55DC-4EDA-9776-7264C2666A5A}" type="slidenum">
              <a:rPr lang="en-US" smtClean="0"/>
              <a:t>‹#›</a:t>
            </a:fld>
            <a:endParaRPr lang="en-US"/>
          </a:p>
        </p:txBody>
      </p:sp>
      <p:pic>
        <p:nvPicPr>
          <p:cNvPr id="1026" name="Picture 2" descr="University Shiel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0823" y="848975"/>
            <a:ext cx="2284548" cy="3117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3313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>
          <a:gsLst>
            <a:gs pos="0">
              <a:schemeClr val="accent3">
                <a:lumMod val="0"/>
                <a:lumOff val="100000"/>
              </a:schemeClr>
            </a:gs>
            <a:gs pos="76000">
              <a:srgbClr val="BDBDBD"/>
            </a:gs>
            <a:gs pos="40000">
              <a:schemeClr val="accent3">
                <a:lumMod val="0"/>
                <a:lumOff val="100000"/>
              </a:schemeClr>
            </a:gs>
            <a:gs pos="91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7069" y="365125"/>
            <a:ext cx="9036731" cy="1325563"/>
          </a:xfrm>
        </p:spPr>
        <p:txBody>
          <a:bodyPr/>
          <a:lstStyle>
            <a:lvl1pPr>
              <a:defRPr>
                <a:latin typeface="Garamond" panose="02020404030301010803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aramond" panose="02020404030301010803" pitchFamily="18" charset="0"/>
              </a:defRPr>
            </a:lvl1pPr>
            <a:lvl2pPr>
              <a:defRPr>
                <a:latin typeface="Garamond" panose="02020404030301010803" pitchFamily="18" charset="0"/>
              </a:defRPr>
            </a:lvl2pPr>
            <a:lvl3pPr>
              <a:defRPr>
                <a:latin typeface="Garamond" panose="02020404030301010803" pitchFamily="18" charset="0"/>
              </a:defRPr>
            </a:lvl3pPr>
            <a:lvl4pPr>
              <a:defRPr>
                <a:latin typeface="Garamond" panose="02020404030301010803" pitchFamily="18" charset="0"/>
              </a:defRPr>
            </a:lvl4pPr>
            <a:lvl5pPr>
              <a:defRPr>
                <a:latin typeface="Garamond" panose="02020404030301010803" pitchFamily="18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DF91F-4D1E-428C-A799-9FEEB5737F27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01552-55DC-4EDA-9776-7264C2666A5A}" type="slidenum">
              <a:rPr lang="en-US" smtClean="0"/>
              <a:t>‹#›</a:t>
            </a:fld>
            <a:endParaRPr lang="en-US"/>
          </a:p>
        </p:txBody>
      </p:sp>
      <p:pic>
        <p:nvPicPr>
          <p:cNvPr id="2054" name="Picture 6" descr="University Single Lin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069" y="6176963"/>
            <a:ext cx="7557861" cy="649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University Shield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32214"/>
            <a:ext cx="1017451" cy="1388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464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>
          <a:gsLst>
            <a:gs pos="0">
              <a:schemeClr val="accent3">
                <a:lumMod val="0"/>
                <a:lumOff val="100000"/>
              </a:schemeClr>
            </a:gs>
            <a:gs pos="76000">
              <a:srgbClr val="BDBDBD"/>
            </a:gs>
            <a:gs pos="40000">
              <a:schemeClr val="accent3">
                <a:lumMod val="0"/>
                <a:lumOff val="100000"/>
              </a:schemeClr>
            </a:gs>
            <a:gs pos="91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Garamond" panose="02020404030301010803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Garamond" panose="02020404030301010803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DF91F-4D1E-428C-A799-9FEEB5737F27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01552-55DC-4EDA-9776-7264C2666A5A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6" descr="University Single Lin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069" y="6176963"/>
            <a:ext cx="7557861" cy="649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University Shield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32214"/>
            <a:ext cx="1017451" cy="1388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9865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gradFill>
          <a:gsLst>
            <a:gs pos="0">
              <a:schemeClr val="accent3">
                <a:lumMod val="0"/>
                <a:lumOff val="100000"/>
              </a:schemeClr>
            </a:gs>
            <a:gs pos="76000">
              <a:srgbClr val="BDBDBD"/>
            </a:gs>
            <a:gs pos="40000">
              <a:schemeClr val="accent3">
                <a:lumMod val="0"/>
                <a:lumOff val="100000"/>
              </a:schemeClr>
            </a:gs>
            <a:gs pos="91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7070" y="365125"/>
            <a:ext cx="9036730" cy="1325563"/>
          </a:xfrm>
        </p:spPr>
        <p:txBody>
          <a:bodyPr/>
          <a:lstStyle>
            <a:lvl1pPr>
              <a:defRPr>
                <a:latin typeface="Garamond" panose="02020404030301010803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Garamond" panose="02020404030301010803" pitchFamily="18" charset="0"/>
              </a:defRPr>
            </a:lvl1pPr>
            <a:lvl2pPr>
              <a:defRPr>
                <a:latin typeface="Garamond" panose="02020404030301010803" pitchFamily="18" charset="0"/>
              </a:defRPr>
            </a:lvl2pPr>
            <a:lvl3pPr>
              <a:defRPr>
                <a:latin typeface="Garamond" panose="02020404030301010803" pitchFamily="18" charset="0"/>
              </a:defRPr>
            </a:lvl3pPr>
            <a:lvl4pPr>
              <a:defRPr>
                <a:latin typeface="Garamond" panose="02020404030301010803" pitchFamily="18" charset="0"/>
              </a:defRPr>
            </a:lvl4pPr>
            <a:lvl5pPr>
              <a:defRPr>
                <a:latin typeface="Garamond" panose="02020404030301010803" pitchFamily="18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Garamond" panose="02020404030301010803" pitchFamily="18" charset="0"/>
              </a:defRPr>
            </a:lvl1pPr>
            <a:lvl2pPr>
              <a:defRPr>
                <a:latin typeface="Garamond" panose="02020404030301010803" pitchFamily="18" charset="0"/>
              </a:defRPr>
            </a:lvl2pPr>
            <a:lvl3pPr>
              <a:defRPr>
                <a:latin typeface="Garamond" panose="02020404030301010803" pitchFamily="18" charset="0"/>
              </a:defRPr>
            </a:lvl3pPr>
            <a:lvl4pPr>
              <a:defRPr>
                <a:latin typeface="Garamond" panose="02020404030301010803" pitchFamily="18" charset="0"/>
              </a:defRPr>
            </a:lvl4pPr>
            <a:lvl5pPr>
              <a:defRPr>
                <a:latin typeface="Garamond" panose="02020404030301010803" pitchFamily="18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DF91F-4D1E-428C-A799-9FEEB5737F27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01552-55DC-4EDA-9776-7264C2666A5A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6" descr="University Single Lin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069" y="6176963"/>
            <a:ext cx="7557861" cy="649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University Shield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32214"/>
            <a:ext cx="1017451" cy="1388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8573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gradFill>
          <a:gsLst>
            <a:gs pos="0">
              <a:schemeClr val="accent3">
                <a:lumMod val="0"/>
                <a:lumOff val="100000"/>
              </a:schemeClr>
            </a:gs>
            <a:gs pos="76000">
              <a:srgbClr val="BDBDBD"/>
            </a:gs>
            <a:gs pos="40000">
              <a:schemeClr val="accent3">
                <a:lumMod val="0"/>
                <a:lumOff val="100000"/>
              </a:schemeClr>
            </a:gs>
            <a:gs pos="91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7070" y="365125"/>
            <a:ext cx="9038318" cy="1325563"/>
          </a:xfrm>
        </p:spPr>
        <p:txBody>
          <a:bodyPr/>
          <a:lstStyle>
            <a:lvl1pPr>
              <a:defRPr>
                <a:latin typeface="Garamond" panose="02020404030301010803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Garamond" panose="020204040303010108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Garamond" panose="02020404030301010803" pitchFamily="18" charset="0"/>
              </a:defRPr>
            </a:lvl1pPr>
            <a:lvl2pPr>
              <a:defRPr>
                <a:latin typeface="Garamond" panose="02020404030301010803" pitchFamily="18" charset="0"/>
              </a:defRPr>
            </a:lvl2pPr>
            <a:lvl3pPr>
              <a:defRPr>
                <a:latin typeface="Garamond" panose="02020404030301010803" pitchFamily="18" charset="0"/>
              </a:defRPr>
            </a:lvl3pPr>
            <a:lvl4pPr>
              <a:defRPr>
                <a:latin typeface="Garamond" panose="02020404030301010803" pitchFamily="18" charset="0"/>
              </a:defRPr>
            </a:lvl4pPr>
            <a:lvl5pPr>
              <a:defRPr>
                <a:latin typeface="Garamond" panose="02020404030301010803" pitchFamily="18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Garamond" panose="020204040303010108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Garamond" panose="02020404030301010803" pitchFamily="18" charset="0"/>
              </a:defRPr>
            </a:lvl1pPr>
            <a:lvl2pPr>
              <a:defRPr>
                <a:latin typeface="Garamond" panose="02020404030301010803" pitchFamily="18" charset="0"/>
              </a:defRPr>
            </a:lvl2pPr>
            <a:lvl3pPr>
              <a:defRPr>
                <a:latin typeface="Garamond" panose="02020404030301010803" pitchFamily="18" charset="0"/>
              </a:defRPr>
            </a:lvl3pPr>
            <a:lvl4pPr>
              <a:defRPr>
                <a:latin typeface="Garamond" panose="02020404030301010803" pitchFamily="18" charset="0"/>
              </a:defRPr>
            </a:lvl4pPr>
            <a:lvl5pPr>
              <a:defRPr>
                <a:latin typeface="Garamond" panose="02020404030301010803" pitchFamily="18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DF91F-4D1E-428C-A799-9FEEB5737F27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01552-55DC-4EDA-9776-7264C2666A5A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6" descr="University Single Lin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069" y="6176963"/>
            <a:ext cx="7557861" cy="649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University Shield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32214"/>
            <a:ext cx="1017451" cy="1388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2655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chemeClr val="accent3">
                <a:lumMod val="0"/>
                <a:lumOff val="100000"/>
              </a:schemeClr>
            </a:gs>
            <a:gs pos="76000">
              <a:srgbClr val="BDBDBD"/>
            </a:gs>
            <a:gs pos="40000">
              <a:schemeClr val="accent3">
                <a:lumMod val="0"/>
                <a:lumOff val="100000"/>
              </a:schemeClr>
            </a:gs>
            <a:gs pos="91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689" y="2014628"/>
            <a:ext cx="10515600" cy="1325563"/>
          </a:xfrm>
        </p:spPr>
        <p:txBody>
          <a:bodyPr/>
          <a:lstStyle>
            <a:lvl1pPr>
              <a:defRPr>
                <a:latin typeface="Garamond" panose="02020404030301010803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DF91F-4D1E-428C-A799-9FEEB5737F27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01552-55DC-4EDA-9776-7264C2666A5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University Single Lin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069" y="6176963"/>
            <a:ext cx="7557861" cy="649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University Shield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32214"/>
            <a:ext cx="1017451" cy="1388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5154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gradFill>
          <a:gsLst>
            <a:gs pos="0">
              <a:schemeClr val="accent3">
                <a:lumMod val="0"/>
                <a:lumOff val="100000"/>
              </a:schemeClr>
            </a:gs>
            <a:gs pos="76000">
              <a:srgbClr val="BDBDBD"/>
            </a:gs>
            <a:gs pos="40000">
              <a:schemeClr val="accent3">
                <a:lumMod val="0"/>
                <a:lumOff val="100000"/>
              </a:schemeClr>
            </a:gs>
            <a:gs pos="91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DF91F-4D1E-428C-A799-9FEEB5737F27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01552-55DC-4EDA-9776-7264C2666A5A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6" descr="University Single Lin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069" y="6176963"/>
            <a:ext cx="7557861" cy="649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University Shield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32214"/>
            <a:ext cx="1017451" cy="1388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0054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DF91F-4D1E-428C-A799-9FEEB5737F27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01552-55DC-4EDA-9776-7264C2666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6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76000">
              <a:srgbClr val="BDBDBD"/>
            </a:gs>
            <a:gs pos="31000">
              <a:schemeClr val="accent3">
                <a:lumMod val="0"/>
                <a:lumOff val="100000"/>
              </a:schemeClr>
            </a:gs>
            <a:gs pos="91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8938" y="4242117"/>
            <a:ext cx="9144000" cy="1655762"/>
          </a:xfrm>
        </p:spPr>
        <p:txBody>
          <a:bodyPr>
            <a:normAutofit fontScale="85000" lnSpcReduction="10000"/>
          </a:bodyPr>
          <a:lstStyle/>
          <a:p>
            <a:r>
              <a:rPr lang="en-US" sz="3900" dirty="0" smtClean="0"/>
              <a:t>Student Evaluation of Teachers Committee Report</a:t>
            </a:r>
          </a:p>
          <a:p>
            <a:r>
              <a:rPr lang="en-US" dirty="0" smtClean="0"/>
              <a:t>Faculty Senate: 02.14.2017</a:t>
            </a:r>
          </a:p>
          <a:p>
            <a:r>
              <a:rPr lang="en-US" dirty="0" smtClean="0"/>
              <a:t>Dr. Brandon Combs</a:t>
            </a:r>
          </a:p>
          <a:p>
            <a:r>
              <a:rPr lang="en-US" dirty="0" smtClean="0"/>
              <a:t>Director of Assessment, Committee Chair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6296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Withdrawals/Drops Recommendation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250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Faculty Concern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concern was brought to the SET Committee regarding students who withdraw or drop courses and are still given the opportunity to complete a course evaluation.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Potential Impact</a:t>
            </a:r>
          </a:p>
          <a:p>
            <a:pPr lvl="1"/>
            <a:r>
              <a:rPr lang="en-US" dirty="0" smtClean="0"/>
              <a:t>Unfair negative feedback</a:t>
            </a:r>
          </a:p>
          <a:p>
            <a:pPr lvl="1"/>
            <a:r>
              <a:rPr lang="en-US" dirty="0" smtClean="0"/>
              <a:t>Negatively impacted response rates</a:t>
            </a:r>
          </a:p>
        </p:txBody>
      </p:sp>
    </p:spTree>
    <p:extLst>
      <p:ext uri="{BB962C8B-B14F-4D97-AF65-F5344CB8AC3E}">
        <p14:creationId xmlns:p14="http://schemas.microsoft.com/office/powerpoint/2010/main" val="17146084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8 weeks before end of semester, rosters are put into </a:t>
            </a:r>
            <a:r>
              <a:rPr lang="en-US" dirty="0" err="1"/>
              <a:t>SmartEvals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Excludes all Withdrawals and Drops to that point in the semester.</a:t>
            </a:r>
          </a:p>
          <a:p>
            <a:pPr lvl="1"/>
            <a:r>
              <a:rPr lang="en-US" dirty="0"/>
              <a:t>Faculty are notified to input customized questions.</a:t>
            </a:r>
          </a:p>
          <a:p>
            <a:pPr marL="0" indent="0">
              <a:buNone/>
            </a:pPr>
            <a:r>
              <a:rPr lang="en-US" dirty="0"/>
              <a:t>6 weeks before end of semester course evaluations are activated.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Evaluation results generated by </a:t>
            </a:r>
            <a:r>
              <a:rPr lang="en-US" dirty="0" err="1"/>
              <a:t>SmartEvals</a:t>
            </a:r>
            <a:r>
              <a:rPr lang="en-US" dirty="0"/>
              <a:t> upon closing date.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Results are distributed.</a:t>
            </a:r>
          </a:p>
          <a:p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Potential negative:</a:t>
            </a:r>
          </a:p>
          <a:p>
            <a:pPr lvl="1"/>
            <a:r>
              <a:rPr lang="en-US" sz="2800" dirty="0"/>
              <a:t>Students who drop or withdraw 8 weeks (or less) to the end of semester can still receive a course evaluation.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456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Unfair Feedback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students have not dropped, withdrawn, or been administratively withdrawn prior to the 8 week window, the student may have valid, valuable feedback for the course.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Response Rates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Faculty should not be penalized in response rates due to any withdrawals or drops that occur within the 8 week window.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3671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Students will continue to receive course evaluations as designed in the existing process, as their feedback is needed to enable overall course and programmatic improvement.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Office of Assessment will adjust response rates after the close of the evaluation period to ensure faculty are not penalized for withdrawals or drops.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3764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Committee Agenda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057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System/Instrument evaluation</a:t>
            </a:r>
          </a:p>
          <a:p>
            <a:r>
              <a:rPr lang="en-US" dirty="0" smtClean="0"/>
              <a:t>Procedure review</a:t>
            </a:r>
          </a:p>
          <a:p>
            <a:r>
              <a:rPr lang="en-US" dirty="0" smtClean="0"/>
              <a:t>Guidelines for data use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354797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52502"/>
            <a:ext cx="10515600" cy="3824461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Dr. Brandon Combs</a:t>
            </a:r>
          </a:p>
          <a:p>
            <a:pPr marL="0" indent="0" algn="ctr">
              <a:buNone/>
            </a:pPr>
            <a:r>
              <a:rPr lang="en-US" dirty="0" smtClean="0"/>
              <a:t>Director of Assessment</a:t>
            </a:r>
          </a:p>
          <a:p>
            <a:pPr marL="0" indent="0" algn="ctr">
              <a:buNone/>
            </a:pPr>
            <a:r>
              <a:rPr lang="en-US" dirty="0" err="1" smtClean="0"/>
              <a:t>Wingo</a:t>
            </a:r>
            <a:r>
              <a:rPr lang="en-US" dirty="0" smtClean="0"/>
              <a:t> 215A</a:t>
            </a:r>
          </a:p>
          <a:p>
            <a:pPr marL="0" indent="0" algn="ctr">
              <a:buNone/>
            </a:pPr>
            <a:r>
              <a:rPr lang="en-US" dirty="0" smtClean="0"/>
              <a:t>501-450-3253</a:t>
            </a:r>
          </a:p>
          <a:p>
            <a:pPr marL="0" indent="0" algn="ctr">
              <a:buNone/>
            </a:pPr>
            <a:r>
              <a:rPr lang="en-US" dirty="0" smtClean="0"/>
              <a:t>bcombs@uca.edu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857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Committee Charge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Student Evaluation of Teachers Committee (SET) will periodically review and update the evaluation instrument, and oversee all procedures and guidelines associated with student evaluations.</a:t>
            </a:r>
          </a:p>
        </p:txBody>
      </p:sp>
    </p:spTree>
    <p:extLst>
      <p:ext uri="{BB962C8B-B14F-4D97-AF65-F5344CB8AC3E}">
        <p14:creationId xmlns:p14="http://schemas.microsoft.com/office/powerpoint/2010/main" val="633405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Committee Membership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Brandon Combs, Chair</a:t>
            </a:r>
          </a:p>
          <a:p>
            <a:r>
              <a:rPr lang="en-US" dirty="0" smtClean="0"/>
              <a:t>Jeff Hill, COB</a:t>
            </a:r>
          </a:p>
          <a:p>
            <a:r>
              <a:rPr lang="en-US" dirty="0" smtClean="0"/>
              <a:t>Alana Reid, CLA</a:t>
            </a:r>
          </a:p>
          <a:p>
            <a:r>
              <a:rPr lang="en-US" dirty="0" smtClean="0"/>
              <a:t>Mary Ann Campbell, CHBS</a:t>
            </a:r>
          </a:p>
          <a:p>
            <a:r>
              <a:rPr lang="en-US" dirty="0" smtClean="0"/>
              <a:t>Stephen Feldman, CFAC</a:t>
            </a:r>
          </a:p>
          <a:p>
            <a:r>
              <a:rPr lang="en-US" dirty="0" smtClean="0"/>
              <a:t>Candice Barnes, COE</a:t>
            </a:r>
          </a:p>
          <a:p>
            <a:r>
              <a:rPr lang="en-US" dirty="0" err="1"/>
              <a:t>Calin</a:t>
            </a:r>
            <a:r>
              <a:rPr lang="en-US" dirty="0"/>
              <a:t> Marian, CSNM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Donna Bowman, Honors</a:t>
            </a:r>
          </a:p>
          <a:p>
            <a:r>
              <a:rPr lang="en-US" dirty="0" smtClean="0"/>
              <a:t>Bailey Black, SGA</a:t>
            </a:r>
          </a:p>
          <a:p>
            <a:r>
              <a:rPr lang="en-US" dirty="0" smtClean="0"/>
              <a:t>Gene Austin, SGA</a:t>
            </a:r>
          </a:p>
          <a:p>
            <a:r>
              <a:rPr lang="en-US" dirty="0" smtClean="0"/>
              <a:t>Hannah Mangum, SGA</a:t>
            </a:r>
          </a:p>
          <a:p>
            <a:r>
              <a:rPr lang="en-US" dirty="0" smtClean="0"/>
              <a:t>Megan McAfee, SGA</a:t>
            </a:r>
          </a:p>
          <a:p>
            <a:r>
              <a:rPr lang="en-US" dirty="0" smtClean="0"/>
              <a:t>Christian Robinson, Graduate Student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674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Fall 2016 Response Rates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13865580"/>
              </p:ext>
            </p:extLst>
          </p:nvPr>
        </p:nvGraphicFramePr>
        <p:xfrm>
          <a:off x="2317070" y="1272928"/>
          <a:ext cx="7134500" cy="4839764"/>
        </p:xfrm>
        <a:graphic>
          <a:graphicData uri="http://schemas.openxmlformats.org/drawingml/2006/table">
            <a:tbl>
              <a:tblPr firstRow="1" firstCol="1" lastRow="1">
                <a:tableStyleId>{5C22544A-7EE6-4342-B048-85BDC9FD1C3A}</a:tableStyleId>
              </a:tblPr>
              <a:tblGrid>
                <a:gridCol w="1426900">
                  <a:extLst>
                    <a:ext uri="{9D8B030D-6E8A-4147-A177-3AD203B41FA5}">
                      <a16:colId xmlns:a16="http://schemas.microsoft.com/office/drawing/2014/main" val="9844923"/>
                    </a:ext>
                  </a:extLst>
                </a:gridCol>
                <a:gridCol w="1426900">
                  <a:extLst>
                    <a:ext uri="{9D8B030D-6E8A-4147-A177-3AD203B41FA5}">
                      <a16:colId xmlns:a16="http://schemas.microsoft.com/office/drawing/2014/main" val="2378793211"/>
                    </a:ext>
                  </a:extLst>
                </a:gridCol>
                <a:gridCol w="1426900">
                  <a:extLst>
                    <a:ext uri="{9D8B030D-6E8A-4147-A177-3AD203B41FA5}">
                      <a16:colId xmlns:a16="http://schemas.microsoft.com/office/drawing/2014/main" val="2410998358"/>
                    </a:ext>
                  </a:extLst>
                </a:gridCol>
                <a:gridCol w="1426900">
                  <a:extLst>
                    <a:ext uri="{9D8B030D-6E8A-4147-A177-3AD203B41FA5}">
                      <a16:colId xmlns:a16="http://schemas.microsoft.com/office/drawing/2014/main" val="3646050880"/>
                    </a:ext>
                  </a:extLst>
                </a:gridCol>
                <a:gridCol w="1426900">
                  <a:extLst>
                    <a:ext uri="{9D8B030D-6E8A-4147-A177-3AD203B41FA5}">
                      <a16:colId xmlns:a16="http://schemas.microsoft.com/office/drawing/2014/main" val="1484204396"/>
                    </a:ext>
                  </a:extLst>
                </a:gridCol>
              </a:tblGrid>
              <a:tr h="2719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Division</a:t>
                      </a:r>
                      <a:endParaRPr lang="en-US" sz="14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2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Not Responded</a:t>
                      </a:r>
                      <a:endParaRPr lang="en-US" sz="14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2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Responded</a:t>
                      </a:r>
                      <a:endParaRPr lang="en-US" sz="14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2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Total</a:t>
                      </a:r>
                      <a:endParaRPr lang="en-US" sz="14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2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Percentage</a:t>
                      </a:r>
                      <a:endParaRPr lang="en-US" sz="14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2D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190433"/>
                  </a:ext>
                </a:extLst>
              </a:tr>
              <a:tr h="2719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University College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2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562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841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1403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8054473"/>
                  </a:ext>
                </a:extLst>
              </a:tr>
              <a:tr h="4190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College of Education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2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529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2576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3105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3602083"/>
                  </a:ext>
                </a:extLst>
              </a:tr>
              <a:tr h="6246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College of Fine Arts &amp; </a:t>
                      </a:r>
                      <a:r>
                        <a:rPr lang="en-US" sz="1400" u="none" strike="noStrike" dirty="0" smtClean="0">
                          <a:effectLst/>
                        </a:rPr>
                        <a:t>Communication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2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3160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3832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6992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5234554"/>
                  </a:ext>
                </a:extLst>
              </a:tr>
              <a:tr h="4190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College of Liberal Arts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2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2622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4435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7057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0365575"/>
                  </a:ext>
                </a:extLst>
              </a:tr>
              <a:tr h="4190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College of Natural Sciences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2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2857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5660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8517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6163413"/>
                  </a:ext>
                </a:extLst>
              </a:tr>
              <a:tr h="2719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College of Business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2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1940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3598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5538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9653596"/>
                  </a:ext>
                </a:extLst>
              </a:tr>
              <a:tr h="2719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Honors College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2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248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323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2775452"/>
                  </a:ext>
                </a:extLst>
              </a:tr>
              <a:tr h="4190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College of Health &amp; Behavioral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2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4118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7833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11951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66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2956616"/>
                  </a:ext>
                </a:extLst>
              </a:tr>
              <a:tr h="2719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Graduate Studies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2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65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8979899"/>
                  </a:ext>
                </a:extLst>
              </a:tr>
              <a:tr h="4190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Enrollment Management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2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0363678"/>
                  </a:ext>
                </a:extLst>
              </a:tr>
              <a:tr h="4190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Intensive English Program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2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193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256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449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7688883"/>
                  </a:ext>
                </a:extLst>
              </a:tr>
              <a:tr h="2135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2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16076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2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29303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2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45379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2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65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8" marR="8288" marT="8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2D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657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633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(F2016)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7324264"/>
              </p:ext>
            </p:extLst>
          </p:nvPr>
        </p:nvGraphicFramePr>
        <p:xfrm>
          <a:off x="648393" y="1791308"/>
          <a:ext cx="10705407" cy="43202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8703">
                  <a:extLst>
                    <a:ext uri="{9D8B030D-6E8A-4147-A177-3AD203B41FA5}">
                      <a16:colId xmlns:a16="http://schemas.microsoft.com/office/drawing/2014/main" val="1210275261"/>
                    </a:ext>
                  </a:extLst>
                </a:gridCol>
                <a:gridCol w="808892">
                  <a:extLst>
                    <a:ext uri="{9D8B030D-6E8A-4147-A177-3AD203B41FA5}">
                      <a16:colId xmlns:a16="http://schemas.microsoft.com/office/drawing/2014/main" val="14981918"/>
                    </a:ext>
                  </a:extLst>
                </a:gridCol>
                <a:gridCol w="808892">
                  <a:extLst>
                    <a:ext uri="{9D8B030D-6E8A-4147-A177-3AD203B41FA5}">
                      <a16:colId xmlns:a16="http://schemas.microsoft.com/office/drawing/2014/main" val="4031179029"/>
                    </a:ext>
                  </a:extLst>
                </a:gridCol>
                <a:gridCol w="808892">
                  <a:extLst>
                    <a:ext uri="{9D8B030D-6E8A-4147-A177-3AD203B41FA5}">
                      <a16:colId xmlns:a16="http://schemas.microsoft.com/office/drawing/2014/main" val="556668144"/>
                    </a:ext>
                  </a:extLst>
                </a:gridCol>
                <a:gridCol w="808892">
                  <a:extLst>
                    <a:ext uri="{9D8B030D-6E8A-4147-A177-3AD203B41FA5}">
                      <a16:colId xmlns:a16="http://schemas.microsoft.com/office/drawing/2014/main" val="3885441211"/>
                    </a:ext>
                  </a:extLst>
                </a:gridCol>
                <a:gridCol w="808892">
                  <a:extLst>
                    <a:ext uri="{9D8B030D-6E8A-4147-A177-3AD203B41FA5}">
                      <a16:colId xmlns:a16="http://schemas.microsoft.com/office/drawing/2014/main" val="2220528292"/>
                    </a:ext>
                  </a:extLst>
                </a:gridCol>
                <a:gridCol w="808892">
                  <a:extLst>
                    <a:ext uri="{9D8B030D-6E8A-4147-A177-3AD203B41FA5}">
                      <a16:colId xmlns:a16="http://schemas.microsoft.com/office/drawing/2014/main" val="3417151818"/>
                    </a:ext>
                  </a:extLst>
                </a:gridCol>
                <a:gridCol w="808892">
                  <a:extLst>
                    <a:ext uri="{9D8B030D-6E8A-4147-A177-3AD203B41FA5}">
                      <a16:colId xmlns:a16="http://schemas.microsoft.com/office/drawing/2014/main" val="3319059309"/>
                    </a:ext>
                  </a:extLst>
                </a:gridCol>
                <a:gridCol w="808892">
                  <a:extLst>
                    <a:ext uri="{9D8B030D-6E8A-4147-A177-3AD203B41FA5}">
                      <a16:colId xmlns:a16="http://schemas.microsoft.com/office/drawing/2014/main" val="2489898943"/>
                    </a:ext>
                  </a:extLst>
                </a:gridCol>
                <a:gridCol w="808892">
                  <a:extLst>
                    <a:ext uri="{9D8B030D-6E8A-4147-A177-3AD203B41FA5}">
                      <a16:colId xmlns:a16="http://schemas.microsoft.com/office/drawing/2014/main" val="2774195171"/>
                    </a:ext>
                  </a:extLst>
                </a:gridCol>
                <a:gridCol w="808892">
                  <a:extLst>
                    <a:ext uri="{9D8B030D-6E8A-4147-A177-3AD203B41FA5}">
                      <a16:colId xmlns:a16="http://schemas.microsoft.com/office/drawing/2014/main" val="1182307719"/>
                    </a:ext>
                  </a:extLst>
                </a:gridCol>
                <a:gridCol w="808892">
                  <a:extLst>
                    <a:ext uri="{9D8B030D-6E8A-4147-A177-3AD203B41FA5}">
                      <a16:colId xmlns:a16="http://schemas.microsoft.com/office/drawing/2014/main" val="1328593266"/>
                    </a:ext>
                  </a:extLst>
                </a:gridCol>
                <a:gridCol w="808892">
                  <a:extLst>
                    <a:ext uri="{9D8B030D-6E8A-4147-A177-3AD203B41FA5}">
                      <a16:colId xmlns:a16="http://schemas.microsoft.com/office/drawing/2014/main" val="247240444"/>
                    </a:ext>
                  </a:extLst>
                </a:gridCol>
              </a:tblGrid>
              <a:tr h="4871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Division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solidFill>
                      <a:srgbClr val="4F2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Well organized &amp; prepared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solidFill>
                      <a:srgbClr val="4F2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Concepts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solidFill>
                      <a:srgbClr val="4F2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Respect &amp; Trust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solidFill>
                      <a:srgbClr val="4F2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Challenged to think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solidFill>
                      <a:srgbClr val="4F2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Assistance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solidFill>
                      <a:srgbClr val="4F2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Feedback frequency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solidFill>
                      <a:srgbClr val="4F2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English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solidFill>
                      <a:srgbClr val="4F2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Assignments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solidFill>
                      <a:srgbClr val="4F2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Hours per week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solidFill>
                      <a:srgbClr val="4F2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Course materials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solidFill>
                      <a:srgbClr val="4F2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Learned a lot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solidFill>
                      <a:srgbClr val="4F2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Teaching methods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solidFill>
                      <a:srgbClr val="4F2D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0508379"/>
                  </a:ext>
                </a:extLst>
              </a:tr>
              <a:tr h="2297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Total: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solidFill>
                      <a:srgbClr val="4F2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4.7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4.5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4.7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4.6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4.6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4.4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3.9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4.4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2.4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4.5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4.4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4.4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4260754"/>
                  </a:ext>
                </a:extLst>
              </a:tr>
              <a:tr h="3309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College of Business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solidFill>
                      <a:srgbClr val="4F2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4.3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4.5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4.1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3.8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4.2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2.4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4.2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4.1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195893"/>
                  </a:ext>
                </a:extLst>
              </a:tr>
              <a:tr h="3309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College of Education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solidFill>
                      <a:srgbClr val="4F2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4.6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4.6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4.5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3.9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2.5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4.5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4157178"/>
                  </a:ext>
                </a:extLst>
              </a:tr>
              <a:tr h="4871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College of Fine Arts &amp; </a:t>
                      </a:r>
                      <a:r>
                        <a:rPr lang="en-US" sz="10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Communication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solidFill>
                      <a:srgbClr val="4F2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4.4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3.9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2.4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4.4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7510898"/>
                  </a:ext>
                </a:extLst>
              </a:tr>
              <a:tr h="4871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College of Health &amp; Behavioral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solidFill>
                      <a:srgbClr val="4F2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3.9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4.5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2.3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4.5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5787552"/>
                  </a:ext>
                </a:extLst>
              </a:tr>
              <a:tr h="3309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College of Liberal Arts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solidFill>
                      <a:srgbClr val="4F2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3.9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4.4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2.3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4.4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0262323"/>
                  </a:ext>
                </a:extLst>
              </a:tr>
              <a:tr h="4871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College of Natural Sciences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solidFill>
                      <a:srgbClr val="4F2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4.2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3.8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2.6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4.4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4.2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5734101"/>
                  </a:ext>
                </a:extLst>
              </a:tr>
              <a:tr h="3309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Enrollment Management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solidFill>
                      <a:srgbClr val="4F2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964547"/>
                  </a:ext>
                </a:extLst>
              </a:tr>
              <a:tr h="3309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Honors College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solidFill>
                      <a:srgbClr val="4F2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2.9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4.6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4.7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4.6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0796708"/>
                  </a:ext>
                </a:extLst>
              </a:tr>
              <a:tr h="4871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Intensive English Program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solidFill>
                      <a:srgbClr val="4F2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4.8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3.8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2.6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4.7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4.8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4766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6515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Committee Current Affairs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Traditional (F2F) vs. Online Evaluations</a:t>
            </a:r>
          </a:p>
          <a:p>
            <a:pPr lvl="1"/>
            <a:r>
              <a:rPr lang="en-US" dirty="0" smtClean="0"/>
              <a:t>Michael Judge, Director of Online Learning</a:t>
            </a:r>
          </a:p>
          <a:p>
            <a:r>
              <a:rPr lang="en-US" dirty="0" smtClean="0"/>
              <a:t>Withdrawals/Drops &amp; Course Evaluations</a:t>
            </a:r>
          </a:p>
          <a:p>
            <a:r>
              <a:rPr lang="en-US" dirty="0" smtClean="0"/>
              <a:t>Instrument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014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vs. Online Evaluations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236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vs. Online Evaluations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Face to Face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23267189"/>
              </p:ext>
            </p:extLst>
          </p:nvPr>
        </p:nvGraphicFramePr>
        <p:xfrm>
          <a:off x="839788" y="2600050"/>
          <a:ext cx="5054600" cy="30956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54600">
                  <a:extLst>
                    <a:ext uri="{9D8B030D-6E8A-4147-A177-3AD203B41FA5}">
                      <a16:colId xmlns:a16="http://schemas.microsoft.com/office/drawing/2014/main" val="4014138436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The instructor was well organized and prepared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442412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The instructor clearly presented and explained concepts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7063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The instructor developed an atmosphere of respect and trust in the course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8271674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The instructor challenged me to think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8995093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The instructor provided the opportunity for assistance on an individual basis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8600728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The instructor gave me feedback on tests/assignments frequently enough to benefit my learning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6421328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319507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My instructor’s spoken English is: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6572813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3742008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The assignments in this course have enhanced my learning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637310"/>
                  </a:ext>
                </a:extLst>
              </a:tr>
            </a:tbl>
          </a:graphicData>
        </a:graphic>
      </p:graphicFrame>
      <p:graphicFrame>
        <p:nvGraphicFramePr>
          <p:cNvPr id="10" name="Content Placeholder 9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077859555"/>
              </p:ext>
            </p:extLst>
          </p:nvPr>
        </p:nvGraphicFramePr>
        <p:xfrm>
          <a:off x="6186617" y="2600050"/>
          <a:ext cx="5318197" cy="32250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18197">
                  <a:extLst>
                    <a:ext uri="{9D8B030D-6E8A-4147-A177-3AD203B41FA5}">
                      <a16:colId xmlns:a16="http://schemas.microsoft.com/office/drawing/2014/main" val="4126613501"/>
                    </a:ext>
                  </a:extLst>
                </a:gridCol>
              </a:tblGrid>
              <a:tr h="36759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On average I have spent _____ hours per week doing work for this course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7659168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1929477"/>
                  </a:ext>
                </a:extLst>
              </a:tr>
              <a:tr h="7143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The course materials (syllabi, course outline, and other overviews) helped me understand the expectations for my learning and performance in this course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2456216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I have learned a lot in this course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404332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The instructor’s teaching methods were effective in helping me learn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3166484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9321304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Open ended questions: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0528377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What aspects of the course were most effective?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555515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What do you recommend to improve the course?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235424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If applicable, describe ways in which tools, resources, and or technology impacted your experiences in this course.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0236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0343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9324573"/>
              </p:ext>
            </p:extLst>
          </p:nvPr>
        </p:nvGraphicFramePr>
        <p:xfrm>
          <a:off x="1720735" y="1775748"/>
          <a:ext cx="8794865" cy="42519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94865">
                  <a:extLst>
                    <a:ext uri="{9D8B030D-6E8A-4147-A177-3AD203B41FA5}">
                      <a16:colId xmlns:a16="http://schemas.microsoft.com/office/drawing/2014/main" val="1279190084"/>
                    </a:ext>
                  </a:extLst>
                </a:gridCol>
              </a:tblGrid>
              <a:tr h="966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Open ended questions: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68" marR="3868" marT="3868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8842516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What is your main mode of access to your online course(s)?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68" marR="3868" marT="3868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1466458"/>
                  </a:ext>
                </a:extLst>
              </a:tr>
              <a:tr h="3867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What do you find beneficial in taking online courses as opposed to campus-based, face-to-face courses?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68" marR="3868" marT="3868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4781268"/>
                  </a:ext>
                </a:extLst>
              </a:tr>
              <a:tr h="96696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68" marR="3868" marT="3868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1421561"/>
                  </a:ext>
                </a:extLst>
              </a:tr>
              <a:tr h="19339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Have you ever taken an online course at another institution?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68" marR="3868" marT="3868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1497674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If so, how does it compare to the online course you are taking at UCA?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68" marR="3868" marT="3868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058237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What online instructional method or modality have you found to be most helpful?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68" marR="3868" marT="3868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3377469"/>
                  </a:ext>
                </a:extLst>
              </a:tr>
              <a:tr h="3867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Which of the following problems have you faced when taking an online course at UCA?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68" marR="3868" marT="3868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1988140"/>
                  </a:ext>
                </a:extLst>
              </a:tr>
              <a:tr h="96696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68" marR="3868" marT="3868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5531594"/>
                  </a:ext>
                </a:extLst>
              </a:tr>
              <a:tr h="966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Open ended questions: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68" marR="3868" marT="3868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8076140"/>
                  </a:ext>
                </a:extLst>
              </a:tr>
              <a:tr h="19339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If you answered Other above, please explain: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68" marR="3868" marT="3868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6872557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What specific types of support for online learning do you receive from your instructor, the department, your degree program, or UCA in general?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68" marR="3868" marT="3868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9783691"/>
                  </a:ext>
                </a:extLst>
              </a:tr>
              <a:tr h="3867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What types of support do you perceive as lacking or missing with regard to your online learning experience?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68" marR="3868" marT="3868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8814914"/>
                  </a:ext>
                </a:extLst>
              </a:tr>
              <a:tr h="96696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68" marR="3868" marT="3868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1488602"/>
                  </a:ext>
                </a:extLst>
              </a:tr>
              <a:tr h="19339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Would you ever take another online course?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68" marR="3868" marT="3868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36868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2834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CA Template 20170120" id="{B021F648-B73B-4EAA-9DEB-A977EACE8479}" vid="{0BCC2BEA-115B-4C7B-BAB7-6FE7699DE5D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UCA Template 20170120</Template>
  <TotalTime>419</TotalTime>
  <Words>1013</Words>
  <Application>Microsoft Office PowerPoint</Application>
  <PresentationFormat>Widescreen</PresentationFormat>
  <Paragraphs>304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Garamond</vt:lpstr>
      <vt:lpstr>Office Theme</vt:lpstr>
      <vt:lpstr>PowerPoint Presentation</vt:lpstr>
      <vt:lpstr>SET Committee Charge</vt:lpstr>
      <vt:lpstr>SET Committee Membership</vt:lpstr>
      <vt:lpstr>Fall 2016 Response Rates</vt:lpstr>
      <vt:lpstr>Results (F2016)</vt:lpstr>
      <vt:lpstr>SET Committee Current Affairs</vt:lpstr>
      <vt:lpstr>Traditional vs. Online Evaluations</vt:lpstr>
      <vt:lpstr>Traditional vs. Online Evaluations</vt:lpstr>
      <vt:lpstr>Online</vt:lpstr>
      <vt:lpstr>Withdrawals/Drops Recommendation</vt:lpstr>
      <vt:lpstr>Faculty Concern</vt:lpstr>
      <vt:lpstr>Current Process</vt:lpstr>
      <vt:lpstr>Discussion</vt:lpstr>
      <vt:lpstr>Proposed Solution</vt:lpstr>
      <vt:lpstr>Committee Agenda</vt:lpstr>
      <vt:lpstr>Moving Forward</vt:lpstr>
      <vt:lpstr>Contact Information</vt:lpstr>
    </vt:vector>
  </TitlesOfParts>
  <Company>University of Central Arkansas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UCA</dc:creator>
  <cp:lastModifiedBy>UCA</cp:lastModifiedBy>
  <cp:revision>9</cp:revision>
  <cp:lastPrinted>2017-02-01T18:45:24Z</cp:lastPrinted>
  <dcterms:created xsi:type="dcterms:W3CDTF">2017-01-20T13:57:15Z</dcterms:created>
  <dcterms:modified xsi:type="dcterms:W3CDTF">2017-02-01T18:45:46Z</dcterms:modified>
</cp:coreProperties>
</file>