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92" r:id="rId3"/>
    <p:sldId id="257" r:id="rId4"/>
    <p:sldId id="258" r:id="rId5"/>
    <p:sldId id="293" r:id="rId6"/>
    <p:sldId id="294" r:id="rId7"/>
    <p:sldId id="297" r:id="rId8"/>
    <p:sldId id="295" r:id="rId9"/>
    <p:sldId id="296" r:id="rId10"/>
    <p:sldId id="259" r:id="rId11"/>
    <p:sldId id="260" r:id="rId12"/>
    <p:sldId id="261" r:id="rId13"/>
    <p:sldId id="281" r:id="rId14"/>
    <p:sldId id="282" r:id="rId15"/>
    <p:sldId id="262" r:id="rId16"/>
    <p:sldId id="275" r:id="rId17"/>
    <p:sldId id="276" r:id="rId18"/>
    <p:sldId id="277" r:id="rId19"/>
    <p:sldId id="278" r:id="rId20"/>
    <p:sldId id="263" r:id="rId21"/>
    <p:sldId id="264" r:id="rId22"/>
    <p:sldId id="265" r:id="rId23"/>
    <p:sldId id="266" r:id="rId24"/>
    <p:sldId id="288" r:id="rId25"/>
    <p:sldId id="289" r:id="rId26"/>
    <p:sldId id="279" r:id="rId27"/>
    <p:sldId id="270" r:id="rId28"/>
    <p:sldId id="268" r:id="rId29"/>
    <p:sldId id="267" r:id="rId30"/>
    <p:sldId id="271" r:id="rId31"/>
    <p:sldId id="272" r:id="rId32"/>
    <p:sldId id="273" r:id="rId33"/>
    <p:sldId id="274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3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8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6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6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9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7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8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wrVye6QSi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nvXXp5CJo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KDTQ9Z-jVQ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kRuWFY5M1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tlerocklacrosse.com" TargetMode="External"/><Relationship Id="rId2" Type="http://schemas.openxmlformats.org/officeDocument/2006/relationships/hyperlink" Target="http://www.uslacrosse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xpower.com" TargetMode="External"/><Relationship Id="rId4" Type="http://schemas.openxmlformats.org/officeDocument/2006/relationships/hyperlink" Target="http://www.hendrixwarriors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1821" y="5091393"/>
            <a:ext cx="4242179" cy="933450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latin typeface="Helvetica"/>
                <a:cs typeface="Helvetica"/>
              </a:rPr>
              <a:t>LACROSSE</a:t>
            </a:r>
            <a:endParaRPr lang="en-US" sz="4400" b="1" i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tx1"/>
                </a:solidFill>
                <a:latin typeface="Helvetica"/>
                <a:cs typeface="Helvetica"/>
              </a:rPr>
              <a:t>THE FASTEST GAME ON TWO FEET</a:t>
            </a:r>
            <a:endParaRPr lang="en-US" sz="2400" b="1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6576" y="868050"/>
            <a:ext cx="42434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6600"/>
                </a:solidFill>
                <a:latin typeface="Helvetica"/>
                <a:cs typeface="Helvetica"/>
              </a:rPr>
              <a:t>Branden Harbaugh</a:t>
            </a:r>
            <a:endParaRPr lang="en-US" sz="3200" b="1" i="1" dirty="0" smtClean="0">
              <a:solidFill>
                <a:srgbClr val="FF6600"/>
              </a:solidFill>
              <a:latin typeface="Helvetica"/>
              <a:cs typeface="Helvetica"/>
            </a:endParaRPr>
          </a:p>
          <a:p>
            <a:r>
              <a:rPr lang="en-US" sz="3200" b="1" i="1" dirty="0" smtClean="0">
                <a:solidFill>
                  <a:srgbClr val="FF6600"/>
                </a:solidFill>
                <a:latin typeface="Helvetica"/>
                <a:cs typeface="Helvetica"/>
              </a:rPr>
              <a:t>HENDRIX </a:t>
            </a:r>
            <a:r>
              <a:rPr lang="en-US" sz="3200" b="1" i="1" dirty="0" smtClean="0">
                <a:solidFill>
                  <a:srgbClr val="FF6600"/>
                </a:solidFill>
                <a:latin typeface="Helvetica"/>
                <a:cs typeface="Helvetica"/>
              </a:rPr>
              <a:t>COLLEGE</a:t>
            </a:r>
            <a:endParaRPr lang="en-US" sz="3200" b="1" i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5"/>
          <a:stretch/>
        </p:blipFill>
        <p:spPr>
          <a:xfrm>
            <a:off x="1366576" y="1958294"/>
            <a:ext cx="4205310" cy="207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BALL—solid rubber, 5 ounces, 8 inch circumference</a:t>
            </a:r>
            <a:endParaRPr lang="en-US" dirty="0"/>
          </a:p>
        </p:txBody>
      </p:sp>
      <p:pic>
        <p:nvPicPr>
          <p:cNvPr id="6" name="Content Placeholder 5" descr="b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99" y="2470245"/>
            <a:ext cx="4421874" cy="3316406"/>
          </a:xfrm>
        </p:spPr>
      </p:pic>
    </p:spTree>
    <p:extLst>
      <p:ext uri="{BB962C8B-B14F-4D97-AF65-F5344CB8AC3E}">
        <p14:creationId xmlns:p14="http://schemas.microsoft.com/office/powerpoint/2010/main" val="390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EQUIPMENT</a:t>
            </a:r>
            <a:endParaRPr lang="en-US" dirty="0"/>
          </a:p>
        </p:txBody>
      </p:sp>
      <p:pic>
        <p:nvPicPr>
          <p:cNvPr id="4" name="Content Placeholder 3" descr="m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3" b="10903"/>
          <a:stretch>
            <a:fillRect/>
          </a:stretch>
        </p:blipFill>
        <p:spPr>
          <a:xfrm>
            <a:off x="689543" y="2551596"/>
            <a:ext cx="6516475" cy="3574567"/>
          </a:xfrm>
        </p:spPr>
      </p:pic>
    </p:spTree>
    <p:extLst>
      <p:ext uri="{BB962C8B-B14F-4D97-AF65-F5344CB8AC3E}">
        <p14:creationId xmlns:p14="http://schemas.microsoft.com/office/powerpoint/2010/main" val="506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EQUIPMENT</a:t>
            </a:r>
            <a:endParaRPr lang="en-US" dirty="0"/>
          </a:p>
        </p:txBody>
      </p:sp>
      <p:pic>
        <p:nvPicPr>
          <p:cNvPr id="4" name="Content Placeholder 3" descr="wom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8" b="9158"/>
          <a:stretch>
            <a:fillRect/>
          </a:stretch>
        </p:blipFill>
        <p:spPr>
          <a:xfrm>
            <a:off x="1058032" y="2579426"/>
            <a:ext cx="6067659" cy="3328372"/>
          </a:xfrm>
        </p:spPr>
      </p:pic>
    </p:spTree>
    <p:extLst>
      <p:ext uri="{BB962C8B-B14F-4D97-AF65-F5344CB8AC3E}">
        <p14:creationId xmlns:p14="http://schemas.microsoft.com/office/powerpoint/2010/main" val="42402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476500"/>
            <a:ext cx="7556313" cy="3649663"/>
          </a:xfrm>
        </p:spPr>
        <p:txBody>
          <a:bodyPr>
            <a:normAutofit/>
          </a:bodyPr>
          <a:lstStyle/>
          <a:p>
            <a:r>
              <a:rPr lang="en-US" dirty="0" smtClean="0"/>
              <a:t>Peak physical fitness—most games are 60 minutes of sprinting, each practice and game averages 4-8 miles of sprinting.</a:t>
            </a:r>
          </a:p>
          <a:p>
            <a:r>
              <a:rPr lang="en-US" dirty="0" smtClean="0"/>
              <a:t>Hand/eye coordination and focus—ball travels 40-80 mph on passes, 80-110 mph on shots.</a:t>
            </a:r>
          </a:p>
          <a:p>
            <a:r>
              <a:rPr lang="en-US" dirty="0" smtClean="0"/>
              <a:t>Teamwork—offensive and defensive schemes, total team transition plus specialized units—defensive midfield, long stick middies, face-off middies, man down, man up units, goalies, attack, middies and defensemen.</a:t>
            </a:r>
          </a:p>
          <a:p>
            <a:r>
              <a:rPr lang="en-US" dirty="0" smtClean="0"/>
              <a:t>Strength training and conditioning, change of direction agilities, flexibility.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DIMENSIONS</a:t>
            </a:r>
            <a:endParaRPr lang="en-US" dirty="0"/>
          </a:p>
        </p:txBody>
      </p:sp>
      <p:pic>
        <p:nvPicPr>
          <p:cNvPr id="4" name="Content Placeholder 3" descr="Lacrosse---mens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24" y="2120900"/>
            <a:ext cx="5948151" cy="4051300"/>
          </a:xfrm>
        </p:spPr>
      </p:pic>
    </p:spTree>
    <p:extLst>
      <p:ext uri="{BB962C8B-B14F-4D97-AF65-F5344CB8AC3E}">
        <p14:creationId xmlns:p14="http://schemas.microsoft.com/office/powerpoint/2010/main" val="37791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ATTACKMEN—three designated offensive players on one end of the field, pitted against the opposing team’s defensemen and goalie.</a:t>
            </a:r>
          </a:p>
          <a:p>
            <a:r>
              <a:rPr lang="en-US" dirty="0" smtClean="0"/>
              <a:t>MIDFIELDERS—play the entire field, and carry the ball way from the defense and toward the attack.  Also play defense, take face-offs.  Play offense and also score</a:t>
            </a:r>
          </a:p>
          <a:p>
            <a:r>
              <a:rPr lang="en-US" dirty="0" smtClean="0"/>
              <a:t>DEFENSEMEN—carry longer poles for the purpose of playing against the opponent’s </a:t>
            </a:r>
            <a:r>
              <a:rPr lang="en-US" dirty="0" err="1" smtClean="0"/>
              <a:t>attackmen</a:t>
            </a:r>
            <a:r>
              <a:rPr lang="en-US" dirty="0" smtClean="0"/>
              <a:t>, and dislodging the ball from them.</a:t>
            </a:r>
          </a:p>
          <a:p>
            <a:r>
              <a:rPr lang="en-US" dirty="0" smtClean="0"/>
              <a:t>GOALIE– stands in a 6 x 6 goal, protecting it from a 5oz, 8 inch ball.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77" y="2134920"/>
            <a:ext cx="7635590" cy="3474367"/>
          </a:xfrm>
        </p:spPr>
        <p:txBody>
          <a:bodyPr>
            <a:normAutofit/>
          </a:bodyPr>
          <a:lstStyle/>
          <a:p>
            <a:r>
              <a:rPr lang="en-US" dirty="0" smtClean="0"/>
              <a:t>Great change of direction</a:t>
            </a:r>
          </a:p>
          <a:p>
            <a:r>
              <a:rPr lang="en-US" dirty="0" smtClean="0"/>
              <a:t>Physical </a:t>
            </a:r>
            <a:r>
              <a:rPr lang="en-US" dirty="0" smtClean="0"/>
              <a:t>toughness</a:t>
            </a:r>
          </a:p>
          <a:p>
            <a:r>
              <a:rPr lang="en-US" dirty="0"/>
              <a:t>I</a:t>
            </a:r>
            <a:r>
              <a:rPr lang="en-US" dirty="0" smtClean="0"/>
              <a:t>ntelligent </a:t>
            </a:r>
            <a:r>
              <a:rPr lang="en-US" dirty="0" smtClean="0"/>
              <a:t>players</a:t>
            </a:r>
          </a:p>
          <a:p>
            <a:r>
              <a:rPr lang="en-US" dirty="0" smtClean="0"/>
              <a:t>Highly </a:t>
            </a:r>
            <a:r>
              <a:rPr lang="en-US" dirty="0" smtClean="0"/>
              <a:t>skilled players on the field</a:t>
            </a:r>
          </a:p>
          <a:p>
            <a:r>
              <a:rPr lang="en-US" dirty="0" smtClean="0"/>
              <a:t>Passing catching shooting dodging</a:t>
            </a:r>
          </a:p>
          <a:p>
            <a:r>
              <a:rPr lang="en-US" dirty="0" smtClean="0"/>
              <a:t>Go against defensemen who have longer poles (6 feet) and are traditionally larger</a:t>
            </a:r>
          </a:p>
          <a:p>
            <a:r>
              <a:rPr lang="en-US" dirty="0" smtClean="0"/>
              <a:t>quarterbacks </a:t>
            </a:r>
          </a:p>
          <a:p>
            <a:endParaRPr lang="en-US" dirty="0"/>
          </a:p>
        </p:txBody>
      </p:sp>
      <p:pic>
        <p:nvPicPr>
          <p:cNvPr id="4" name="Content Placeholder 3" descr="atta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4" b="14164"/>
          <a:stretch>
            <a:fillRect/>
          </a:stretch>
        </p:blipFill>
        <p:spPr>
          <a:xfrm>
            <a:off x="4572000" y="255180"/>
            <a:ext cx="4349088" cy="23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872402" cy="4050792"/>
          </a:xfrm>
        </p:spPr>
        <p:txBody>
          <a:bodyPr/>
          <a:lstStyle/>
          <a:p>
            <a:r>
              <a:rPr lang="en-US" dirty="0" smtClean="0"/>
              <a:t>Workhorses</a:t>
            </a:r>
          </a:p>
          <a:p>
            <a:r>
              <a:rPr lang="en-US" dirty="0" smtClean="0"/>
              <a:t>Fast and north south dodgers</a:t>
            </a:r>
          </a:p>
          <a:p>
            <a:r>
              <a:rPr lang="en-US" dirty="0" smtClean="0"/>
              <a:t>Able to shoot on the run</a:t>
            </a:r>
          </a:p>
          <a:p>
            <a:r>
              <a:rPr lang="en-US" dirty="0" smtClean="0"/>
              <a:t>Must play physical defense and run the whole game in a sprint.</a:t>
            </a:r>
          </a:p>
          <a:p>
            <a:r>
              <a:rPr lang="en-US" dirty="0" smtClean="0"/>
              <a:t>FACE-OFFS</a:t>
            </a:r>
          </a:p>
          <a:p>
            <a:r>
              <a:rPr lang="en-US" dirty="0" smtClean="0"/>
              <a:t>Toughness</a:t>
            </a:r>
          </a:p>
          <a:p>
            <a:r>
              <a:rPr lang="en-US" dirty="0" smtClean="0"/>
              <a:t>Running backs/defensive </a:t>
            </a:r>
            <a:r>
              <a:rPr lang="en-US" dirty="0" smtClean="0"/>
              <a:t>backs/safeties</a:t>
            </a:r>
            <a:endParaRPr lang="en-US" dirty="0"/>
          </a:p>
        </p:txBody>
      </p:sp>
      <p:pic>
        <p:nvPicPr>
          <p:cNvPr id="4" name="Content Placeholder 3" descr="ranag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02" y="278453"/>
            <a:ext cx="324104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48167"/>
            <a:ext cx="7772400" cy="2924032"/>
          </a:xfrm>
        </p:spPr>
        <p:txBody>
          <a:bodyPr/>
          <a:lstStyle/>
          <a:p>
            <a:r>
              <a:rPr lang="en-US" dirty="0" smtClean="0"/>
              <a:t>Best all around athletes, very fast also</a:t>
            </a:r>
          </a:p>
          <a:p>
            <a:r>
              <a:rPr lang="en-US" dirty="0" smtClean="0"/>
              <a:t>Bigger than others, generally speaking</a:t>
            </a:r>
          </a:p>
          <a:p>
            <a:r>
              <a:rPr lang="en-US" dirty="0" smtClean="0"/>
              <a:t>Very physical and aggressive</a:t>
            </a:r>
          </a:p>
          <a:p>
            <a:r>
              <a:rPr lang="en-US" dirty="0" smtClean="0"/>
              <a:t>Great change of direction and also all directional speed</a:t>
            </a:r>
          </a:p>
          <a:p>
            <a:r>
              <a:rPr lang="en-US" dirty="0" smtClean="0"/>
              <a:t>Linebackers, defensive ends</a:t>
            </a:r>
            <a:endParaRPr lang="en-US" dirty="0"/>
          </a:p>
        </p:txBody>
      </p:sp>
      <p:pic>
        <p:nvPicPr>
          <p:cNvPr id="2050" name="Picture 2" descr="http://cdn.images.insidelacrosse.com/cms/pics/cover_pics/148/295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65" y="268626"/>
            <a:ext cx="3706741" cy="24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152" y="1538405"/>
            <a:ext cx="3899848" cy="5199797"/>
          </a:xfrm>
        </p:spPr>
        <p:txBody>
          <a:bodyPr>
            <a:normAutofit/>
          </a:bodyPr>
          <a:lstStyle/>
          <a:p>
            <a:r>
              <a:rPr lang="en-US" dirty="0" smtClean="0"/>
              <a:t>All shapes and sizes, large, athletic.</a:t>
            </a:r>
          </a:p>
          <a:p>
            <a:r>
              <a:rPr lang="en-US" dirty="0" smtClean="0"/>
              <a:t>Hand eye coordination—shots are 80-110 MPH (11% faster than a baseball pitch) and taken at 2-12 yards (60% closer than a pitcher to batter)</a:t>
            </a:r>
          </a:p>
          <a:p>
            <a:r>
              <a:rPr lang="en-US" dirty="0" smtClean="0"/>
              <a:t>Once they have the ball they become the quarterback</a:t>
            </a:r>
          </a:p>
          <a:p>
            <a:r>
              <a:rPr lang="en-US" dirty="0" smtClean="0"/>
              <a:t>Without the ball they conduct the defense</a:t>
            </a:r>
          </a:p>
          <a:p>
            <a:r>
              <a:rPr lang="en-US" dirty="0" smtClean="0"/>
              <a:t>Good save percentage at NCAA level is 60%</a:t>
            </a:r>
            <a:endParaRPr lang="en-US" dirty="0"/>
          </a:p>
        </p:txBody>
      </p:sp>
      <p:pic>
        <p:nvPicPr>
          <p:cNvPr id="3074" name="Picture 2" descr="http://media.syracuse.com/sports/photo/2010-04-10-db-lax10jpg-8fd271649de249a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19" y="262695"/>
            <a:ext cx="41148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rbimg.com/img-531000da/turbine/bal-eight-local-mens-lacrosse-players-named-to-001/2048/2048x16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36" y="3142589"/>
            <a:ext cx="3466566" cy="27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History—the one true American sport.</a:t>
            </a:r>
            <a:endParaRPr lang="en-US" dirty="0"/>
          </a:p>
        </p:txBody>
      </p:sp>
      <p:pic>
        <p:nvPicPr>
          <p:cNvPr id="4" name="Content Placeholder 3" descr="indian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69" y="2120900"/>
            <a:ext cx="5036061" cy="4051300"/>
          </a:xfrm>
        </p:spPr>
      </p:pic>
    </p:spTree>
    <p:extLst>
      <p:ext uri="{BB962C8B-B14F-4D97-AF65-F5344CB8AC3E}">
        <p14:creationId xmlns:p14="http://schemas.microsoft.com/office/powerpoint/2010/main" val="30251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RULES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Face-offs on the ground for possession after each goal, and at the beginning of each quarter.</a:t>
            </a:r>
          </a:p>
          <a:p>
            <a:r>
              <a:rPr lang="en-US" dirty="0" smtClean="0"/>
              <a:t>15 </a:t>
            </a:r>
            <a:r>
              <a:rPr lang="en-US" dirty="0" smtClean="0"/>
              <a:t>minute quarters (2 timeouts each half)</a:t>
            </a:r>
          </a:p>
          <a:p>
            <a:r>
              <a:rPr lang="en-US" dirty="0" smtClean="0"/>
              <a:t>Sudden death overtime</a:t>
            </a:r>
          </a:p>
          <a:p>
            <a:r>
              <a:rPr lang="en-US" dirty="0" smtClean="0"/>
              <a:t>No ties</a:t>
            </a:r>
          </a:p>
          <a:p>
            <a:r>
              <a:rPr lang="en-US" dirty="0" smtClean="0"/>
              <a:t>10 student athletes on the field at all times from each team (3 attack, 3 defensemen, 3 middies, and 1 goalie)</a:t>
            </a:r>
          </a:p>
          <a:p>
            <a:r>
              <a:rPr lang="en-US" dirty="0" smtClean="0"/>
              <a:t>Only six offensive players and seven defensive players (goalie) over the midline at once.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</a:t>
            </a:r>
            <a:r>
              <a:rPr lang="en-US" dirty="0" smtClean="0"/>
              <a:t>Continued</a:t>
            </a:r>
            <a:r>
              <a:rPr lang="en-US" dirty="0" smtClean="0"/>
              <a:t>… and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on 6 same concepts as basketball. IE—pick and roll, pick and slip, drive to the cage and move the ball twice. Inside shots outside shots.</a:t>
            </a:r>
          </a:p>
          <a:p>
            <a:r>
              <a:rPr lang="en-US" dirty="0" smtClean="0"/>
              <a:t>Defensively similar to basketball—man defense, zone defense, lock off certain players, like adjacent, top player, etc.</a:t>
            </a:r>
          </a:p>
          <a:p>
            <a:r>
              <a:rPr lang="en-US" dirty="0" smtClean="0"/>
              <a:t>Clearing the ball similar to basketball, “RIDING” is the concept of a basketball press.  </a:t>
            </a:r>
          </a:p>
          <a:p>
            <a:r>
              <a:rPr lang="en-US" dirty="0" smtClean="0"/>
              <a:t>Penalties for cross checking, helmet to helmet hits, slashing, pushing with possession, tripping, going </a:t>
            </a:r>
            <a:r>
              <a:rPr lang="en-US" dirty="0" err="1" smtClean="0"/>
              <a:t>offsides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www.youtube.com/watch?v=fwrVye6QSiA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 UP/MAN DOWN (power play in hockey)</a:t>
            </a:r>
          </a:p>
          <a:p>
            <a:r>
              <a:rPr lang="en-US" dirty="0" smtClean="0"/>
              <a:t>Penalized team may have one or more players sit out for a fixed period of time.  This gives the offensive team a 6 on 5 or less </a:t>
            </a:r>
            <a:r>
              <a:rPr lang="en-US" dirty="0" smtClean="0"/>
              <a:t>advantage</a:t>
            </a:r>
            <a:endParaRPr lang="en-US" dirty="0" smtClean="0"/>
          </a:p>
          <a:p>
            <a:r>
              <a:rPr lang="en-US" dirty="0" smtClean="0"/>
              <a:t>Ground balls</a:t>
            </a:r>
          </a:p>
          <a:p>
            <a:r>
              <a:rPr lang="en-US" dirty="0" smtClean="0"/>
              <a:t>Face-offs</a:t>
            </a:r>
          </a:p>
          <a:p>
            <a:r>
              <a:rPr lang="en-US" dirty="0" smtClean="0"/>
              <a:t>Clears/rides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Face-off</a:t>
            </a:r>
            <a:endParaRPr lang="en-US" dirty="0"/>
          </a:p>
        </p:txBody>
      </p:sp>
      <p:pic>
        <p:nvPicPr>
          <p:cNvPr id="4" name="Content Placeholder 3" descr="faceof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>
            <a:fillRect/>
          </a:stretch>
        </p:blipFill>
        <p:spPr>
          <a:xfrm>
            <a:off x="498475" y="1585416"/>
            <a:ext cx="7185216" cy="3941400"/>
          </a:xfrm>
        </p:spPr>
      </p:pic>
      <p:sp>
        <p:nvSpPr>
          <p:cNvPr id="3" name="TextBox 2"/>
          <p:cNvSpPr txBox="1"/>
          <p:nvPr/>
        </p:nvSpPr>
        <p:spPr>
          <a:xfrm>
            <a:off x="498475" y="5732060"/>
            <a:ext cx="609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https://www.youtube.com/watch?v=PLnvXXp5CJo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BOX/INDOOR LACROSSE</a:t>
            </a:r>
            <a:endParaRPr lang="en-US" dirty="0"/>
          </a:p>
        </p:txBody>
      </p:sp>
      <p:pic>
        <p:nvPicPr>
          <p:cNvPr id="4" name="Content Placeholder 3" descr="bo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1822307"/>
            <a:ext cx="5476875" cy="3638550"/>
          </a:xfrm>
        </p:spPr>
      </p:pic>
      <p:sp>
        <p:nvSpPr>
          <p:cNvPr id="3" name="TextBox 2"/>
          <p:cNvSpPr txBox="1"/>
          <p:nvPr/>
        </p:nvSpPr>
        <p:spPr>
          <a:xfrm>
            <a:off x="1009934" y="5595582"/>
            <a:ext cx="666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https://www.youtube.com/watch?v=1KDTQ9Z-jVQ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LACROSSE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goalie pads</a:t>
            </a:r>
          </a:p>
          <a:p>
            <a:r>
              <a:rPr lang="en-US" dirty="0" smtClean="0"/>
              <a:t>Much smaller net</a:t>
            </a:r>
          </a:p>
          <a:p>
            <a:r>
              <a:rPr lang="en-US" dirty="0" smtClean="0"/>
              <a:t>Traditionally played in colder areas—Canada, Czech Republic, northern areas.</a:t>
            </a:r>
          </a:p>
          <a:p>
            <a:r>
              <a:rPr lang="en-US" dirty="0" smtClean="0"/>
              <a:t>Requires tremendous skill in shooting, pinpoint feeding in assists, and very physical</a:t>
            </a:r>
          </a:p>
          <a:p>
            <a:r>
              <a:rPr lang="en-US" dirty="0" smtClean="0"/>
              <a:t>All sticks are SHORT STICKS</a:t>
            </a:r>
          </a:p>
          <a:p>
            <a:r>
              <a:rPr lang="en-US" dirty="0" smtClean="0"/>
              <a:t>Canadian players tend to stick with their strong hand and are not as ambidextrous or confident with both as Americans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NCAA </a:t>
            </a:r>
            <a:r>
              <a:rPr lang="en-US" dirty="0" smtClean="0"/>
              <a:t>MEN’S </a:t>
            </a:r>
            <a:r>
              <a:rPr lang="en-US" dirty="0" smtClean="0"/>
              <a:t>LACROSSE Growth</a:t>
            </a:r>
            <a:endParaRPr lang="en-US" dirty="0"/>
          </a:p>
        </p:txBody>
      </p:sp>
      <p:pic>
        <p:nvPicPr>
          <p:cNvPr id="1026" name="Picture 2" descr="http://img.gawkerassets.com/post/11/2012/11/lacrosse-gif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69" y="2129051"/>
            <a:ext cx="7130240" cy="40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NCAA GRADUATION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031377" cy="469255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Men's Sports			Women's Sports		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Sport	NCAA GSR	Federal Rate	Sport	NCAA GSR	Federal Rate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b="1" dirty="0" err="1"/>
              <a:t>Lacrosse</a:t>
            </a:r>
            <a:r>
              <a:rPr lang="fi-FI" dirty="0"/>
              <a:t>	</a:t>
            </a:r>
            <a:r>
              <a:rPr lang="fi-FI" b="1" dirty="0"/>
              <a:t>88%</a:t>
            </a:r>
            <a:r>
              <a:rPr lang="fi-FI" dirty="0"/>
              <a:t>	</a:t>
            </a:r>
            <a:r>
              <a:rPr lang="fi-FI" b="1" dirty="0"/>
              <a:t>75%</a:t>
            </a:r>
            <a:r>
              <a:rPr lang="fi-FI" dirty="0"/>
              <a:t>	</a:t>
            </a:r>
            <a:r>
              <a:rPr lang="fi-FI" dirty="0" err="1"/>
              <a:t>Skiing</a:t>
            </a:r>
            <a:r>
              <a:rPr lang="fi-FI" dirty="0"/>
              <a:t>	95%	79%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 err="1" smtClean="0"/>
              <a:t>Gymnastics</a:t>
            </a:r>
            <a:r>
              <a:rPr lang="fi-FI" dirty="0" smtClean="0"/>
              <a:t>	88%72</a:t>
            </a:r>
            <a:r>
              <a:rPr lang="fi-FI" dirty="0"/>
              <a:t>%	</a:t>
            </a:r>
            <a:r>
              <a:rPr lang="fi-FI" dirty="0" err="1"/>
              <a:t>Gymnastics</a:t>
            </a:r>
            <a:r>
              <a:rPr lang="fi-FI" dirty="0"/>
              <a:t>	94%	85%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Fencing	88%	70%	</a:t>
            </a:r>
            <a:r>
              <a:rPr lang="en-US" b="1" dirty="0"/>
              <a:t>Lacrosse</a:t>
            </a:r>
            <a:r>
              <a:rPr lang="en-US" dirty="0"/>
              <a:t>	</a:t>
            </a:r>
            <a:r>
              <a:rPr lang="en-US" b="1" dirty="0"/>
              <a:t>94%</a:t>
            </a:r>
            <a:r>
              <a:rPr lang="en-US" dirty="0"/>
              <a:t>	</a:t>
            </a:r>
            <a:r>
              <a:rPr lang="en-US" b="1" dirty="0"/>
              <a:t>83%</a:t>
            </a:r>
            <a:r>
              <a:rPr lang="en-US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smtClean="0"/>
              <a:t>Polo85</a:t>
            </a:r>
            <a:r>
              <a:rPr lang="de-DE" dirty="0"/>
              <a:t>%	69%	Field Hockey	94%	82%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smtClean="0"/>
              <a:t>Hockey84</a:t>
            </a:r>
            <a:r>
              <a:rPr lang="de-DE" dirty="0"/>
              <a:t>%	68%	</a:t>
            </a:r>
            <a:r>
              <a:rPr lang="de-DE" dirty="0" err="1"/>
              <a:t>Fencing</a:t>
            </a:r>
            <a:r>
              <a:rPr lang="de-DE" dirty="0"/>
              <a:t>	93%	83%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Swimming	82%	68%	Swimming	91%	75%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Tennis	82%	63%	</a:t>
            </a:r>
            <a:r>
              <a:rPr lang="de-DE" dirty="0" err="1"/>
              <a:t>Ice</a:t>
            </a:r>
            <a:r>
              <a:rPr lang="de-DE" dirty="0"/>
              <a:t> Hockey	90%	74%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Golf	79%	60%	Crew/Rowing	90%	73%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Volleyball	78%	65%	Soccer	89%	71%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Rifle	78%	62%	Volleyball	88%	71%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Soccer	77%	58%	Tennis	88%	70%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CC/Track	74%	60%	Golf	87%	69%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 err="1"/>
              <a:t>Skiing</a:t>
            </a:r>
            <a:r>
              <a:rPr lang="fi-FI" dirty="0"/>
              <a:t>	73%	60%	</a:t>
            </a:r>
            <a:r>
              <a:rPr lang="fi-FI" dirty="0" err="1"/>
              <a:t>Water</a:t>
            </a:r>
            <a:r>
              <a:rPr lang="fi-FI" dirty="0"/>
              <a:t> Polo	85%	77%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Wrestling	70%	53%	Softball	85%	70%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Football	66%	55%	CC/Track	83%	68%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Baseball	66%	45%	Basketball	81%	64%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Basketball	61%	45%	</a:t>
            </a:r>
            <a:r>
              <a:rPr lang="nl-NL" dirty="0" err="1"/>
              <a:t>Rifle</a:t>
            </a:r>
            <a:r>
              <a:rPr lang="nl-NL" dirty="0"/>
              <a:t>	77%	68%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			Bowling	68%	59%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 err="1">
                <a:solidFill>
                  <a:srgbClr val="FF6600"/>
                </a:solidFill>
              </a:rPr>
              <a:t>Average</a:t>
            </a:r>
            <a:r>
              <a:rPr lang="pl-PL" dirty="0">
                <a:solidFill>
                  <a:srgbClr val="FF6600"/>
                </a:solidFill>
              </a:rPr>
              <a:t>	77.6%	61.6%		87.3%	73.4%</a:t>
            </a:r>
            <a:r>
              <a:rPr lang="pl-PL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IN HS BOYS’  SPONSORSHIP and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02933"/>
            <a:ext cx="7556313" cy="382323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2006	2007	2008	2009	2010	2011	2012	01-12</a:t>
            </a:r>
          </a:p>
          <a:p>
            <a:pPr marL="0" indent="0">
              <a:buNone/>
            </a:pPr>
            <a:r>
              <a:rPr lang="en-US" b="1" dirty="0" smtClean="0"/>
              <a:t>1,395</a:t>
            </a:r>
            <a:r>
              <a:rPr lang="en-US" b="1" dirty="0"/>
              <a:t>	1,588	1,815	1,984	2,068	2,192	</a:t>
            </a:r>
            <a:r>
              <a:rPr lang="en-US" b="1" dirty="0" smtClean="0"/>
              <a:t>2,338</a:t>
            </a:r>
            <a:r>
              <a:rPr lang="en-US" b="1" dirty="0"/>
              <a:t> 	149.3%	</a:t>
            </a:r>
          </a:p>
          <a:p>
            <a:r>
              <a:rPr lang="en-US" dirty="0" smtClean="0"/>
              <a:t>SCHOOLS</a:t>
            </a:r>
          </a:p>
          <a:p>
            <a:endParaRPr lang="en-US" dirty="0"/>
          </a:p>
          <a:p>
            <a:r>
              <a:rPr lang="en-US" dirty="0" smtClean="0"/>
              <a:t>#’s in 1,000’s</a:t>
            </a:r>
          </a:p>
          <a:p>
            <a:pPr marL="0" indent="0">
              <a:buNone/>
            </a:pPr>
            <a:r>
              <a:rPr lang="en-US" dirty="0" smtClean="0"/>
              <a:t>2006	2007	2008	2009	2010	2011	2012	01-12</a:t>
            </a:r>
          </a:p>
          <a:p>
            <a:pPr marL="0" indent="0">
              <a:buNone/>
            </a:pPr>
            <a:r>
              <a:rPr lang="en-US" b="1" dirty="0" smtClean="0"/>
              <a:t>65.0</a:t>
            </a:r>
            <a:r>
              <a:rPr lang="en-US" b="1" dirty="0"/>
              <a:t>	71.5	82.9	88.5	90.7	95.7	100.6	</a:t>
            </a:r>
            <a:r>
              <a:rPr lang="en-US" b="1" dirty="0" smtClean="0"/>
              <a:t>140.6</a:t>
            </a:r>
            <a:r>
              <a:rPr lang="en-US" b="1" dirty="0"/>
              <a:t>%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NCAA STUDENT ATHLETE #’s</a:t>
            </a:r>
            <a:endParaRPr lang="en-US" dirty="0"/>
          </a:p>
        </p:txBody>
      </p:sp>
      <p:pic>
        <p:nvPicPr>
          <p:cNvPr id="4" name="Content Placeholder 3" descr="number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2617787"/>
            <a:ext cx="4848225" cy="3057525"/>
          </a:xfrm>
        </p:spPr>
      </p:pic>
    </p:spTree>
    <p:extLst>
      <p:ext uri="{BB962C8B-B14F-4D97-AF65-F5344CB8AC3E}">
        <p14:creationId xmlns:p14="http://schemas.microsoft.com/office/powerpoint/2010/main" val="304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LACROSSE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1636 - Jesuit Missionary Jean de </a:t>
            </a:r>
            <a:r>
              <a:rPr lang="en-US" dirty="0" err="1"/>
              <a:t>Brebeuf</a:t>
            </a:r>
            <a:r>
              <a:rPr lang="en-US" dirty="0"/>
              <a:t> is the first to document the game of lacrosse</a:t>
            </a:r>
          </a:p>
          <a:p>
            <a:r>
              <a:rPr lang="en-US" dirty="0"/>
              <a:t>1794 - A match between </a:t>
            </a:r>
            <a:r>
              <a:rPr lang="en-US" dirty="0" smtClean="0"/>
              <a:t>the Seneca </a:t>
            </a:r>
            <a:r>
              <a:rPr lang="en-US" dirty="0"/>
              <a:t>and Mohawks results in the creating of basic rules.</a:t>
            </a:r>
          </a:p>
          <a:p>
            <a:r>
              <a:rPr lang="en-US" dirty="0"/>
              <a:t>1834 - </a:t>
            </a:r>
            <a:r>
              <a:rPr lang="en-US" dirty="0" err="1"/>
              <a:t>Caughnawaga</a:t>
            </a:r>
            <a:r>
              <a:rPr lang="en-US" dirty="0"/>
              <a:t> Indians demonstrate the sport in Montreal. </a:t>
            </a:r>
          </a:p>
          <a:p>
            <a:r>
              <a:rPr lang="en-US" dirty="0"/>
              <a:t>1876 - Queen Victoria watched and "endorses" a lacrosse game in Windsor, England. New York University is the first college in the United States to establish a lacrosse team.</a:t>
            </a:r>
          </a:p>
          <a:p>
            <a:r>
              <a:rPr lang="en-US" dirty="0"/>
              <a:t>1881 - The first intercollegiate tournament is held at Westchester Polo Grounds in New York.</a:t>
            </a:r>
          </a:p>
          <a:p>
            <a:r>
              <a:rPr lang="en-US" dirty="0"/>
              <a:t>1890 - The first women's lacrosse game is played at St. Leonard's School in St. Andrew's, Scotland.</a:t>
            </a:r>
          </a:p>
          <a:p>
            <a:r>
              <a:rPr lang="en-US" dirty="0"/>
              <a:t>1904 - Lacrosse is first played as an actual event in the Olympics in St. Louis, with Canada winning the gold </a:t>
            </a:r>
            <a:r>
              <a:rPr lang="en-US" dirty="0" smtClean="0"/>
              <a:t>medal</a:t>
            </a:r>
            <a:endParaRPr lang="en-US" dirty="0"/>
          </a:p>
          <a:p>
            <a:r>
              <a:rPr lang="en-US" dirty="0" smtClean="0"/>
              <a:t>2001 </a:t>
            </a:r>
            <a:r>
              <a:rPr lang="en-US" dirty="0"/>
              <a:t>- Major League Lacrosse, a professional league for field lacrosse, makes its debut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2010 </a:t>
            </a:r>
            <a:r>
              <a:rPr lang="en-US" dirty="0"/>
              <a:t>- A record 29 nations participate in the FIL Men's World </a:t>
            </a:r>
            <a:r>
              <a:rPr lang="en-US" dirty="0" smtClean="0"/>
              <a:t>Championship.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TEAMS by DIVISION</a:t>
            </a:r>
            <a:endParaRPr lang="en-US" dirty="0"/>
          </a:p>
        </p:txBody>
      </p:sp>
      <p:pic>
        <p:nvPicPr>
          <p:cNvPr id="4" name="Content Placeholder 3" descr="md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2617787"/>
            <a:ext cx="4848225" cy="3057525"/>
          </a:xfrm>
        </p:spPr>
      </p:pic>
    </p:spTree>
    <p:extLst>
      <p:ext uri="{BB962C8B-B14F-4D97-AF65-F5344CB8AC3E}">
        <p14:creationId xmlns:p14="http://schemas.microsoft.com/office/powerpoint/2010/main" val="25159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TEAMS</a:t>
            </a:r>
            <a:endParaRPr lang="en-US" dirty="0"/>
          </a:p>
        </p:txBody>
      </p:sp>
      <p:pic>
        <p:nvPicPr>
          <p:cNvPr id="4" name="Content Placeholder 3" descr="high school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2617787"/>
            <a:ext cx="4848225" cy="3057525"/>
          </a:xfrm>
        </p:spPr>
      </p:pic>
    </p:spTree>
    <p:extLst>
      <p:ext uri="{BB962C8B-B14F-4D97-AF65-F5344CB8AC3E}">
        <p14:creationId xmlns:p14="http://schemas.microsoft.com/office/powerpoint/2010/main" val="23988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STUDENT ATHLETE #’s</a:t>
            </a:r>
            <a:endParaRPr lang="en-US" dirty="0"/>
          </a:p>
        </p:txBody>
      </p:sp>
      <p:pic>
        <p:nvPicPr>
          <p:cNvPr id="4" name="Content Placeholder 3" descr="hs kid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2617787"/>
            <a:ext cx="4848225" cy="3057525"/>
          </a:xfrm>
        </p:spPr>
      </p:pic>
    </p:spTree>
    <p:extLst>
      <p:ext uri="{BB962C8B-B14F-4D97-AF65-F5344CB8AC3E}">
        <p14:creationId xmlns:p14="http://schemas.microsoft.com/office/powerpoint/2010/main" val="16356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Reel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www.youtube.com/watch?v=IkRuWFY5M1U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60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www.uslacrosse.org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www.littlerocklacrosse.com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www.hendrixwarriors.edu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www.Laxpower.com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Boys and girls ages 6-18, </a:t>
            </a:r>
            <a:r>
              <a:rPr lang="en-US" dirty="0" err="1" smtClean="0"/>
              <a:t>mens</a:t>
            </a:r>
            <a:r>
              <a:rPr lang="en-US" dirty="0" smtClean="0"/>
              <a:t> leagues and women’s leagues, high school, NCAA professional indoor and outdoor, amateur international and national teams.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 Condensed" panose="02060603050405020104" pitchFamily="18" charset="0"/>
                <a:cs typeface="Helvetica"/>
              </a:rPr>
              <a:t>EQUIPMENT</a:t>
            </a:r>
            <a:endParaRPr lang="en-US" dirty="0">
              <a:latin typeface="Rockwell Condensed" panose="02060603050405020104" pitchFamily="18" charset="0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				</a:t>
            </a:r>
          </a:p>
          <a:p>
            <a:r>
              <a:rPr lang="en-US" dirty="0" smtClean="0"/>
              <a:t>Stick—attack/</a:t>
            </a:r>
            <a:r>
              <a:rPr lang="en-US" dirty="0" err="1" smtClean="0"/>
              <a:t>middie</a:t>
            </a:r>
            <a:r>
              <a:rPr lang="en-US" dirty="0" smtClean="0"/>
              <a:t>—defensemen--goalies</a:t>
            </a:r>
          </a:p>
          <a:p>
            <a:r>
              <a:rPr lang="en-US" dirty="0" smtClean="0"/>
              <a:t>Gloves</a:t>
            </a:r>
          </a:p>
          <a:p>
            <a:r>
              <a:rPr lang="en-US" dirty="0" smtClean="0"/>
              <a:t>Helmet</a:t>
            </a:r>
          </a:p>
          <a:p>
            <a:r>
              <a:rPr lang="en-US" dirty="0" smtClean="0"/>
              <a:t>Elbow pads</a:t>
            </a:r>
          </a:p>
          <a:p>
            <a:r>
              <a:rPr lang="en-US" dirty="0" smtClean="0"/>
              <a:t>Shoulder pads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STICKS:  pre-history to 1970’s</a:t>
            </a:r>
            <a:endParaRPr lang="en-US" dirty="0"/>
          </a:p>
        </p:txBody>
      </p:sp>
      <p:pic>
        <p:nvPicPr>
          <p:cNvPr id="4" name="Content Placeholder 3" descr="stic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1" b="14101"/>
          <a:stretch>
            <a:fillRect/>
          </a:stretch>
        </p:blipFill>
        <p:spPr>
          <a:xfrm>
            <a:off x="498474" y="1917700"/>
            <a:ext cx="7556313" cy="4144963"/>
          </a:xfrm>
        </p:spPr>
      </p:pic>
    </p:spTree>
    <p:extLst>
      <p:ext uri="{BB962C8B-B14F-4D97-AF65-F5344CB8AC3E}">
        <p14:creationId xmlns:p14="http://schemas.microsoft.com/office/powerpoint/2010/main" val="42022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STICKS—2013:  engineered for speed and durability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Titanium shaft</a:t>
            </a:r>
          </a:p>
          <a:p>
            <a:r>
              <a:rPr lang="en-US" dirty="0" smtClean="0"/>
              <a:t>Die cast plastic heads</a:t>
            </a:r>
          </a:p>
          <a:p>
            <a:r>
              <a:rPr lang="en-US" dirty="0" smtClean="0"/>
              <a:t>Mesh pocket</a:t>
            </a:r>
          </a:p>
          <a:p>
            <a:r>
              <a:rPr lang="en-US" dirty="0" smtClean="0"/>
              <a:t>Channel built for high speed shooting</a:t>
            </a:r>
          </a:p>
          <a:p>
            <a:r>
              <a:rPr lang="en-US" dirty="0" smtClean="0"/>
              <a:t>Different sized heads/shafts for specialized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HEADS:  evolution in speed</a:t>
            </a:r>
            <a:endParaRPr lang="en-US" dirty="0"/>
          </a:p>
        </p:txBody>
      </p:sp>
      <p:pic>
        <p:nvPicPr>
          <p:cNvPr id="9" name="Content Placeholder 8" descr="old school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3976"/>
            <a:ext cx="2676638" cy="2007478"/>
          </a:xfrm>
        </p:spPr>
      </p:pic>
      <p:pic>
        <p:nvPicPr>
          <p:cNvPr id="10" name="Content Placeholder 9" descr="MAVERIK_Spider_HEAD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41" y="3042871"/>
            <a:ext cx="4676859" cy="2640162"/>
          </a:xfrm>
        </p:spPr>
      </p:pic>
    </p:spTree>
    <p:extLst>
      <p:ext uri="{BB962C8B-B14F-4D97-AF65-F5344CB8AC3E}">
        <p14:creationId xmlns:p14="http://schemas.microsoft.com/office/powerpoint/2010/main" val="25564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al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4527">
            <a:off x="3038713" y="463550"/>
            <a:ext cx="28194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OFFENSE/DEFENSE STICKS</a:t>
            </a:r>
            <a:endParaRPr lang="en-US" dirty="0"/>
          </a:p>
        </p:txBody>
      </p:sp>
      <p:pic>
        <p:nvPicPr>
          <p:cNvPr id="5" name="Content Placeholder 4" descr="dsp_lax_stick_siz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0" y="1937982"/>
            <a:ext cx="4073880" cy="4073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Defense 72 inches</a:t>
            </a:r>
          </a:p>
          <a:p>
            <a:r>
              <a:rPr lang="en-US" dirty="0" smtClean="0"/>
              <a:t>Attack/middies 42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774</TotalTime>
  <Words>942</Words>
  <Application>Microsoft Office PowerPoint</Application>
  <PresentationFormat>On-screen Show (4:3)</PresentationFormat>
  <Paragraphs>148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Helvetica</vt:lpstr>
      <vt:lpstr>Rockwell</vt:lpstr>
      <vt:lpstr>Rockwell Condensed</vt:lpstr>
      <vt:lpstr>Wingdings</vt:lpstr>
      <vt:lpstr>Wood Type</vt:lpstr>
      <vt:lpstr>LACROSSE</vt:lpstr>
      <vt:lpstr>History—the one true American sport.</vt:lpstr>
      <vt:lpstr>HISTORY OF LACROSSE</vt:lpstr>
      <vt:lpstr>EQUIPMENT</vt:lpstr>
      <vt:lpstr>STICKS:  pre-history to 1970’s</vt:lpstr>
      <vt:lpstr>STICKS—2013:  engineered for speed and durability</vt:lpstr>
      <vt:lpstr>HEADS:  evolution in speed</vt:lpstr>
      <vt:lpstr>PowerPoint Presentation</vt:lpstr>
      <vt:lpstr>OFFENSE/DEFENSE STICKS</vt:lpstr>
      <vt:lpstr>BALL—solid rubber, 5 ounces, 8 inch circumference</vt:lpstr>
      <vt:lpstr>MEN’S EQUIPMENT</vt:lpstr>
      <vt:lpstr>WOMEN’S EQUIPMENT</vt:lpstr>
      <vt:lpstr>BENEFITS</vt:lpstr>
      <vt:lpstr>FIELD DIMENSIONS</vt:lpstr>
      <vt:lpstr>POSITIONS </vt:lpstr>
      <vt:lpstr>ATTACKMEN</vt:lpstr>
      <vt:lpstr>MIDDIES</vt:lpstr>
      <vt:lpstr>DEFENSE</vt:lpstr>
      <vt:lpstr>GOALIES </vt:lpstr>
      <vt:lpstr>SIMPLIFIED RULES  </vt:lpstr>
      <vt:lpstr>Rules Continued… and Concepts</vt:lpstr>
      <vt:lpstr>SITUATIONS  </vt:lpstr>
      <vt:lpstr>Face-off</vt:lpstr>
      <vt:lpstr>BOX/INDOOR LACROSSE</vt:lpstr>
      <vt:lpstr>BOX LACROSSE</vt:lpstr>
      <vt:lpstr>NCAA MEN’S LACROSSE Growth</vt:lpstr>
      <vt:lpstr>NCAA GRADUATION RATES</vt:lpstr>
      <vt:lpstr>GROWTH IN HS BOYS’  SPONSORSHIP and PARTICIPATION</vt:lpstr>
      <vt:lpstr>NCAA STUDENT ATHLETE #’s</vt:lpstr>
      <vt:lpstr>MEN’S TEAMS by DIVISION</vt:lpstr>
      <vt:lpstr>HIGH SCHOOL TEAMS</vt:lpstr>
      <vt:lpstr>HIGH SCHOOL STUDENT ATHLETE #’s</vt:lpstr>
      <vt:lpstr>Highlight Reel</vt:lpstr>
      <vt:lpstr>GETTING INVOLVED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LACROSSE</dc:title>
  <dc:creator>curt foxx</dc:creator>
  <cp:lastModifiedBy>Windows User</cp:lastModifiedBy>
  <cp:revision>28</cp:revision>
  <dcterms:created xsi:type="dcterms:W3CDTF">2013-03-14T03:40:38Z</dcterms:created>
  <dcterms:modified xsi:type="dcterms:W3CDTF">2015-07-10T02:06:34Z</dcterms:modified>
</cp:coreProperties>
</file>