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26"/>
  </p:notesMasterIdLst>
  <p:sldIdLst>
    <p:sldId id="256" r:id="rId2"/>
    <p:sldId id="1099" r:id="rId3"/>
    <p:sldId id="1098" r:id="rId4"/>
    <p:sldId id="1005" r:id="rId5"/>
    <p:sldId id="1123" r:id="rId6"/>
    <p:sldId id="839" r:id="rId7"/>
    <p:sldId id="849" r:id="rId8"/>
    <p:sldId id="850" r:id="rId9"/>
    <p:sldId id="851" r:id="rId10"/>
    <p:sldId id="852" r:id="rId11"/>
    <p:sldId id="853" r:id="rId12"/>
    <p:sldId id="854" r:id="rId13"/>
    <p:sldId id="855" r:id="rId14"/>
    <p:sldId id="856" r:id="rId15"/>
    <p:sldId id="857" r:id="rId16"/>
    <p:sldId id="858" r:id="rId17"/>
    <p:sldId id="1124" r:id="rId18"/>
    <p:sldId id="1125" r:id="rId19"/>
    <p:sldId id="1126" r:id="rId20"/>
    <p:sldId id="1127" r:id="rId21"/>
    <p:sldId id="1128" r:id="rId22"/>
    <p:sldId id="1129" r:id="rId23"/>
    <p:sldId id="1138" r:id="rId24"/>
    <p:sldId id="11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6327"/>
  </p:normalViewPr>
  <p:slideViewPr>
    <p:cSldViewPr snapToGrid="0" snapToObjects="1">
      <p:cViewPr varScale="1">
        <p:scale>
          <a:sx n="128" d="100"/>
          <a:sy n="128" d="100"/>
        </p:scale>
        <p:origin x="560"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32BA3-9C86-C645-A982-34AA53FD639B}" type="datetimeFigureOut">
              <a:rPr lang="en-US" smtClean="0"/>
              <a:t>11/29/22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E0FBE-DE30-B646-8440-2B8C3A561DB5}" type="slidenum">
              <a:rPr lang="en-US" smtClean="0"/>
              <a:t>‹#›</a:t>
            </a:fld>
            <a:endParaRPr lang="en-US"/>
          </a:p>
        </p:txBody>
      </p:sp>
    </p:spTree>
    <p:extLst>
      <p:ext uri="{BB962C8B-B14F-4D97-AF65-F5344CB8AC3E}">
        <p14:creationId xmlns:p14="http://schemas.microsoft.com/office/powerpoint/2010/main" val="297388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E0FBE-DE30-B646-8440-2B8C3A561DB5}" type="slidenum">
              <a:rPr lang="en-US" smtClean="0"/>
              <a:t>1</a:t>
            </a:fld>
            <a:endParaRPr lang="en-US"/>
          </a:p>
        </p:txBody>
      </p:sp>
    </p:spTree>
    <p:extLst>
      <p:ext uri="{BB962C8B-B14F-4D97-AF65-F5344CB8AC3E}">
        <p14:creationId xmlns:p14="http://schemas.microsoft.com/office/powerpoint/2010/main" val="262411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9509B-28D5-5744-A2DD-08D7A9B1CBFC}" type="slidenum">
              <a:rPr lang="en-US" altLang="x-none" smtClean="0"/>
              <a:pPr/>
              <a:t>4</a:t>
            </a:fld>
            <a:endParaRPr lang="en-US" altLang="x-none"/>
          </a:p>
        </p:txBody>
      </p:sp>
    </p:spTree>
    <p:extLst>
      <p:ext uri="{BB962C8B-B14F-4D97-AF65-F5344CB8AC3E}">
        <p14:creationId xmlns:p14="http://schemas.microsoft.com/office/powerpoint/2010/main" val="149015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9509B-28D5-5744-A2DD-08D7A9B1CBFC}" type="slidenum">
              <a:rPr lang="en-US" altLang="x-none" smtClean="0"/>
              <a:pPr/>
              <a:t>23</a:t>
            </a:fld>
            <a:endParaRPr lang="en-US" altLang="x-none"/>
          </a:p>
        </p:txBody>
      </p:sp>
    </p:spTree>
    <p:extLst>
      <p:ext uri="{BB962C8B-B14F-4D97-AF65-F5344CB8AC3E}">
        <p14:creationId xmlns:p14="http://schemas.microsoft.com/office/powerpoint/2010/main" val="295103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11/29/22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8345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11/29/22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261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11/29/22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8567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11/29/22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7212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11/29/22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3653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11/29/22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8413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11/29/22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80739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11/29/22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998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11/29/22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05475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11/29/22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62486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11/29/22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120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11/29/22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36739173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wson.pe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smartbutscatteredkid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isamericanlife.org/773/longest-dista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3A6B3AB-F5C4-6D73-8A84-F633E307FD60}"/>
              </a:ext>
            </a:extLst>
          </p:cNvPr>
          <p:cNvSpPr>
            <a:spLocks noGrp="1"/>
          </p:cNvSpPr>
          <p:nvPr>
            <p:ph type="ctrTitle"/>
          </p:nvPr>
        </p:nvSpPr>
        <p:spPr>
          <a:xfrm>
            <a:off x="530352" y="885557"/>
            <a:ext cx="4114800" cy="2215152"/>
          </a:xfrm>
        </p:spPr>
        <p:txBody>
          <a:bodyPr>
            <a:normAutofit/>
          </a:bodyPr>
          <a:lstStyle/>
          <a:p>
            <a:r>
              <a:rPr lang="en-US" dirty="0"/>
              <a:t>Executive Skills and Literacy</a:t>
            </a:r>
          </a:p>
        </p:txBody>
      </p:sp>
      <p:sp>
        <p:nvSpPr>
          <p:cNvPr id="3" name="Subtitle 2">
            <a:extLst>
              <a:ext uri="{FF2B5EF4-FFF2-40B4-BE49-F238E27FC236}">
                <a16:creationId xmlns:a16="http://schemas.microsoft.com/office/drawing/2014/main" id="{ED688300-0919-C7F8-4735-FCC36994A1A7}"/>
              </a:ext>
            </a:extLst>
          </p:cNvPr>
          <p:cNvSpPr>
            <a:spLocks noGrp="1"/>
          </p:cNvSpPr>
          <p:nvPr>
            <p:ph type="subTitle" idx="1"/>
          </p:nvPr>
        </p:nvSpPr>
        <p:spPr>
          <a:xfrm>
            <a:off x="530352" y="3509963"/>
            <a:ext cx="4114800" cy="2215152"/>
          </a:xfrm>
        </p:spPr>
        <p:txBody>
          <a:bodyPr>
            <a:normAutofit/>
          </a:bodyPr>
          <a:lstStyle/>
          <a:p>
            <a:r>
              <a:rPr lang="en-US" dirty="0"/>
              <a:t>Peg Dawson, Ed.D., NCSP</a:t>
            </a:r>
          </a:p>
          <a:p>
            <a:r>
              <a:rPr lang="en-US" dirty="0">
                <a:hlinkClick r:id="rId3"/>
              </a:rPr>
              <a:t>dawson.peg@gmail.com</a:t>
            </a:r>
            <a:endParaRPr lang="en-US" dirty="0"/>
          </a:p>
          <a:p>
            <a:r>
              <a:rPr lang="en-US" dirty="0">
                <a:hlinkClick r:id="rId4"/>
              </a:rPr>
              <a:t>www.smartbutscatteredkids.com</a:t>
            </a:r>
            <a:endParaRPr lang="en-US" dirty="0"/>
          </a:p>
          <a:p>
            <a:endParaRPr lang="en-US" dirty="0"/>
          </a:p>
        </p:txBody>
      </p:sp>
      <p:sp>
        <p:nvSpPr>
          <p:cNvPr id="29" name="Freeform: Shape 10">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3">
            <a:extLst>
              <a:ext uri="{FF2B5EF4-FFF2-40B4-BE49-F238E27FC236}">
                <a16:creationId xmlns:a16="http://schemas.microsoft.com/office/drawing/2014/main" id="{B6032DE1-C2E7-BADC-97ED-33D3836704E4}"/>
              </a:ext>
            </a:extLst>
          </p:cNvPr>
          <p:cNvPicPr>
            <a:picLocks noChangeAspect="1"/>
          </p:cNvPicPr>
          <p:nvPr/>
        </p:nvPicPr>
        <p:blipFill rotWithShape="1">
          <a:blip r:embed="rId5"/>
          <a:srcRect l="21547" r="21183" b="-1"/>
          <a:stretch/>
        </p:blipFill>
        <p:spPr>
          <a:xfrm>
            <a:off x="5334000" y="10"/>
            <a:ext cx="6858000" cy="6855654"/>
          </a:xfrm>
          <a:prstGeom prst="rect">
            <a:avLst/>
          </a:prstGeom>
        </p:spPr>
      </p:pic>
      <p:sp>
        <p:nvSpPr>
          <p:cNvPr id="31" name="Freeform: Shape 12">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14">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28232"/>
            <a:ext cx="886142" cy="693398"/>
            <a:chOff x="10948005" y="3379098"/>
            <a:chExt cx="868640" cy="679702"/>
          </a:xfrm>
          <a:solidFill>
            <a:schemeClr val="accent6"/>
          </a:solidFill>
        </p:grpSpPr>
        <p:sp>
          <p:nvSpPr>
            <p:cNvPr id="16" name="Freeform: Shape 15">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2873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4" name="Freeform: Shape 13">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Shape 21">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5"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6"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7"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2" name="Rectangle 31">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2"/>
          <p:cNvSpPr>
            <a:spLocks noGrp="1"/>
          </p:cNvSpPr>
          <p:nvPr>
            <p:ph type="title"/>
          </p:nvPr>
        </p:nvSpPr>
        <p:spPr>
          <a:xfrm>
            <a:off x="6389915" y="787068"/>
            <a:ext cx="4213359" cy="1890665"/>
          </a:xfrm>
        </p:spPr>
        <p:txBody>
          <a:bodyPr vert="horz" lIns="91440" tIns="45720" rIns="91440" bIns="45720" rtlCol="0" anchor="b">
            <a:normAutofit/>
          </a:bodyPr>
          <a:lstStyle/>
          <a:p>
            <a:r>
              <a:rPr lang="en-US" dirty="0">
                <a:latin typeface="Century Gothic" panose="020B0502020202020204" pitchFamily="34" charset="0"/>
              </a:rPr>
              <a:t>Sustained Attention</a:t>
            </a:r>
          </a:p>
        </p:txBody>
      </p:sp>
      <p:pic>
        <p:nvPicPr>
          <p:cNvPr id="2" name="Content Placeholder 1"/>
          <p:cNvPicPr>
            <a:picLocks noGrp="1" noChangeAspect="1"/>
          </p:cNvPicPr>
          <p:nvPr>
            <p:ph sz="half" idx="1"/>
          </p:nvPr>
        </p:nvPicPr>
        <p:blipFill>
          <a:blip r:embed="rId2"/>
          <a:srcRect l="-27083" r="-27083"/>
          <a:stretch>
            <a:fillRect/>
          </a:stretch>
        </p:blipFill>
        <p:spPr>
          <a:xfrm>
            <a:off x="1434654" y="1723636"/>
            <a:ext cx="4361872" cy="3860863"/>
          </a:xfrm>
          <a:prstGeom prst="rect">
            <a:avLst/>
          </a:prstGeom>
        </p:spPr>
      </p:pic>
      <p:grpSp>
        <p:nvGrpSpPr>
          <p:cNvPr id="34" name="Graphic 78">
            <a:extLst>
              <a:ext uri="{FF2B5EF4-FFF2-40B4-BE49-F238E27FC236}">
                <a16:creationId xmlns:a16="http://schemas.microsoft.com/office/drawing/2014/main" id="{5E46079A-4648-465E-9D1A-479174C99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1728" y="3092185"/>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A3BA42E0-6D8E-44BF-AC6B-5FB25C20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91EF6403-FD18-4EC0-840F-8F70F3494B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92B6AD13-0D11-4C0C-A362-E048C973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61DDD1A9-F0A4-4900-9DEF-F6B38336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F26977AE-F962-40FD-945B-D1E106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6078955A-1871-4463-B23D-8AD33984C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2" name="Freeform: Shape 41">
            <a:extLst>
              <a:ext uri="{FF2B5EF4-FFF2-40B4-BE49-F238E27FC236}">
                <a16:creationId xmlns:a16="http://schemas.microsoft.com/office/drawing/2014/main" id="{62F1D297-74F5-4948-9655-BC87A30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756DB040-BB4B-446D-9172-7253A56604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782" y="5182141"/>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58AE7480-26E8-4D60-9ABF-DF801570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3644645D-B360-4E3D-A96A-6D9CE4F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E99C8E1E-3260-4E6A-83CA-933468316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3A551C21-5423-4320-86B3-CA6956E7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6D1A9E3F-8323-45A6-B267-8EA6B1A00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F4049F71-8749-4860-8F6D-611D459A9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9D62868-92E4-42DF-9CF9-A9190CC14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half" idx="2"/>
          </p:nvPr>
        </p:nvSpPr>
        <p:spPr>
          <a:xfrm>
            <a:off x="6389915" y="3429000"/>
            <a:ext cx="4213359" cy="2641930"/>
          </a:xfrm>
          <a:prstGeom prst="rect">
            <a:avLst/>
          </a:prstGeom>
        </p:spPr>
        <p:txBody>
          <a:bodyPr vert="horz" lIns="91440" tIns="45720" rIns="91440" bIns="45720" rtlCol="0">
            <a:normAutofit/>
          </a:bodyPr>
          <a:lstStyle/>
          <a:p>
            <a:pPr marL="0" indent="0">
              <a:spcBef>
                <a:spcPts val="500"/>
              </a:spcBef>
              <a:buFont typeface="Arial" panose="020B0604020202020204" pitchFamily="34" charset="0"/>
              <a:buNone/>
            </a:pPr>
            <a:r>
              <a:rPr lang="en-US" sz="2400" dirty="0"/>
              <a:t>The capacity to maintain attention to a situation or task in spite of distractibility, fatigue, or boredom.</a:t>
            </a:r>
          </a:p>
        </p:txBody>
      </p:sp>
    </p:spTree>
    <p:extLst>
      <p:ext uri="{BB962C8B-B14F-4D97-AF65-F5344CB8AC3E}">
        <p14:creationId xmlns:p14="http://schemas.microsoft.com/office/powerpoint/2010/main" val="296868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5" name="Freeform: Shape 14">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6"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7"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8"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1"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3" name="Rectangle 32">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2"/>
          <p:cNvSpPr>
            <a:spLocks noGrp="1"/>
          </p:cNvSpPr>
          <p:nvPr>
            <p:ph type="title"/>
          </p:nvPr>
        </p:nvSpPr>
        <p:spPr>
          <a:xfrm>
            <a:off x="530352" y="1122363"/>
            <a:ext cx="4841669" cy="1978346"/>
          </a:xfrm>
        </p:spPr>
        <p:txBody>
          <a:bodyPr vert="horz" lIns="91440" tIns="45720" rIns="91440" bIns="45720" rtlCol="0" anchor="b">
            <a:normAutofit/>
          </a:bodyPr>
          <a:lstStyle/>
          <a:p>
            <a:r>
              <a:rPr lang="en-US" dirty="0">
                <a:effectLst/>
                <a:latin typeface="Century Gothic" panose="020B0502020202020204" pitchFamily="34" charset="0"/>
              </a:rPr>
              <a:t>Task Initiation</a:t>
            </a:r>
          </a:p>
        </p:txBody>
      </p:sp>
      <p:sp>
        <p:nvSpPr>
          <p:cNvPr id="6" name="Content Placeholder 5"/>
          <p:cNvSpPr>
            <a:spLocks noGrp="1"/>
          </p:cNvSpPr>
          <p:nvPr>
            <p:ph sz="half" idx="2"/>
          </p:nvPr>
        </p:nvSpPr>
        <p:spPr>
          <a:xfrm>
            <a:off x="530352" y="3509963"/>
            <a:ext cx="4841669" cy="2722836"/>
          </a:xfrm>
          <a:prstGeom prst="rect">
            <a:avLst/>
          </a:prstGeom>
        </p:spPr>
        <p:txBody>
          <a:bodyPr vert="horz" lIns="91440" tIns="45720" rIns="91440" bIns="45720" rtlCol="0">
            <a:normAutofit/>
          </a:bodyPr>
          <a:lstStyle/>
          <a:p>
            <a:r>
              <a:rPr lang="en-US" altLang="x-none" sz="2400" dirty="0"/>
              <a:t>The ability to begin projects without undue procrastination, in an efficient or timely fashion.</a:t>
            </a:r>
          </a:p>
        </p:txBody>
      </p:sp>
      <p:sp>
        <p:nvSpPr>
          <p:cNvPr id="35" name="Freeform: Shape 34">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8"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9"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0"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7" name="Content Placeholder 6"/>
          <p:cNvPicPr>
            <a:picLocks noGrp="1" noChangeAspect="1"/>
          </p:cNvPicPr>
          <p:nvPr>
            <p:ph sz="half" idx="1"/>
          </p:nvPr>
        </p:nvPicPr>
        <p:blipFill>
          <a:blip r:embed="rId2"/>
          <a:srcRect t="-1417" b="-1417"/>
          <a:stretch>
            <a:fillRect/>
          </a:stretch>
        </p:blipFill>
        <p:spPr>
          <a:xfrm>
            <a:off x="6117547" y="1453796"/>
            <a:ext cx="4153481" cy="4485725"/>
          </a:xfrm>
          <a:prstGeom prst="rect">
            <a:avLst/>
          </a:prstGeom>
        </p:spPr>
      </p:pic>
      <p:sp>
        <p:nvSpPr>
          <p:cNvPr id="45" name="Freeform: Shape 44">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7" name="Group 46">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8" name="Freeform: Shape 47">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6956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4" name="Freeform: Shape 13">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Shape 21">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5"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6"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7"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2" name="Rectangle 31">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2"/>
          <p:cNvSpPr>
            <a:spLocks noGrp="1"/>
          </p:cNvSpPr>
          <p:nvPr>
            <p:ph type="title"/>
          </p:nvPr>
        </p:nvSpPr>
        <p:spPr>
          <a:xfrm>
            <a:off x="6372551" y="101086"/>
            <a:ext cx="4785810" cy="1890665"/>
          </a:xfrm>
        </p:spPr>
        <p:txBody>
          <a:bodyPr vert="horz" lIns="91440" tIns="45720" rIns="91440" bIns="45720" rtlCol="0" anchor="b">
            <a:normAutofit/>
          </a:bodyPr>
          <a:lstStyle/>
          <a:p>
            <a:r>
              <a:rPr lang="en-US" dirty="0">
                <a:effectLst/>
                <a:latin typeface="Century Gothic" panose="020B0502020202020204" pitchFamily="34" charset="0"/>
              </a:rPr>
              <a:t>Planning/Prioritizing</a:t>
            </a:r>
          </a:p>
        </p:txBody>
      </p:sp>
      <p:pic>
        <p:nvPicPr>
          <p:cNvPr id="2" name="Content Placeholder 1"/>
          <p:cNvPicPr>
            <a:picLocks noGrp="1" noChangeAspect="1"/>
          </p:cNvPicPr>
          <p:nvPr>
            <p:ph sz="half" idx="1"/>
          </p:nvPr>
        </p:nvPicPr>
        <p:blipFill>
          <a:blip r:embed="rId2"/>
          <a:srcRect l="-10393" r="-10393"/>
          <a:stretch>
            <a:fillRect/>
          </a:stretch>
        </p:blipFill>
        <p:spPr>
          <a:xfrm>
            <a:off x="572241" y="1145522"/>
            <a:ext cx="5112709" cy="4525463"/>
          </a:xfrm>
          <a:prstGeom prst="rect">
            <a:avLst/>
          </a:prstGeom>
        </p:spPr>
      </p:pic>
      <p:grpSp>
        <p:nvGrpSpPr>
          <p:cNvPr id="34" name="Graphic 78">
            <a:extLst>
              <a:ext uri="{FF2B5EF4-FFF2-40B4-BE49-F238E27FC236}">
                <a16:creationId xmlns:a16="http://schemas.microsoft.com/office/drawing/2014/main" id="{5E46079A-4648-465E-9D1A-479174C99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1728" y="3092185"/>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A3BA42E0-6D8E-44BF-AC6B-5FB25C20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91EF6403-FD18-4EC0-840F-8F70F3494B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92B6AD13-0D11-4C0C-A362-E048C973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61DDD1A9-F0A4-4900-9DEF-F6B38336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F26977AE-F962-40FD-945B-D1E106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6078955A-1871-4463-B23D-8AD33984C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2" name="Freeform: Shape 41">
            <a:extLst>
              <a:ext uri="{FF2B5EF4-FFF2-40B4-BE49-F238E27FC236}">
                <a16:creationId xmlns:a16="http://schemas.microsoft.com/office/drawing/2014/main" id="{62F1D297-74F5-4948-9655-BC87A30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756DB040-BB4B-446D-9172-7253A56604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782" y="5182141"/>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58AE7480-26E8-4D60-9ABF-DF801570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3644645D-B360-4E3D-A96A-6D9CE4F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E99C8E1E-3260-4E6A-83CA-933468316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3A551C21-5423-4320-86B3-CA6956E7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6D1A9E3F-8323-45A6-B267-8EA6B1A00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F4049F71-8749-4860-8F6D-611D459A9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9D62868-92E4-42DF-9CF9-A9190CC14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half" idx="2"/>
          </p:nvPr>
        </p:nvSpPr>
        <p:spPr>
          <a:xfrm>
            <a:off x="6481797" y="3220105"/>
            <a:ext cx="4213359" cy="2641930"/>
          </a:xfrm>
          <a:prstGeom prst="rect">
            <a:avLst/>
          </a:prstGeom>
        </p:spPr>
        <p:txBody>
          <a:bodyPr vert="horz" lIns="91440" tIns="45720" rIns="91440" bIns="45720" rtlCol="0">
            <a:noAutofit/>
          </a:bodyPr>
          <a:lstStyle/>
          <a:p>
            <a:pPr marL="0" indent="0">
              <a:spcBef>
                <a:spcPts val="500"/>
              </a:spcBef>
              <a:buFont typeface="Arial" panose="020B0604020202020204" pitchFamily="34" charset="0"/>
              <a:buNone/>
            </a:pPr>
            <a:r>
              <a:rPr lang="en-US" altLang="x-none" sz="2400" dirty="0"/>
              <a:t>The ability to create a roadmap to reach a goal or to complete a task. It also involves being able to make decisions about what</a:t>
            </a:r>
            <a:r>
              <a:rPr lang="en-US" altLang="ja-JP" sz="2400" dirty="0"/>
              <a:t>’s important to focus on and what’s not important.</a:t>
            </a:r>
            <a:endParaRPr lang="en-US" altLang="x-none" sz="2400" dirty="0"/>
          </a:p>
        </p:txBody>
      </p:sp>
    </p:spTree>
    <p:extLst>
      <p:ext uri="{BB962C8B-B14F-4D97-AF65-F5344CB8AC3E}">
        <p14:creationId xmlns:p14="http://schemas.microsoft.com/office/powerpoint/2010/main" val="185943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4" name="Freeform: Shape 13">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Shape 21">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5"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6"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7"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2" name="Rectangle 31">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2"/>
          <p:cNvSpPr>
            <a:spLocks noGrp="1"/>
          </p:cNvSpPr>
          <p:nvPr>
            <p:ph type="title"/>
          </p:nvPr>
        </p:nvSpPr>
        <p:spPr>
          <a:xfrm>
            <a:off x="530352" y="1122363"/>
            <a:ext cx="4841669" cy="1978346"/>
          </a:xfrm>
        </p:spPr>
        <p:txBody>
          <a:bodyPr vert="horz" lIns="91440" tIns="45720" rIns="91440" bIns="45720" rtlCol="0" anchor="b">
            <a:normAutofit/>
          </a:bodyPr>
          <a:lstStyle/>
          <a:p>
            <a:r>
              <a:rPr lang="en-US" dirty="0">
                <a:effectLst/>
                <a:latin typeface="Century Gothic" panose="020B0502020202020204" pitchFamily="34" charset="0"/>
              </a:rPr>
              <a:t>Organization</a:t>
            </a:r>
          </a:p>
        </p:txBody>
      </p:sp>
      <p:sp>
        <p:nvSpPr>
          <p:cNvPr id="6" name="Content Placeholder 5"/>
          <p:cNvSpPr>
            <a:spLocks noGrp="1"/>
          </p:cNvSpPr>
          <p:nvPr>
            <p:ph sz="half" idx="2"/>
          </p:nvPr>
        </p:nvSpPr>
        <p:spPr>
          <a:xfrm>
            <a:off x="530352" y="3509963"/>
            <a:ext cx="4841669" cy="2722836"/>
          </a:xfrm>
          <a:prstGeom prst="rect">
            <a:avLst/>
          </a:prstGeom>
        </p:spPr>
        <p:txBody>
          <a:bodyPr vert="horz" lIns="91440" tIns="45720" rIns="91440" bIns="45720" rtlCol="0">
            <a:normAutofit/>
          </a:bodyPr>
          <a:lstStyle/>
          <a:p>
            <a:r>
              <a:rPr lang="en-US" sz="2400" dirty="0"/>
              <a:t>The ability to create and maintain systems to keep track of information or materials.</a:t>
            </a:r>
          </a:p>
        </p:txBody>
      </p:sp>
      <p:sp>
        <p:nvSpPr>
          <p:cNvPr id="34" name="Freeform: Shape 33">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7"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8"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9"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Content Placeholder 4"/>
          <p:cNvPicPr>
            <a:picLocks noGrp="1" noChangeAspect="1"/>
          </p:cNvPicPr>
          <p:nvPr>
            <p:ph sz="half" idx="1"/>
          </p:nvPr>
        </p:nvPicPr>
        <p:blipFill>
          <a:blip r:embed="rId2"/>
          <a:srcRect t="-5710" b="-5710"/>
          <a:stretch>
            <a:fillRect/>
          </a:stretch>
        </p:blipFill>
        <p:spPr>
          <a:xfrm>
            <a:off x="6185118" y="555615"/>
            <a:ext cx="5256692" cy="5677184"/>
          </a:xfrm>
          <a:prstGeom prst="rect">
            <a:avLst/>
          </a:prstGeom>
        </p:spPr>
      </p:pic>
      <p:sp>
        <p:nvSpPr>
          <p:cNvPr id="44" name="Freeform: Shape 43">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6" name="Group 45">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7" name="Freeform: Shape 46">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445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787" y="539933"/>
            <a:ext cx="10077557" cy="1325563"/>
          </a:xfrm>
        </p:spPr>
        <p:txBody>
          <a:bodyPr/>
          <a:lstStyle/>
          <a:p>
            <a:r>
              <a:rPr lang="en-US" dirty="0">
                <a:solidFill>
                  <a:schemeClr val="bg2">
                    <a:lumMod val="25000"/>
                  </a:schemeClr>
                </a:solidFill>
                <a:effectLst/>
                <a:latin typeface="Century Gothic" panose="020B0502020202020204" pitchFamily="34" charset="0"/>
                <a:ea typeface="Calibri" charset="0"/>
                <a:cs typeface="Calibri" charset="0"/>
              </a:rPr>
              <a:t>Time Management</a:t>
            </a:r>
          </a:p>
        </p:txBody>
      </p:sp>
      <p:pic>
        <p:nvPicPr>
          <p:cNvPr id="11" name="Content Placeholder 10"/>
          <p:cNvPicPr>
            <a:picLocks noGrp="1" noChangeAspect="1"/>
          </p:cNvPicPr>
          <p:nvPr>
            <p:ph sz="half" idx="1"/>
          </p:nvPr>
        </p:nvPicPr>
        <p:blipFill>
          <a:blip r:embed="rId2"/>
          <a:srcRect t="-4000" b="-4000"/>
          <a:stretch>
            <a:fillRect/>
          </a:stretch>
        </p:blipFill>
        <p:spPr>
          <a:xfrm>
            <a:off x="2362200" y="1981200"/>
            <a:ext cx="3810000" cy="4114800"/>
          </a:xfrm>
          <a:prstGeom prst="rect">
            <a:avLst/>
          </a:prstGeom>
        </p:spPr>
      </p:pic>
      <p:sp>
        <p:nvSpPr>
          <p:cNvPr id="6" name="Content Placeholder 5"/>
          <p:cNvSpPr>
            <a:spLocks noGrp="1"/>
          </p:cNvSpPr>
          <p:nvPr>
            <p:ph sz="half" idx="2"/>
          </p:nvPr>
        </p:nvSpPr>
        <p:spPr>
          <a:xfrm>
            <a:off x="6728255" y="2108886"/>
            <a:ext cx="4038599" cy="4114800"/>
          </a:xfrm>
          <a:prstGeom prst="rect">
            <a:avLst/>
          </a:prstGeom>
        </p:spPr>
        <p:txBody>
          <a:bodyPr>
            <a:normAutofit/>
          </a:bodyPr>
          <a:lstStyle/>
          <a:p>
            <a:pPr marL="0" indent="0">
              <a:lnSpc>
                <a:spcPct val="90000"/>
              </a:lnSpc>
              <a:spcBef>
                <a:spcPts val="400"/>
              </a:spcBef>
              <a:buNone/>
            </a:pPr>
            <a:r>
              <a:rPr lang="en-US" altLang="x-none" sz="2400" dirty="0">
                <a:ea typeface="Calibri" charset="0"/>
                <a:cs typeface="Calibri" charset="0"/>
              </a:rPr>
              <a:t>The capacity to estimate how much time one has, how to allocate it, and how to stay within time limits and deadlines. It also involves a sense that time is important.</a:t>
            </a:r>
          </a:p>
        </p:txBody>
      </p:sp>
    </p:spTree>
    <p:extLst>
      <p:ext uri="{BB962C8B-B14F-4D97-AF65-F5344CB8AC3E}">
        <p14:creationId xmlns:p14="http://schemas.microsoft.com/office/powerpoint/2010/main" val="173947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5" name="Freeform: Shape 14">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6"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7"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8"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1"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3" name="Rectangle 32">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517871" y="976160"/>
            <a:ext cx="4767930" cy="1848734"/>
          </a:xfrm>
        </p:spPr>
        <p:txBody>
          <a:bodyPr vert="horz" lIns="91440" tIns="45720" rIns="91440" bIns="45720" rtlCol="0" anchor="b">
            <a:normAutofit/>
          </a:bodyPr>
          <a:lstStyle/>
          <a:p>
            <a:r>
              <a:rPr lang="en-US" dirty="0">
                <a:effectLst/>
                <a:latin typeface="Century Gothic" panose="020B0502020202020204" pitchFamily="34" charset="0"/>
              </a:rPr>
              <a:t>Goal-Directed Persistence</a:t>
            </a:r>
          </a:p>
        </p:txBody>
      </p:sp>
      <p:sp>
        <p:nvSpPr>
          <p:cNvPr id="35" name="Freeform: Shape 34">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38"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9"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0"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6" name="Content Placeholder 5"/>
          <p:cNvSpPr>
            <a:spLocks noGrp="1"/>
          </p:cNvSpPr>
          <p:nvPr>
            <p:ph sz="half" idx="2"/>
          </p:nvPr>
        </p:nvSpPr>
        <p:spPr>
          <a:xfrm>
            <a:off x="517871" y="3299404"/>
            <a:ext cx="4767930" cy="2745750"/>
          </a:xfrm>
          <a:prstGeom prst="rect">
            <a:avLst/>
          </a:prstGeom>
        </p:spPr>
        <p:txBody>
          <a:bodyPr vert="horz" lIns="91440" tIns="45720" rIns="91440" bIns="45720" rtlCol="0">
            <a:normAutofit/>
          </a:bodyPr>
          <a:lstStyle/>
          <a:p>
            <a:pPr marL="0" indent="0">
              <a:spcBef>
                <a:spcPts val="400"/>
              </a:spcBef>
              <a:buFont typeface="Arial" panose="020B0604020202020204" pitchFamily="34" charset="0"/>
              <a:buNone/>
            </a:pPr>
            <a:r>
              <a:rPr lang="en-US" altLang="x-none" sz="2400" dirty="0"/>
              <a:t>The capacity to have a goal, follow through to the completion of the goal and not be put off or distracted by competing interests.</a:t>
            </a:r>
          </a:p>
        </p:txBody>
      </p:sp>
      <p:pic>
        <p:nvPicPr>
          <p:cNvPr id="7" name="Content Placeholder 6"/>
          <p:cNvPicPr>
            <a:picLocks noGrp="1" noChangeAspect="1"/>
          </p:cNvPicPr>
          <p:nvPr>
            <p:ph sz="half" idx="1"/>
          </p:nvPr>
        </p:nvPicPr>
        <p:blipFill>
          <a:blip r:embed="rId2"/>
          <a:srcRect t="-20806" b="-20806"/>
          <a:stretch>
            <a:fillRect/>
          </a:stretch>
        </p:blipFill>
        <p:spPr>
          <a:xfrm>
            <a:off x="6143153" y="755822"/>
            <a:ext cx="5235808" cy="5654663"/>
          </a:xfrm>
          <a:prstGeom prst="rect">
            <a:avLst/>
          </a:prstGeom>
        </p:spPr>
      </p:pic>
      <p:sp>
        <p:nvSpPr>
          <p:cNvPr id="45" name="Freeform: Shape 44">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5602884"/>
            <a:ext cx="4292956" cy="1255116"/>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7" name="Group 46">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91063" y="5736410"/>
            <a:ext cx="886141" cy="802496"/>
            <a:chOff x="10948005" y="3272152"/>
            <a:chExt cx="868640" cy="786648"/>
          </a:xfrm>
          <a:solidFill>
            <a:schemeClr val="accent6"/>
          </a:solidFill>
        </p:grpSpPr>
        <p:sp>
          <p:nvSpPr>
            <p:cNvPr id="48" name="Freeform: Shape 47">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321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1933"/>
                </a:solidFill>
                <a:effectLst/>
                <a:latin typeface="Century Gothic" panose="020B0502020202020204" pitchFamily="34" charset="0"/>
                <a:ea typeface="Calibri" charset="0"/>
                <a:cs typeface="Calibri" charset="0"/>
              </a:rPr>
              <a:t>Metacognition</a:t>
            </a:r>
          </a:p>
        </p:txBody>
      </p:sp>
      <p:pic>
        <p:nvPicPr>
          <p:cNvPr id="7" name="Content Placeholder 6"/>
          <p:cNvPicPr>
            <a:picLocks noGrp="1" noChangeAspect="1"/>
          </p:cNvPicPr>
          <p:nvPr>
            <p:ph sz="half" idx="1"/>
          </p:nvPr>
        </p:nvPicPr>
        <p:blipFill>
          <a:blip r:embed="rId2"/>
          <a:srcRect t="-13391" b="-13391"/>
          <a:stretch>
            <a:fillRect/>
          </a:stretch>
        </p:blipFill>
        <p:spPr>
          <a:xfrm>
            <a:off x="2020956" y="1888435"/>
            <a:ext cx="3429000" cy="3703320"/>
          </a:xfrm>
          <a:prstGeom prst="rect">
            <a:avLst/>
          </a:prstGeom>
        </p:spPr>
      </p:pic>
      <p:sp>
        <p:nvSpPr>
          <p:cNvPr id="6" name="Content Placeholder 5"/>
          <p:cNvSpPr>
            <a:spLocks noGrp="1"/>
          </p:cNvSpPr>
          <p:nvPr>
            <p:ph sz="half" idx="2"/>
          </p:nvPr>
        </p:nvSpPr>
        <p:spPr>
          <a:xfrm>
            <a:off x="5961526" y="2149158"/>
            <a:ext cx="4352144" cy="4906962"/>
          </a:xfrm>
          <a:prstGeom prst="rect">
            <a:avLst/>
          </a:prstGeom>
        </p:spPr>
        <p:txBody>
          <a:bodyPr>
            <a:noAutofit/>
          </a:bodyPr>
          <a:lstStyle/>
          <a:p>
            <a:pPr marL="0" indent="0">
              <a:lnSpc>
                <a:spcPct val="90000"/>
              </a:lnSpc>
              <a:spcBef>
                <a:spcPts val="400"/>
              </a:spcBef>
              <a:buNone/>
            </a:pPr>
            <a:r>
              <a:rPr lang="en-US" altLang="x-none" sz="2400" dirty="0">
                <a:ea typeface="Calibri" charset="0"/>
                <a:cs typeface="Calibri" charset="0"/>
              </a:rPr>
              <a:t>The ability to stand back and take a birds-eye view of oneself in a situation.  It is an ability to observe how you problem solve. It also includes self-monitoring and self-evaluative skills (e.g., asking yourself, </a:t>
            </a:r>
            <a:r>
              <a:rPr lang="ja-JP" altLang="en-US" sz="2400" dirty="0">
                <a:ea typeface="Calibri" charset="0"/>
                <a:cs typeface="Calibri" charset="0"/>
              </a:rPr>
              <a:t>“</a:t>
            </a:r>
            <a:r>
              <a:rPr lang="en-US" altLang="ja-JP" sz="2400" dirty="0">
                <a:ea typeface="Calibri" charset="0"/>
                <a:cs typeface="Calibri" charset="0"/>
              </a:rPr>
              <a:t>How am I doing? or How did I do?</a:t>
            </a:r>
            <a:r>
              <a:rPr lang="ja-JP" altLang="en-US" sz="2400" dirty="0">
                <a:ea typeface="Calibri" charset="0"/>
                <a:cs typeface="Calibri" charset="0"/>
              </a:rPr>
              <a:t>”</a:t>
            </a:r>
            <a:r>
              <a:rPr lang="en-US" altLang="ja-JP" sz="2400" dirty="0">
                <a:ea typeface="Calibri" charset="0"/>
                <a:cs typeface="Calibri" charset="0"/>
              </a:rPr>
              <a:t>).</a:t>
            </a:r>
            <a:endParaRPr lang="en-US" altLang="x-none" sz="2400" dirty="0">
              <a:ea typeface="Calibri" charset="0"/>
              <a:cs typeface="Calibri" charset="0"/>
            </a:endParaRPr>
          </a:p>
        </p:txBody>
      </p:sp>
    </p:spTree>
    <p:extLst>
      <p:ext uri="{BB962C8B-B14F-4D97-AF65-F5344CB8AC3E}">
        <p14:creationId xmlns:p14="http://schemas.microsoft.com/office/powerpoint/2010/main" val="314928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 name="Group 14">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6" name="Freeform: Shape 15">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Freeform: Shape 17">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9"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0"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1"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7"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8"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9"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1"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2"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4" name="Rectangle 33">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Title 4">
            <a:extLst>
              <a:ext uri="{FF2B5EF4-FFF2-40B4-BE49-F238E27FC236}">
                <a16:creationId xmlns:a16="http://schemas.microsoft.com/office/drawing/2014/main" id="{B850598B-C559-5827-4494-CEC9922FE7DC}"/>
              </a:ext>
            </a:extLst>
          </p:cNvPr>
          <p:cNvSpPr>
            <a:spLocks noGrp="1"/>
          </p:cNvSpPr>
          <p:nvPr>
            <p:ph type="title"/>
          </p:nvPr>
        </p:nvSpPr>
        <p:spPr>
          <a:xfrm>
            <a:off x="6096000" y="1122363"/>
            <a:ext cx="5319470" cy="1978346"/>
          </a:xfrm>
        </p:spPr>
        <p:txBody>
          <a:bodyPr vert="horz" lIns="91440" tIns="45720" rIns="91440" bIns="45720" rtlCol="0" anchor="b">
            <a:normAutofit fontScale="90000"/>
          </a:bodyPr>
          <a:lstStyle/>
          <a:p>
            <a:r>
              <a:rPr lang="en-US" sz="4000" dirty="0">
                <a:latin typeface="Century Gothic" panose="020B0502020202020204" pitchFamily="34" charset="0"/>
              </a:rPr>
              <a:t>How Do Executive Skills </a:t>
            </a:r>
            <a:br>
              <a:rPr lang="en-US" sz="4000" dirty="0">
                <a:latin typeface="Century Gothic" panose="020B0502020202020204" pitchFamily="34" charset="0"/>
              </a:rPr>
            </a:br>
            <a:r>
              <a:rPr lang="en-US" sz="4000" dirty="0">
                <a:latin typeface="Century Gothic" panose="020B0502020202020204" pitchFamily="34" charset="0"/>
              </a:rPr>
              <a:t>Connect to Reading?</a:t>
            </a:r>
          </a:p>
        </p:txBody>
      </p:sp>
      <p:sp>
        <p:nvSpPr>
          <p:cNvPr id="6" name="Text Placeholder 5">
            <a:extLst>
              <a:ext uri="{FF2B5EF4-FFF2-40B4-BE49-F238E27FC236}">
                <a16:creationId xmlns:a16="http://schemas.microsoft.com/office/drawing/2014/main" id="{165A9491-8048-C258-7262-F7C69416F3A4}"/>
              </a:ext>
            </a:extLst>
          </p:cNvPr>
          <p:cNvSpPr>
            <a:spLocks noGrp="1"/>
          </p:cNvSpPr>
          <p:nvPr>
            <p:ph type="body" idx="1"/>
          </p:nvPr>
        </p:nvSpPr>
        <p:spPr>
          <a:xfrm>
            <a:off x="6096000" y="3509963"/>
            <a:ext cx="5319470" cy="1747837"/>
          </a:xfrm>
        </p:spPr>
        <p:txBody>
          <a:bodyPr vert="horz" lIns="91440" tIns="45720" rIns="91440" bIns="45720" rtlCol="0">
            <a:normAutofit/>
          </a:bodyPr>
          <a:lstStyle/>
          <a:p>
            <a:endParaRPr lang="en-US"/>
          </a:p>
        </p:txBody>
      </p:sp>
      <p:pic>
        <p:nvPicPr>
          <p:cNvPr id="10" name="Graphic 9" descr="Books">
            <a:extLst>
              <a:ext uri="{FF2B5EF4-FFF2-40B4-BE49-F238E27FC236}">
                <a16:creationId xmlns:a16="http://schemas.microsoft.com/office/drawing/2014/main" id="{A02FAAEF-575F-9517-71AB-F23AA491B1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671" y="1016625"/>
            <a:ext cx="4805707" cy="4805707"/>
          </a:xfrm>
          <a:prstGeom prst="rect">
            <a:avLst/>
          </a:prstGeom>
        </p:spPr>
      </p:pic>
      <p:sp>
        <p:nvSpPr>
          <p:cNvPr id="36" name="Freeform: Shape 35">
            <a:extLst>
              <a:ext uri="{FF2B5EF4-FFF2-40B4-BE49-F238E27FC236}">
                <a16:creationId xmlns:a16="http://schemas.microsoft.com/office/drawing/2014/main" id="{D1DEB8A1-0BB8-48FD-8739-36D42B5F2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5620" y="0"/>
            <a:ext cx="1446380" cy="2080204"/>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8"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3267662"/>
            <a:ext cx="972241" cy="45718"/>
            <a:chOff x="4886325" y="3371754"/>
            <a:chExt cx="2418492" cy="113728"/>
          </a:xfrm>
          <a:solidFill>
            <a:schemeClr val="accent1"/>
          </a:solidFill>
        </p:grpSpPr>
        <p:sp>
          <p:nvSpPr>
            <p:cNvPr id="39"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0"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4"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6" name="Freeform: Shape 45">
            <a:extLst>
              <a:ext uri="{FF2B5EF4-FFF2-40B4-BE49-F238E27FC236}">
                <a16:creationId xmlns:a16="http://schemas.microsoft.com/office/drawing/2014/main" id="{8E888BFA-FA2E-44AF-9D7B-16D609CD4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67846"/>
            <a:ext cx="3838150" cy="1105920"/>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8" name="Group 47">
            <a:extLst>
              <a:ext uri="{FF2B5EF4-FFF2-40B4-BE49-F238E27FC236}">
                <a16:creationId xmlns:a16="http://schemas.microsoft.com/office/drawing/2014/main" id="{67CE019E-45F4-43D5-9AB7-9B668C6E6A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8068" y="5251713"/>
            <a:ext cx="886141" cy="802496"/>
            <a:chOff x="10948005" y="3272152"/>
            <a:chExt cx="868640" cy="786648"/>
          </a:xfrm>
          <a:solidFill>
            <a:schemeClr val="accent1"/>
          </a:solidFill>
        </p:grpSpPr>
        <p:sp>
          <p:nvSpPr>
            <p:cNvPr id="49" name="Freeform: Shape 48">
              <a:extLst>
                <a:ext uri="{FF2B5EF4-FFF2-40B4-BE49-F238E27FC236}">
                  <a16:creationId xmlns:a16="http://schemas.microsoft.com/office/drawing/2014/main" id="{EC480AF2-3BB1-4050-B21E-AB449FE50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B3E90887-79C9-41C0-B858-2F1BBDB0D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Freeform: Shape 50">
              <a:extLst>
                <a:ext uri="{FF2B5EF4-FFF2-40B4-BE49-F238E27FC236}">
                  <a16:creationId xmlns:a16="http://schemas.microsoft.com/office/drawing/2014/main" id="{98C19F66-7FD5-40E7-9815-B07EFECA6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Graphic 12">
              <a:extLst>
                <a:ext uri="{FF2B5EF4-FFF2-40B4-BE49-F238E27FC236}">
                  <a16:creationId xmlns:a16="http://schemas.microsoft.com/office/drawing/2014/main" id="{D5C72724-3286-4EB9-9914-3494FBE16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932523A8-D1B0-4E30-B39D-0D5333498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Graphic 15">
              <a:extLst>
                <a:ext uri="{FF2B5EF4-FFF2-40B4-BE49-F238E27FC236}">
                  <a16:creationId xmlns:a16="http://schemas.microsoft.com/office/drawing/2014/main" id="{2FA0DBAA-ACBC-42C4-88B2-1EBB6EC0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1AE6197-E637-4088-81E6-76DCE41A5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2923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14AFB-7C66-AF22-FBDD-1364DDCFF77C}"/>
              </a:ext>
            </a:extLst>
          </p:cNvPr>
          <p:cNvSpPr>
            <a:spLocks noGrp="1"/>
          </p:cNvSpPr>
          <p:nvPr>
            <p:ph type="title"/>
          </p:nvPr>
        </p:nvSpPr>
        <p:spPr>
          <a:xfrm>
            <a:off x="646043" y="596836"/>
            <a:ext cx="9956870" cy="869752"/>
          </a:xfrm>
        </p:spPr>
        <p:txBody>
          <a:bodyPr>
            <a:normAutofit/>
          </a:bodyPr>
          <a:lstStyle/>
          <a:p>
            <a:pPr algn="ctr"/>
            <a:r>
              <a:rPr lang="en-US" sz="3200" dirty="0">
                <a:latin typeface="Century Gothic" panose="020B0502020202020204" pitchFamily="34" charset="0"/>
              </a:rPr>
              <a:t>How Do Executive Skills Connect to Reading?</a:t>
            </a:r>
            <a:endParaRPr lang="en-US" sz="3200" dirty="0"/>
          </a:p>
        </p:txBody>
      </p:sp>
      <p:graphicFrame>
        <p:nvGraphicFramePr>
          <p:cNvPr id="11" name="Table 11">
            <a:extLst>
              <a:ext uri="{FF2B5EF4-FFF2-40B4-BE49-F238E27FC236}">
                <a16:creationId xmlns:a16="http://schemas.microsoft.com/office/drawing/2014/main" id="{78D87D30-655B-27EE-65FA-B966980E7749}"/>
              </a:ext>
            </a:extLst>
          </p:cNvPr>
          <p:cNvGraphicFramePr>
            <a:graphicFrameLocks noGrp="1"/>
          </p:cNvGraphicFramePr>
          <p:nvPr>
            <p:ph idx="1"/>
            <p:extLst>
              <p:ext uri="{D42A27DB-BD31-4B8C-83A1-F6EECF244321}">
                <p14:modId xmlns:p14="http://schemas.microsoft.com/office/powerpoint/2010/main" val="28430617"/>
              </p:ext>
            </p:extLst>
          </p:nvPr>
        </p:nvGraphicFramePr>
        <p:xfrm>
          <a:off x="417444" y="229088"/>
          <a:ext cx="10036383" cy="6932882"/>
        </p:xfrm>
        <a:graphic>
          <a:graphicData uri="http://schemas.openxmlformats.org/drawingml/2006/table">
            <a:tbl>
              <a:tblPr firstRow="1" bandRow="1">
                <a:tableStyleId>{C4B1156A-380E-4F78-BDF5-A606A8083BF9}</a:tableStyleId>
              </a:tblPr>
              <a:tblGrid>
                <a:gridCol w="3345461">
                  <a:extLst>
                    <a:ext uri="{9D8B030D-6E8A-4147-A177-3AD203B41FA5}">
                      <a16:colId xmlns:a16="http://schemas.microsoft.com/office/drawing/2014/main" val="2004129322"/>
                    </a:ext>
                  </a:extLst>
                </a:gridCol>
                <a:gridCol w="3345461">
                  <a:extLst>
                    <a:ext uri="{9D8B030D-6E8A-4147-A177-3AD203B41FA5}">
                      <a16:colId xmlns:a16="http://schemas.microsoft.com/office/drawing/2014/main" val="1850213167"/>
                    </a:ext>
                  </a:extLst>
                </a:gridCol>
                <a:gridCol w="3345461">
                  <a:extLst>
                    <a:ext uri="{9D8B030D-6E8A-4147-A177-3AD203B41FA5}">
                      <a16:colId xmlns:a16="http://schemas.microsoft.com/office/drawing/2014/main" val="1763877422"/>
                    </a:ext>
                  </a:extLst>
                </a:gridCol>
              </a:tblGrid>
              <a:tr h="683942">
                <a:tc>
                  <a:txBody>
                    <a:bodyPr/>
                    <a:lstStyle/>
                    <a:p>
                      <a:pPr algn="ctr"/>
                      <a:r>
                        <a:rPr lang="en-US" sz="2400" b="0" dirty="0">
                          <a:latin typeface="Calibri" panose="020F0502020204030204" pitchFamily="34" charset="0"/>
                          <a:cs typeface="Calibri" panose="020F0502020204030204" pitchFamily="34" charset="0"/>
                        </a:rPr>
                        <a:t>Executive Skill</a:t>
                      </a:r>
                    </a:p>
                  </a:txBody>
                  <a:tcPr/>
                </a:tc>
                <a:tc>
                  <a:txBody>
                    <a:bodyPr/>
                    <a:lstStyle/>
                    <a:p>
                      <a:pPr algn="ctr"/>
                      <a:r>
                        <a:rPr lang="en-US" sz="2400" b="0" dirty="0">
                          <a:latin typeface="Calibri" panose="020F0502020204030204" pitchFamily="34" charset="0"/>
                          <a:cs typeface="Calibri" panose="020F0502020204030204" pitchFamily="34" charset="0"/>
                        </a:rPr>
                        <a:t>Reading Acquisition</a:t>
                      </a:r>
                    </a:p>
                    <a:p>
                      <a:pPr algn="ctr"/>
                      <a:r>
                        <a:rPr lang="en-US" sz="2400" b="0" dirty="0">
                          <a:latin typeface="Calibri" panose="020F0502020204030204" pitchFamily="34" charset="0"/>
                          <a:cs typeface="Calibri" panose="020F0502020204030204" pitchFamily="34" charset="0"/>
                        </a:rPr>
                        <a:t>Good Readers:</a:t>
                      </a:r>
                    </a:p>
                  </a:txBody>
                  <a:tcPr/>
                </a:tc>
                <a:tc>
                  <a:txBody>
                    <a:bodyPr/>
                    <a:lstStyle/>
                    <a:p>
                      <a:pPr algn="ctr"/>
                      <a:r>
                        <a:rPr lang="en-US" sz="2400" b="0" dirty="0">
                          <a:latin typeface="Calibri" panose="020F0502020204030204" pitchFamily="34" charset="0"/>
                          <a:cs typeface="Calibri" panose="020F0502020204030204" pitchFamily="34" charset="0"/>
                        </a:rPr>
                        <a:t>Reading Comprehension</a:t>
                      </a:r>
                    </a:p>
                    <a:p>
                      <a:pPr algn="ctr"/>
                      <a:r>
                        <a:rPr lang="en-US" sz="2400" b="0" dirty="0">
                          <a:latin typeface="Calibri" panose="020F0502020204030204" pitchFamily="34" charset="0"/>
                          <a:cs typeface="Calibri" panose="020F0502020204030204" pitchFamily="34" charset="0"/>
                        </a:rPr>
                        <a:t>Good Readers:</a:t>
                      </a:r>
                    </a:p>
                    <a:p>
                      <a:pPr algn="ctr"/>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1438675"/>
                  </a:ext>
                </a:extLst>
              </a:tr>
              <a:tr h="2091896">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Response Inhibition</a:t>
                      </a:r>
                    </a:p>
                    <a:p>
                      <a:pPr marL="0" marR="0" algn="just">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Sit still</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Resist distractions</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Don’t jump to conclusions when they encounter an unfamiliar word</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Choose the correct meaning of a word</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Follow the plot by focusing on relevant information</a:t>
                      </a:r>
                    </a:p>
                  </a:txBody>
                  <a:tcPr marL="68580" marR="68580" marT="0" marB="0"/>
                </a:tc>
                <a:extLst>
                  <a:ext uri="{0D108BD9-81ED-4DB2-BD59-A6C34878D82A}">
                    <a16:rowId xmlns:a16="http://schemas.microsoft.com/office/drawing/2014/main" val="3425929495"/>
                  </a:ext>
                </a:extLst>
              </a:tr>
              <a:tr h="372505">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Working Memory</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When sounding out words, can recall the correct sequence of sounds</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Hold new words in mind when they see them again in the text</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Require fewer repetitions to commit sight words to memory</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Learn phonics rules</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the very least, good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comprehenders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must decode print, choose between multiple meanings for words, employ comprehension strategies, and access prior knowledge, all while building and holding a mental model of text meaning.” (Cartwright, 2015)</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147936720"/>
                  </a:ext>
                </a:extLst>
              </a:tr>
            </a:tbl>
          </a:graphicData>
        </a:graphic>
      </p:graphicFrame>
    </p:spTree>
    <p:extLst>
      <p:ext uri="{BB962C8B-B14F-4D97-AF65-F5344CB8AC3E}">
        <p14:creationId xmlns:p14="http://schemas.microsoft.com/office/powerpoint/2010/main" val="187433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14AFB-7C66-AF22-FBDD-1364DDCFF77C}"/>
              </a:ext>
            </a:extLst>
          </p:cNvPr>
          <p:cNvSpPr>
            <a:spLocks noGrp="1"/>
          </p:cNvSpPr>
          <p:nvPr>
            <p:ph type="title"/>
          </p:nvPr>
        </p:nvSpPr>
        <p:spPr>
          <a:xfrm>
            <a:off x="646043" y="596836"/>
            <a:ext cx="9956870" cy="869752"/>
          </a:xfrm>
        </p:spPr>
        <p:txBody>
          <a:bodyPr>
            <a:normAutofit/>
          </a:bodyPr>
          <a:lstStyle/>
          <a:p>
            <a:pPr algn="ctr"/>
            <a:r>
              <a:rPr lang="en-US" sz="3200" dirty="0">
                <a:latin typeface="Century Gothic" panose="020B0502020202020204" pitchFamily="34" charset="0"/>
              </a:rPr>
              <a:t>How Do Executive Skills Connect to Reading?</a:t>
            </a:r>
            <a:endParaRPr lang="en-US" sz="3200" dirty="0"/>
          </a:p>
        </p:txBody>
      </p:sp>
      <p:graphicFrame>
        <p:nvGraphicFramePr>
          <p:cNvPr id="11" name="Table 11">
            <a:extLst>
              <a:ext uri="{FF2B5EF4-FFF2-40B4-BE49-F238E27FC236}">
                <a16:creationId xmlns:a16="http://schemas.microsoft.com/office/drawing/2014/main" id="{78D87D30-655B-27EE-65FA-B966980E7749}"/>
              </a:ext>
            </a:extLst>
          </p:cNvPr>
          <p:cNvGraphicFramePr>
            <a:graphicFrameLocks noGrp="1"/>
          </p:cNvGraphicFramePr>
          <p:nvPr>
            <p:ph idx="1"/>
            <p:extLst>
              <p:ext uri="{D42A27DB-BD31-4B8C-83A1-F6EECF244321}">
                <p14:modId xmlns:p14="http://schemas.microsoft.com/office/powerpoint/2010/main" val="407561116"/>
              </p:ext>
            </p:extLst>
          </p:nvPr>
        </p:nvGraphicFramePr>
        <p:xfrm>
          <a:off x="417444" y="229088"/>
          <a:ext cx="10036383" cy="5881322"/>
        </p:xfrm>
        <a:graphic>
          <a:graphicData uri="http://schemas.openxmlformats.org/drawingml/2006/table">
            <a:tbl>
              <a:tblPr firstRow="1" bandRow="1">
                <a:tableStyleId>{C4B1156A-380E-4F78-BDF5-A606A8083BF9}</a:tableStyleId>
              </a:tblPr>
              <a:tblGrid>
                <a:gridCol w="3345461">
                  <a:extLst>
                    <a:ext uri="{9D8B030D-6E8A-4147-A177-3AD203B41FA5}">
                      <a16:colId xmlns:a16="http://schemas.microsoft.com/office/drawing/2014/main" val="2004129322"/>
                    </a:ext>
                  </a:extLst>
                </a:gridCol>
                <a:gridCol w="3345461">
                  <a:extLst>
                    <a:ext uri="{9D8B030D-6E8A-4147-A177-3AD203B41FA5}">
                      <a16:colId xmlns:a16="http://schemas.microsoft.com/office/drawing/2014/main" val="1850213167"/>
                    </a:ext>
                  </a:extLst>
                </a:gridCol>
                <a:gridCol w="3345461">
                  <a:extLst>
                    <a:ext uri="{9D8B030D-6E8A-4147-A177-3AD203B41FA5}">
                      <a16:colId xmlns:a16="http://schemas.microsoft.com/office/drawing/2014/main" val="1763877422"/>
                    </a:ext>
                  </a:extLst>
                </a:gridCol>
              </a:tblGrid>
              <a:tr h="683942">
                <a:tc>
                  <a:txBody>
                    <a:bodyPr/>
                    <a:lstStyle/>
                    <a:p>
                      <a:pPr algn="ctr"/>
                      <a:r>
                        <a:rPr lang="en-US" sz="2400" b="0" dirty="0">
                          <a:latin typeface="Calibri" panose="020F0502020204030204" pitchFamily="34" charset="0"/>
                          <a:cs typeface="Calibri" panose="020F0502020204030204" pitchFamily="34" charset="0"/>
                        </a:rPr>
                        <a:t>Executive Skill</a:t>
                      </a:r>
                    </a:p>
                  </a:txBody>
                  <a:tcPr/>
                </a:tc>
                <a:tc>
                  <a:txBody>
                    <a:bodyPr/>
                    <a:lstStyle/>
                    <a:p>
                      <a:pPr algn="ctr"/>
                      <a:r>
                        <a:rPr lang="en-US" sz="2400" b="0" dirty="0">
                          <a:latin typeface="Calibri" panose="020F0502020204030204" pitchFamily="34" charset="0"/>
                          <a:cs typeface="Calibri" panose="020F0502020204030204" pitchFamily="34" charset="0"/>
                        </a:rPr>
                        <a:t>Reading Acquisition</a:t>
                      </a:r>
                    </a:p>
                    <a:p>
                      <a:pPr algn="ctr"/>
                      <a:r>
                        <a:rPr lang="en-US" sz="2400" b="0" dirty="0">
                          <a:latin typeface="Calibri" panose="020F0502020204030204" pitchFamily="34" charset="0"/>
                          <a:cs typeface="Calibri" panose="020F0502020204030204" pitchFamily="34" charset="0"/>
                        </a:rPr>
                        <a:t>Good Readers:</a:t>
                      </a:r>
                    </a:p>
                  </a:txBody>
                  <a:tcPr/>
                </a:tc>
                <a:tc>
                  <a:txBody>
                    <a:bodyPr/>
                    <a:lstStyle/>
                    <a:p>
                      <a:pPr algn="ctr"/>
                      <a:r>
                        <a:rPr lang="en-US" sz="2400" b="0" dirty="0">
                          <a:latin typeface="Calibri" panose="020F0502020204030204" pitchFamily="34" charset="0"/>
                          <a:cs typeface="Calibri" panose="020F0502020204030204" pitchFamily="34" charset="0"/>
                        </a:rPr>
                        <a:t>Reading Comprehension</a:t>
                      </a:r>
                    </a:p>
                    <a:p>
                      <a:pPr algn="ctr"/>
                      <a:r>
                        <a:rPr lang="en-US" sz="2400" b="0" dirty="0">
                          <a:latin typeface="Calibri" panose="020F0502020204030204" pitchFamily="34" charset="0"/>
                          <a:cs typeface="Calibri" panose="020F0502020204030204" pitchFamily="34" charset="0"/>
                        </a:rPr>
                        <a:t>Good Readers:</a:t>
                      </a:r>
                    </a:p>
                    <a:p>
                      <a:pPr algn="ctr"/>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1438675"/>
                  </a:ext>
                </a:extLst>
              </a:tr>
              <a:tr h="2091896">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Emotional Control</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Manage emotions in order to attend to the lesson, and understand and retain the critical information being taught</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Manage emotions in order to attend to the text, and understand it, and retain the critical information</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425929495"/>
                  </a:ext>
                </a:extLst>
              </a:tr>
              <a:tr h="372505">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Flexibility</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When decoding words, able to shift strategies when first attempt fails</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Understands that the same letters have different sounds and can make adjustments as needed</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Shift interpretations based on new information in the text</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Select the correct meaning for multiple-meaning words based on the text</a:t>
                      </a:r>
                    </a:p>
                  </a:txBody>
                  <a:tcPr marL="68580" marR="68580" marT="0" marB="0"/>
                </a:tc>
                <a:extLst>
                  <a:ext uri="{0D108BD9-81ED-4DB2-BD59-A6C34878D82A}">
                    <a16:rowId xmlns:a16="http://schemas.microsoft.com/office/drawing/2014/main" val="1147936720"/>
                  </a:ext>
                </a:extLst>
              </a:tr>
            </a:tbl>
          </a:graphicData>
        </a:graphic>
      </p:graphicFrame>
    </p:spTree>
    <p:extLst>
      <p:ext uri="{BB962C8B-B14F-4D97-AF65-F5344CB8AC3E}">
        <p14:creationId xmlns:p14="http://schemas.microsoft.com/office/powerpoint/2010/main" val="358118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C01708C-4DD1-4140-8D7F-A0B5274764FD}"/>
              </a:ext>
            </a:extLst>
          </p:cNvPr>
          <p:cNvSpPr>
            <a:spLocks noGrp="1"/>
          </p:cNvSpPr>
          <p:nvPr>
            <p:ph type="title"/>
          </p:nvPr>
        </p:nvSpPr>
        <p:spPr>
          <a:xfrm>
            <a:off x="525717" y="787068"/>
            <a:ext cx="4663649" cy="1455091"/>
          </a:xfrm>
        </p:spPr>
        <p:txBody>
          <a:bodyPr>
            <a:normAutofit/>
          </a:bodyPr>
          <a:lstStyle/>
          <a:p>
            <a:pPr>
              <a:lnSpc>
                <a:spcPct val="90000"/>
              </a:lnSpc>
            </a:pPr>
            <a:r>
              <a:rPr lang="en-US" sz="3300" dirty="0">
                <a:latin typeface="Century Gothic" panose="020B0502020202020204" pitchFamily="34" charset="0"/>
                <a:cs typeface="Calibri" panose="020F0502020204030204" pitchFamily="34" charset="0"/>
              </a:rPr>
              <a:t>3 Key Concepts about Executive Skills</a:t>
            </a:r>
            <a:br>
              <a:rPr lang="en-US" sz="3300" dirty="0">
                <a:latin typeface="Calibri" panose="020F0502020204030204" pitchFamily="34" charset="0"/>
                <a:cs typeface="Calibri" panose="020F0502020204030204" pitchFamily="34" charset="0"/>
              </a:rPr>
            </a:br>
            <a:endParaRPr lang="en-US" sz="3300" dirty="0">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64C3BA69-8BFB-304E-A829-8A490114A5BA}"/>
              </a:ext>
            </a:extLst>
          </p:cNvPr>
          <p:cNvSpPr>
            <a:spLocks noGrp="1"/>
          </p:cNvSpPr>
          <p:nvPr>
            <p:ph idx="1"/>
          </p:nvPr>
        </p:nvSpPr>
        <p:spPr>
          <a:xfrm>
            <a:off x="525717" y="2796427"/>
            <a:ext cx="5898525" cy="3274503"/>
          </a:xfrm>
        </p:spPr>
        <p:txBody>
          <a:bodyPr>
            <a:noAutofit/>
          </a:bodyPr>
          <a:lstStyle/>
          <a:p>
            <a:pPr>
              <a:lnSpc>
                <a:spcPct val="100000"/>
              </a:lnSpc>
            </a:pPr>
            <a:r>
              <a:rPr lang="en-US" sz="2400" dirty="0">
                <a:latin typeface="Calibri" panose="020F0502020204030204" pitchFamily="34" charset="0"/>
                <a:cs typeface="Calibri" panose="020F0502020204030204" pitchFamily="34" charset="0"/>
              </a:rPr>
              <a:t>What they are: brain-based skills that take a minimum of 25 years to reach full maturation.</a:t>
            </a:r>
          </a:p>
          <a:p>
            <a:pPr>
              <a:lnSpc>
                <a:spcPct val="100000"/>
              </a:lnSpc>
            </a:pPr>
            <a:r>
              <a:rPr lang="en-US" sz="2400" dirty="0">
                <a:latin typeface="Calibri" panose="020F0502020204030204" pitchFamily="34" charset="0"/>
                <a:cs typeface="Calibri" panose="020F0502020204030204" pitchFamily="34" charset="0"/>
              </a:rPr>
              <a:t>Until these skills are fully mature, it’s the job of parents and teachers (and adults who work with kids) to act as surrogate frontal lobes.</a:t>
            </a:r>
          </a:p>
          <a:p>
            <a:pPr>
              <a:lnSpc>
                <a:spcPct val="100000"/>
              </a:lnSpc>
            </a:pPr>
            <a:r>
              <a:rPr lang="en-US" sz="2400" dirty="0">
                <a:latin typeface="Calibri" panose="020F0502020204030204" pitchFamily="34" charset="0"/>
                <a:cs typeface="Calibri" panose="020F0502020204030204" pitchFamily="34" charset="0"/>
              </a:rPr>
              <a:t>It is also the job of parents, teachers, etc. to ensure that kids grow their own executive skills.</a:t>
            </a:r>
          </a:p>
        </p:txBody>
      </p:sp>
      <p:pic>
        <p:nvPicPr>
          <p:cNvPr id="7" name="Graphic 6" descr="Brain">
            <a:extLst>
              <a:ext uri="{FF2B5EF4-FFF2-40B4-BE49-F238E27FC236}">
                <a16:creationId xmlns:a16="http://schemas.microsoft.com/office/drawing/2014/main" id="{FA63A410-5652-EBD2-5719-08D713215C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3780" y="553415"/>
            <a:ext cx="5660211" cy="5660211"/>
          </a:xfrm>
          <a:prstGeom prst="rect">
            <a:avLst/>
          </a:prstGeom>
        </p:spPr>
      </p:pic>
      <p:sp>
        <p:nvSpPr>
          <p:cNvPr id="22" name="Freeform: Shape 2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5" name="Freeform: Shape 2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787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14AFB-7C66-AF22-FBDD-1364DDCFF77C}"/>
              </a:ext>
            </a:extLst>
          </p:cNvPr>
          <p:cNvSpPr>
            <a:spLocks noGrp="1"/>
          </p:cNvSpPr>
          <p:nvPr>
            <p:ph type="title"/>
          </p:nvPr>
        </p:nvSpPr>
        <p:spPr>
          <a:xfrm>
            <a:off x="646043" y="596836"/>
            <a:ext cx="9956870" cy="869752"/>
          </a:xfrm>
        </p:spPr>
        <p:txBody>
          <a:bodyPr>
            <a:normAutofit/>
          </a:bodyPr>
          <a:lstStyle/>
          <a:p>
            <a:pPr algn="ctr"/>
            <a:r>
              <a:rPr lang="en-US" sz="3200" dirty="0">
                <a:latin typeface="Century Gothic" panose="020B0502020202020204" pitchFamily="34" charset="0"/>
              </a:rPr>
              <a:t>How Do Executive Skills Connect to Reading?</a:t>
            </a:r>
            <a:endParaRPr lang="en-US" sz="3200" dirty="0"/>
          </a:p>
        </p:txBody>
      </p:sp>
      <p:graphicFrame>
        <p:nvGraphicFramePr>
          <p:cNvPr id="11" name="Table 11">
            <a:extLst>
              <a:ext uri="{FF2B5EF4-FFF2-40B4-BE49-F238E27FC236}">
                <a16:creationId xmlns:a16="http://schemas.microsoft.com/office/drawing/2014/main" id="{78D87D30-655B-27EE-65FA-B966980E7749}"/>
              </a:ext>
            </a:extLst>
          </p:cNvPr>
          <p:cNvGraphicFramePr>
            <a:graphicFrameLocks noGrp="1"/>
          </p:cNvGraphicFramePr>
          <p:nvPr>
            <p:ph idx="1"/>
            <p:extLst>
              <p:ext uri="{D42A27DB-BD31-4B8C-83A1-F6EECF244321}">
                <p14:modId xmlns:p14="http://schemas.microsoft.com/office/powerpoint/2010/main" val="1374486544"/>
              </p:ext>
            </p:extLst>
          </p:nvPr>
        </p:nvGraphicFramePr>
        <p:xfrm>
          <a:off x="417444" y="229088"/>
          <a:ext cx="10036383" cy="6201918"/>
        </p:xfrm>
        <a:graphic>
          <a:graphicData uri="http://schemas.openxmlformats.org/drawingml/2006/table">
            <a:tbl>
              <a:tblPr firstRow="1" bandRow="1">
                <a:tableStyleId>{C4B1156A-380E-4F78-BDF5-A606A8083BF9}</a:tableStyleId>
              </a:tblPr>
              <a:tblGrid>
                <a:gridCol w="3345461">
                  <a:extLst>
                    <a:ext uri="{9D8B030D-6E8A-4147-A177-3AD203B41FA5}">
                      <a16:colId xmlns:a16="http://schemas.microsoft.com/office/drawing/2014/main" val="2004129322"/>
                    </a:ext>
                  </a:extLst>
                </a:gridCol>
                <a:gridCol w="3345461">
                  <a:extLst>
                    <a:ext uri="{9D8B030D-6E8A-4147-A177-3AD203B41FA5}">
                      <a16:colId xmlns:a16="http://schemas.microsoft.com/office/drawing/2014/main" val="1850213167"/>
                    </a:ext>
                  </a:extLst>
                </a:gridCol>
                <a:gridCol w="3345461">
                  <a:extLst>
                    <a:ext uri="{9D8B030D-6E8A-4147-A177-3AD203B41FA5}">
                      <a16:colId xmlns:a16="http://schemas.microsoft.com/office/drawing/2014/main" val="1763877422"/>
                    </a:ext>
                  </a:extLst>
                </a:gridCol>
              </a:tblGrid>
              <a:tr h="683942">
                <a:tc>
                  <a:txBody>
                    <a:bodyPr/>
                    <a:lstStyle/>
                    <a:p>
                      <a:pPr algn="ctr"/>
                      <a:r>
                        <a:rPr lang="en-US" sz="2400" b="0" dirty="0">
                          <a:latin typeface="Calibri" panose="020F0502020204030204" pitchFamily="34" charset="0"/>
                          <a:cs typeface="Calibri" panose="020F0502020204030204" pitchFamily="34" charset="0"/>
                        </a:rPr>
                        <a:t>Executive Skill</a:t>
                      </a:r>
                    </a:p>
                  </a:txBody>
                  <a:tcPr/>
                </a:tc>
                <a:tc>
                  <a:txBody>
                    <a:bodyPr/>
                    <a:lstStyle/>
                    <a:p>
                      <a:pPr algn="ctr"/>
                      <a:r>
                        <a:rPr lang="en-US" sz="2400" b="0" dirty="0">
                          <a:latin typeface="Calibri" panose="020F0502020204030204" pitchFamily="34" charset="0"/>
                          <a:cs typeface="Calibri" panose="020F0502020204030204" pitchFamily="34" charset="0"/>
                        </a:rPr>
                        <a:t>Reading Acquisition</a:t>
                      </a:r>
                    </a:p>
                    <a:p>
                      <a:pPr algn="ctr"/>
                      <a:r>
                        <a:rPr lang="en-US" sz="2400" b="0" dirty="0">
                          <a:latin typeface="Calibri" panose="020F0502020204030204" pitchFamily="34" charset="0"/>
                          <a:cs typeface="Calibri" panose="020F0502020204030204" pitchFamily="34" charset="0"/>
                        </a:rPr>
                        <a:t>Good Readers:</a:t>
                      </a:r>
                    </a:p>
                  </a:txBody>
                  <a:tcPr/>
                </a:tc>
                <a:tc>
                  <a:txBody>
                    <a:bodyPr/>
                    <a:lstStyle/>
                    <a:p>
                      <a:pPr algn="ctr"/>
                      <a:r>
                        <a:rPr lang="en-US" sz="2400" b="0" dirty="0">
                          <a:latin typeface="Calibri" panose="020F0502020204030204" pitchFamily="34" charset="0"/>
                          <a:cs typeface="Calibri" panose="020F0502020204030204" pitchFamily="34" charset="0"/>
                        </a:rPr>
                        <a:t>Reading Comprehension</a:t>
                      </a:r>
                    </a:p>
                    <a:p>
                      <a:pPr algn="ctr"/>
                      <a:r>
                        <a:rPr lang="en-US" sz="2400" b="0" dirty="0">
                          <a:latin typeface="Calibri" panose="020F0502020204030204" pitchFamily="34" charset="0"/>
                          <a:cs typeface="Calibri" panose="020F0502020204030204" pitchFamily="34" charset="0"/>
                        </a:rPr>
                        <a:t>Good Readers:</a:t>
                      </a:r>
                    </a:p>
                    <a:p>
                      <a:pPr algn="ctr"/>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1438675"/>
                  </a:ext>
                </a:extLst>
              </a:tr>
              <a:tr h="1269733">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Sustained Attention</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persist with reading tasks even when they’re challenging or “not fun”</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sustain attention to reading material in order to follow the narrative or plot</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425929495"/>
                  </a:ext>
                </a:extLst>
              </a:tr>
              <a:tr h="372505">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Task Initiation</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initiate reading tasks even when they’re challenging or “not fun”</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initiate reading tasks even when they’re challenging or “not fun”</a:t>
                      </a:r>
                    </a:p>
                  </a:txBody>
                  <a:tcPr marL="68580" marR="68580" marT="0" marB="0"/>
                </a:tc>
                <a:extLst>
                  <a:ext uri="{0D108BD9-81ED-4DB2-BD59-A6C34878D82A}">
                    <a16:rowId xmlns:a16="http://schemas.microsoft.com/office/drawing/2014/main" val="1147936720"/>
                  </a:ext>
                </a:extLst>
              </a:tr>
              <a:tr h="287724">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Organization</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Understand both sentence structure and narrative structure, as shown by organized re-telling of stories</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 organization cues in text to aid comprehension (e.g., headings, bolded words, diagrams</a:t>
                      </a:r>
                    </a:p>
                  </a:txBody>
                  <a:tcPr marL="68580" marR="68580" marT="0" marB="0"/>
                </a:tc>
                <a:extLst>
                  <a:ext uri="{0D108BD9-81ED-4DB2-BD59-A6C34878D82A}">
                    <a16:rowId xmlns:a16="http://schemas.microsoft.com/office/drawing/2014/main" val="1870099290"/>
                  </a:ext>
                </a:extLst>
              </a:tr>
            </a:tbl>
          </a:graphicData>
        </a:graphic>
      </p:graphicFrame>
    </p:spTree>
    <p:extLst>
      <p:ext uri="{BB962C8B-B14F-4D97-AF65-F5344CB8AC3E}">
        <p14:creationId xmlns:p14="http://schemas.microsoft.com/office/powerpoint/2010/main" val="360747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14AFB-7C66-AF22-FBDD-1364DDCFF77C}"/>
              </a:ext>
            </a:extLst>
          </p:cNvPr>
          <p:cNvSpPr>
            <a:spLocks noGrp="1"/>
          </p:cNvSpPr>
          <p:nvPr>
            <p:ph type="title"/>
          </p:nvPr>
        </p:nvSpPr>
        <p:spPr>
          <a:xfrm>
            <a:off x="646043" y="596836"/>
            <a:ext cx="9956870" cy="869752"/>
          </a:xfrm>
        </p:spPr>
        <p:txBody>
          <a:bodyPr>
            <a:normAutofit/>
          </a:bodyPr>
          <a:lstStyle/>
          <a:p>
            <a:pPr algn="ctr"/>
            <a:r>
              <a:rPr lang="en-US" sz="3200" dirty="0">
                <a:latin typeface="Century Gothic" panose="020B0502020202020204" pitchFamily="34" charset="0"/>
              </a:rPr>
              <a:t>How Do Executive Skills Connect to Reading?</a:t>
            </a:r>
            <a:endParaRPr lang="en-US" sz="3200" dirty="0"/>
          </a:p>
        </p:txBody>
      </p:sp>
      <p:graphicFrame>
        <p:nvGraphicFramePr>
          <p:cNvPr id="11" name="Table 11">
            <a:extLst>
              <a:ext uri="{FF2B5EF4-FFF2-40B4-BE49-F238E27FC236}">
                <a16:creationId xmlns:a16="http://schemas.microsoft.com/office/drawing/2014/main" id="{78D87D30-655B-27EE-65FA-B966980E7749}"/>
              </a:ext>
            </a:extLst>
          </p:cNvPr>
          <p:cNvGraphicFramePr>
            <a:graphicFrameLocks noGrp="1"/>
          </p:cNvGraphicFramePr>
          <p:nvPr>
            <p:ph idx="1"/>
            <p:extLst>
              <p:ext uri="{D42A27DB-BD31-4B8C-83A1-F6EECF244321}">
                <p14:modId xmlns:p14="http://schemas.microsoft.com/office/powerpoint/2010/main" val="2736484696"/>
              </p:ext>
            </p:extLst>
          </p:nvPr>
        </p:nvGraphicFramePr>
        <p:xfrm>
          <a:off x="417444" y="229088"/>
          <a:ext cx="10036383" cy="5500878"/>
        </p:xfrm>
        <a:graphic>
          <a:graphicData uri="http://schemas.openxmlformats.org/drawingml/2006/table">
            <a:tbl>
              <a:tblPr firstRow="1" bandRow="1">
                <a:tableStyleId>{C4B1156A-380E-4F78-BDF5-A606A8083BF9}</a:tableStyleId>
              </a:tblPr>
              <a:tblGrid>
                <a:gridCol w="3345461">
                  <a:extLst>
                    <a:ext uri="{9D8B030D-6E8A-4147-A177-3AD203B41FA5}">
                      <a16:colId xmlns:a16="http://schemas.microsoft.com/office/drawing/2014/main" val="2004129322"/>
                    </a:ext>
                  </a:extLst>
                </a:gridCol>
                <a:gridCol w="3345461">
                  <a:extLst>
                    <a:ext uri="{9D8B030D-6E8A-4147-A177-3AD203B41FA5}">
                      <a16:colId xmlns:a16="http://schemas.microsoft.com/office/drawing/2014/main" val="1850213167"/>
                    </a:ext>
                  </a:extLst>
                </a:gridCol>
                <a:gridCol w="3345461">
                  <a:extLst>
                    <a:ext uri="{9D8B030D-6E8A-4147-A177-3AD203B41FA5}">
                      <a16:colId xmlns:a16="http://schemas.microsoft.com/office/drawing/2014/main" val="1763877422"/>
                    </a:ext>
                  </a:extLst>
                </a:gridCol>
              </a:tblGrid>
              <a:tr h="683942">
                <a:tc>
                  <a:txBody>
                    <a:bodyPr/>
                    <a:lstStyle/>
                    <a:p>
                      <a:pPr algn="ctr"/>
                      <a:r>
                        <a:rPr lang="en-US" sz="2400" b="0" dirty="0">
                          <a:latin typeface="Calibri" panose="020F0502020204030204" pitchFamily="34" charset="0"/>
                          <a:cs typeface="Calibri" panose="020F0502020204030204" pitchFamily="34" charset="0"/>
                        </a:rPr>
                        <a:t>Executive Skill</a:t>
                      </a:r>
                    </a:p>
                  </a:txBody>
                  <a:tcPr/>
                </a:tc>
                <a:tc>
                  <a:txBody>
                    <a:bodyPr/>
                    <a:lstStyle/>
                    <a:p>
                      <a:pPr algn="ctr"/>
                      <a:r>
                        <a:rPr lang="en-US" sz="2400" b="0" dirty="0">
                          <a:latin typeface="Calibri" panose="020F0502020204030204" pitchFamily="34" charset="0"/>
                          <a:cs typeface="Calibri" panose="020F0502020204030204" pitchFamily="34" charset="0"/>
                        </a:rPr>
                        <a:t>Reading Acquisition</a:t>
                      </a:r>
                    </a:p>
                    <a:p>
                      <a:pPr algn="ctr"/>
                      <a:r>
                        <a:rPr lang="en-US" sz="2400" b="0" dirty="0">
                          <a:latin typeface="Calibri" panose="020F0502020204030204" pitchFamily="34" charset="0"/>
                          <a:cs typeface="Calibri" panose="020F0502020204030204" pitchFamily="34" charset="0"/>
                        </a:rPr>
                        <a:t>Good Readers:</a:t>
                      </a:r>
                    </a:p>
                  </a:txBody>
                  <a:tcPr/>
                </a:tc>
                <a:tc>
                  <a:txBody>
                    <a:bodyPr/>
                    <a:lstStyle/>
                    <a:p>
                      <a:pPr algn="ctr"/>
                      <a:r>
                        <a:rPr lang="en-US" sz="2400" b="0" dirty="0">
                          <a:latin typeface="Calibri" panose="020F0502020204030204" pitchFamily="34" charset="0"/>
                          <a:cs typeface="Calibri" panose="020F0502020204030204" pitchFamily="34" charset="0"/>
                        </a:rPr>
                        <a:t>Reading Comprehension</a:t>
                      </a:r>
                    </a:p>
                    <a:p>
                      <a:pPr algn="ctr"/>
                      <a:r>
                        <a:rPr lang="en-US" sz="2400" b="0" dirty="0">
                          <a:latin typeface="Calibri" panose="020F0502020204030204" pitchFamily="34" charset="0"/>
                          <a:cs typeface="Calibri" panose="020F0502020204030204" pitchFamily="34" charset="0"/>
                        </a:rPr>
                        <a:t>Good Readers:</a:t>
                      </a:r>
                    </a:p>
                    <a:p>
                      <a:pPr algn="ctr"/>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1438675"/>
                  </a:ext>
                </a:extLst>
              </a:tr>
              <a:tr h="1269733">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Planning/Prioritizing</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Previews text to understand the sequence of information, to access prior knowledge, and to understand the level of effort required to comprehend the text</a:t>
                      </a:r>
                    </a:p>
                  </a:txBody>
                  <a:tcPr marL="68580" marR="68580" marT="0" marB="0"/>
                </a:tc>
                <a:extLst>
                  <a:ext uri="{0D108BD9-81ED-4DB2-BD59-A6C34878D82A}">
                    <a16:rowId xmlns:a16="http://schemas.microsoft.com/office/drawing/2014/main" val="3425929495"/>
                  </a:ext>
                </a:extLst>
              </a:tr>
              <a:tr h="372505">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Time Management</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estimate how much time to allocate to a reading or writing task and plan accordingly</a:t>
                      </a:r>
                    </a:p>
                  </a:txBody>
                  <a:tcPr marL="68580" marR="68580" marT="0" marB="0"/>
                </a:tc>
                <a:extLst>
                  <a:ext uri="{0D108BD9-81ED-4DB2-BD59-A6C34878D82A}">
                    <a16:rowId xmlns:a16="http://schemas.microsoft.com/office/drawing/2014/main" val="1147936720"/>
                  </a:ext>
                </a:extLst>
              </a:tr>
              <a:tr h="287724">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Goal-Directed Persistence</a:t>
                      </a:r>
                    </a:p>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 kids who struggle with reading, this skill may be critical</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able to set a goal for reading and make a plan to achieve the goal</a:t>
                      </a:r>
                    </a:p>
                  </a:txBody>
                  <a:tcPr marL="68580" marR="68580" marT="0" marB="0"/>
                </a:tc>
                <a:extLst>
                  <a:ext uri="{0D108BD9-81ED-4DB2-BD59-A6C34878D82A}">
                    <a16:rowId xmlns:a16="http://schemas.microsoft.com/office/drawing/2014/main" val="1870099290"/>
                  </a:ext>
                </a:extLst>
              </a:tr>
            </a:tbl>
          </a:graphicData>
        </a:graphic>
      </p:graphicFrame>
    </p:spTree>
    <p:extLst>
      <p:ext uri="{BB962C8B-B14F-4D97-AF65-F5344CB8AC3E}">
        <p14:creationId xmlns:p14="http://schemas.microsoft.com/office/powerpoint/2010/main" val="341135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14AFB-7C66-AF22-FBDD-1364DDCFF77C}"/>
              </a:ext>
            </a:extLst>
          </p:cNvPr>
          <p:cNvSpPr>
            <a:spLocks noGrp="1"/>
          </p:cNvSpPr>
          <p:nvPr>
            <p:ph type="title"/>
          </p:nvPr>
        </p:nvSpPr>
        <p:spPr>
          <a:xfrm>
            <a:off x="646043" y="596836"/>
            <a:ext cx="9956870" cy="869752"/>
          </a:xfrm>
        </p:spPr>
        <p:txBody>
          <a:bodyPr>
            <a:normAutofit/>
          </a:bodyPr>
          <a:lstStyle/>
          <a:p>
            <a:pPr algn="ctr"/>
            <a:r>
              <a:rPr lang="en-US" sz="3200" dirty="0">
                <a:latin typeface="Century Gothic" panose="020B0502020202020204" pitchFamily="34" charset="0"/>
              </a:rPr>
              <a:t>How Do Executive Skills Connect to Reading?</a:t>
            </a:r>
            <a:endParaRPr lang="en-US" sz="3200" dirty="0"/>
          </a:p>
        </p:txBody>
      </p:sp>
      <p:graphicFrame>
        <p:nvGraphicFramePr>
          <p:cNvPr id="11" name="Table 11">
            <a:extLst>
              <a:ext uri="{FF2B5EF4-FFF2-40B4-BE49-F238E27FC236}">
                <a16:creationId xmlns:a16="http://schemas.microsoft.com/office/drawing/2014/main" id="{78D87D30-655B-27EE-65FA-B966980E7749}"/>
              </a:ext>
            </a:extLst>
          </p:cNvPr>
          <p:cNvGraphicFramePr>
            <a:graphicFrameLocks noGrp="1"/>
          </p:cNvGraphicFramePr>
          <p:nvPr>
            <p:ph idx="1"/>
            <p:extLst>
              <p:ext uri="{D42A27DB-BD31-4B8C-83A1-F6EECF244321}">
                <p14:modId xmlns:p14="http://schemas.microsoft.com/office/powerpoint/2010/main" val="2287442073"/>
              </p:ext>
            </p:extLst>
          </p:nvPr>
        </p:nvGraphicFramePr>
        <p:xfrm>
          <a:off x="367748" y="1650384"/>
          <a:ext cx="10036383" cy="4840986"/>
        </p:xfrm>
        <a:graphic>
          <a:graphicData uri="http://schemas.openxmlformats.org/drawingml/2006/table">
            <a:tbl>
              <a:tblPr firstRow="1" bandRow="1">
                <a:tableStyleId>{C4B1156A-380E-4F78-BDF5-A606A8083BF9}</a:tableStyleId>
              </a:tblPr>
              <a:tblGrid>
                <a:gridCol w="3345461">
                  <a:extLst>
                    <a:ext uri="{9D8B030D-6E8A-4147-A177-3AD203B41FA5}">
                      <a16:colId xmlns:a16="http://schemas.microsoft.com/office/drawing/2014/main" val="2004129322"/>
                    </a:ext>
                  </a:extLst>
                </a:gridCol>
                <a:gridCol w="3345461">
                  <a:extLst>
                    <a:ext uri="{9D8B030D-6E8A-4147-A177-3AD203B41FA5}">
                      <a16:colId xmlns:a16="http://schemas.microsoft.com/office/drawing/2014/main" val="1850213167"/>
                    </a:ext>
                  </a:extLst>
                </a:gridCol>
                <a:gridCol w="3345461">
                  <a:extLst>
                    <a:ext uri="{9D8B030D-6E8A-4147-A177-3AD203B41FA5}">
                      <a16:colId xmlns:a16="http://schemas.microsoft.com/office/drawing/2014/main" val="1763877422"/>
                    </a:ext>
                  </a:extLst>
                </a:gridCol>
              </a:tblGrid>
              <a:tr h="683942">
                <a:tc>
                  <a:txBody>
                    <a:bodyPr/>
                    <a:lstStyle/>
                    <a:p>
                      <a:pPr algn="ctr"/>
                      <a:r>
                        <a:rPr lang="en-US" sz="2400" b="0" dirty="0">
                          <a:latin typeface="Calibri" panose="020F0502020204030204" pitchFamily="34" charset="0"/>
                          <a:cs typeface="Calibri" panose="020F0502020204030204" pitchFamily="34" charset="0"/>
                        </a:rPr>
                        <a:t>Executive Skill</a:t>
                      </a:r>
                    </a:p>
                  </a:txBody>
                  <a:tcPr/>
                </a:tc>
                <a:tc>
                  <a:txBody>
                    <a:bodyPr/>
                    <a:lstStyle/>
                    <a:p>
                      <a:pPr algn="ctr"/>
                      <a:r>
                        <a:rPr lang="en-US" sz="2400" b="0" dirty="0">
                          <a:latin typeface="Calibri" panose="020F0502020204030204" pitchFamily="34" charset="0"/>
                          <a:cs typeface="Calibri" panose="020F0502020204030204" pitchFamily="34" charset="0"/>
                        </a:rPr>
                        <a:t>Reading Acquisition</a:t>
                      </a:r>
                    </a:p>
                    <a:p>
                      <a:pPr algn="ctr"/>
                      <a:r>
                        <a:rPr lang="en-US" sz="2400" b="0" dirty="0">
                          <a:latin typeface="Calibri" panose="020F0502020204030204" pitchFamily="34" charset="0"/>
                          <a:cs typeface="Calibri" panose="020F0502020204030204" pitchFamily="34" charset="0"/>
                        </a:rPr>
                        <a:t>Good Readers:</a:t>
                      </a:r>
                    </a:p>
                  </a:txBody>
                  <a:tcPr/>
                </a:tc>
                <a:tc>
                  <a:txBody>
                    <a:bodyPr/>
                    <a:lstStyle/>
                    <a:p>
                      <a:pPr algn="ctr"/>
                      <a:r>
                        <a:rPr lang="en-US" sz="2400" b="0" dirty="0">
                          <a:latin typeface="Calibri" panose="020F0502020204030204" pitchFamily="34" charset="0"/>
                          <a:cs typeface="Calibri" panose="020F0502020204030204" pitchFamily="34" charset="0"/>
                        </a:rPr>
                        <a:t>Reading Comprehension</a:t>
                      </a:r>
                    </a:p>
                    <a:p>
                      <a:pPr algn="ctr"/>
                      <a:r>
                        <a:rPr lang="en-US" sz="2400" b="0" dirty="0">
                          <a:latin typeface="Calibri" panose="020F0502020204030204" pitchFamily="34" charset="0"/>
                          <a:cs typeface="Calibri" panose="020F0502020204030204" pitchFamily="34" charset="0"/>
                        </a:rPr>
                        <a:t>Good Readers:</a:t>
                      </a:r>
                    </a:p>
                    <a:p>
                      <a:pPr algn="ctr"/>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1438675"/>
                  </a:ext>
                </a:extLst>
              </a:tr>
              <a:tr h="1269733">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Metacognition</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Identify letter patterns and language structures that make word identification easier</a:t>
                      </a:r>
                    </a:p>
                  </a:txBody>
                  <a:tcPr marL="68580" marR="68580" marT="0" marB="0"/>
                </a:tc>
                <a:tc>
                  <a:txBody>
                    <a:bodyPr/>
                    <a:lstStyle/>
                    <a:p>
                      <a:pPr marL="0" marR="0" indent="0" algn="ctr">
                        <a:lnSpc>
                          <a:spcPct val="115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Connect text to prior knowledge, gauge their understanding of the text, asks relevant questions, makes predictions</a:t>
                      </a:r>
                    </a:p>
                    <a:p>
                      <a:pPr marL="0" marR="0" indent="0" algn="ctr">
                        <a:lnSpc>
                          <a:spcPct val="115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identify characters’ motives, feelings, and internal states to explain their actions</a:t>
                      </a:r>
                    </a:p>
                    <a:p>
                      <a:pPr marL="0" marR="0" indent="0" algn="ctr">
                        <a:lnSpc>
                          <a:spcPct val="115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make abstract inferences to understand text at a deeper level</a:t>
                      </a:r>
                    </a:p>
                  </a:txBody>
                  <a:tcPr marL="68580" marR="68580" marT="0" marB="0"/>
                </a:tc>
                <a:extLst>
                  <a:ext uri="{0D108BD9-81ED-4DB2-BD59-A6C34878D82A}">
                    <a16:rowId xmlns:a16="http://schemas.microsoft.com/office/drawing/2014/main" val="3425929495"/>
                  </a:ext>
                </a:extLst>
              </a:tr>
            </a:tbl>
          </a:graphicData>
        </a:graphic>
      </p:graphicFrame>
    </p:spTree>
    <p:extLst>
      <p:ext uri="{BB962C8B-B14F-4D97-AF65-F5344CB8AC3E}">
        <p14:creationId xmlns:p14="http://schemas.microsoft.com/office/powerpoint/2010/main" val="2618721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B7D82-0B24-A54A-B02D-8DDB6A3E67D9}"/>
              </a:ext>
            </a:extLst>
          </p:cNvPr>
          <p:cNvSpPr>
            <a:spLocks noGrp="1"/>
          </p:cNvSpPr>
          <p:nvPr>
            <p:ph type="title"/>
          </p:nvPr>
        </p:nvSpPr>
        <p:spPr>
          <a:xfrm>
            <a:off x="1473200" y="392113"/>
            <a:ext cx="8810625" cy="1741487"/>
          </a:xfrm>
        </p:spPr>
        <p:txBody>
          <a:bodyPr>
            <a:normAutofit fontScale="90000"/>
          </a:bodyPr>
          <a:lstStyle/>
          <a:p>
            <a:pPr algn="ctr"/>
            <a:r>
              <a:rPr lang="en-US" dirty="0">
                <a:solidFill>
                  <a:schemeClr val="bg2">
                    <a:lumMod val="25000"/>
                  </a:schemeClr>
                </a:solidFill>
                <a:latin typeface="News Gothic MT" panose="020B0503020103020203" pitchFamily="34" charset="0"/>
                <a:cs typeface="Calibri" panose="020F0502020204030204" pitchFamily="34" charset="0"/>
              </a:rPr>
              <a:t>Can you spot the executive skills in this conversation?</a:t>
            </a:r>
            <a:br>
              <a:rPr lang="en-US" dirty="0">
                <a:solidFill>
                  <a:schemeClr val="bg2">
                    <a:lumMod val="25000"/>
                  </a:schemeClr>
                </a:solidFill>
                <a:latin typeface="News Gothic MT" panose="020B0503020103020203" pitchFamily="34" charset="0"/>
                <a:cs typeface="Calibri" panose="020F0502020204030204" pitchFamily="34" charset="0"/>
              </a:rPr>
            </a:br>
            <a:br>
              <a:rPr lang="en-US" sz="1300" dirty="0">
                <a:solidFill>
                  <a:schemeClr val="accent1">
                    <a:lumMod val="50000"/>
                  </a:schemeClr>
                </a:solidFill>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hlinkClick r:id="rId3"/>
              </a:rPr>
              <a:t>https://www.thisamericanlife.org/773/longest-distance</a:t>
            </a:r>
            <a:endParaRPr lang="en-US" sz="2800" dirty="0">
              <a:solidFill>
                <a:schemeClr val="accent1">
                  <a:lumMod val="50000"/>
                </a:schemeClr>
              </a:solidFill>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05D2D7DB-5608-FB42-B627-907D238A1FF8}"/>
              </a:ext>
            </a:extLst>
          </p:cNvPr>
          <p:cNvSpPr>
            <a:spLocks noGrp="1"/>
          </p:cNvSpPr>
          <p:nvPr>
            <p:ph sz="half" idx="2"/>
          </p:nvPr>
        </p:nvSpPr>
        <p:spPr>
          <a:xfrm>
            <a:off x="2209800" y="2362200"/>
            <a:ext cx="3257170" cy="2895600"/>
          </a:xfrm>
        </p:spPr>
        <p:txBody>
          <a:bodyPr>
            <a:normAutofit fontScale="92500" lnSpcReduction="10000"/>
          </a:bodyPr>
          <a:lstStyle/>
          <a:p>
            <a:r>
              <a:rPr lang="en-US" sz="2400" dirty="0">
                <a:latin typeface="Calibri" panose="020F0502020204030204" pitchFamily="34" charset="0"/>
                <a:cs typeface="Calibri" panose="020F0502020204030204" pitchFamily="34" charset="0"/>
              </a:rPr>
              <a:t>Response Inhibition</a:t>
            </a:r>
          </a:p>
          <a:p>
            <a:r>
              <a:rPr lang="en-US" sz="2400" dirty="0">
                <a:latin typeface="Calibri" panose="020F0502020204030204" pitchFamily="34" charset="0"/>
                <a:cs typeface="Calibri" panose="020F0502020204030204" pitchFamily="34" charset="0"/>
              </a:rPr>
              <a:t>Working Memory</a:t>
            </a:r>
          </a:p>
          <a:p>
            <a:r>
              <a:rPr lang="en-US" sz="2400" dirty="0">
                <a:latin typeface="Calibri" panose="020F0502020204030204" pitchFamily="34" charset="0"/>
                <a:cs typeface="Calibri" panose="020F0502020204030204" pitchFamily="34" charset="0"/>
              </a:rPr>
              <a:t>Emotional Control</a:t>
            </a:r>
          </a:p>
          <a:p>
            <a:r>
              <a:rPr lang="en-US" sz="2400" dirty="0">
                <a:latin typeface="Calibri" panose="020F0502020204030204" pitchFamily="34" charset="0"/>
                <a:cs typeface="Calibri" panose="020F0502020204030204" pitchFamily="34" charset="0"/>
              </a:rPr>
              <a:t>Flexibility</a:t>
            </a:r>
          </a:p>
          <a:p>
            <a:r>
              <a:rPr lang="en-US" sz="2400" dirty="0">
                <a:latin typeface="Calibri" panose="020F0502020204030204" pitchFamily="34" charset="0"/>
                <a:cs typeface="Calibri" panose="020F0502020204030204" pitchFamily="34" charset="0"/>
              </a:rPr>
              <a:t>Sustained Attention</a:t>
            </a:r>
          </a:p>
          <a:p>
            <a:r>
              <a:rPr lang="en-US" sz="2400" dirty="0">
                <a:latin typeface="Calibri" panose="020F0502020204030204" pitchFamily="34" charset="0"/>
                <a:cs typeface="Calibri" panose="020F0502020204030204" pitchFamily="34" charset="0"/>
              </a:rPr>
              <a:t>Task Initiation</a:t>
            </a:r>
          </a:p>
        </p:txBody>
      </p:sp>
      <p:sp>
        <p:nvSpPr>
          <p:cNvPr id="11" name="Content Placeholder 10">
            <a:extLst>
              <a:ext uri="{FF2B5EF4-FFF2-40B4-BE49-F238E27FC236}">
                <a16:creationId xmlns:a16="http://schemas.microsoft.com/office/drawing/2014/main" id="{D9F28B44-86BF-3F4F-9996-FE04294BC7E1}"/>
              </a:ext>
            </a:extLst>
          </p:cNvPr>
          <p:cNvSpPr>
            <a:spLocks noGrp="1"/>
          </p:cNvSpPr>
          <p:nvPr>
            <p:ph sz="quarter" idx="4"/>
          </p:nvPr>
        </p:nvSpPr>
        <p:spPr>
          <a:xfrm>
            <a:off x="6477000" y="2394858"/>
            <a:ext cx="3254006" cy="2819401"/>
          </a:xfrm>
        </p:spPr>
        <p:txBody>
          <a:bodyPr>
            <a:normAutofit fontScale="92500" lnSpcReduction="10000"/>
          </a:bodyPr>
          <a:lstStyle/>
          <a:p>
            <a:r>
              <a:rPr lang="en-US" sz="2400" dirty="0">
                <a:latin typeface="Calibri" panose="020F0502020204030204" pitchFamily="34" charset="0"/>
                <a:cs typeface="Calibri" panose="020F0502020204030204" pitchFamily="34" charset="0"/>
              </a:rPr>
              <a:t>Planning/Prioritizing</a:t>
            </a:r>
          </a:p>
          <a:p>
            <a:r>
              <a:rPr lang="en-US" sz="2400" dirty="0">
                <a:latin typeface="Calibri" panose="020F0502020204030204" pitchFamily="34" charset="0"/>
                <a:cs typeface="Calibri" panose="020F0502020204030204" pitchFamily="34" charset="0"/>
              </a:rPr>
              <a:t>Organization</a:t>
            </a:r>
          </a:p>
          <a:p>
            <a:r>
              <a:rPr lang="en-US" sz="2400" dirty="0">
                <a:latin typeface="Calibri" panose="020F0502020204030204" pitchFamily="34" charset="0"/>
                <a:cs typeface="Calibri" panose="020F0502020204030204" pitchFamily="34" charset="0"/>
              </a:rPr>
              <a:t>Time Management</a:t>
            </a:r>
          </a:p>
          <a:p>
            <a:r>
              <a:rPr lang="en-US" sz="2400" dirty="0">
                <a:latin typeface="Calibri" panose="020F0502020204030204" pitchFamily="34" charset="0"/>
                <a:cs typeface="Calibri" panose="020F0502020204030204" pitchFamily="34" charset="0"/>
              </a:rPr>
              <a:t>Goal-Directed Persistence</a:t>
            </a:r>
          </a:p>
          <a:p>
            <a:r>
              <a:rPr lang="en-US" sz="2400" dirty="0">
                <a:latin typeface="Calibri" panose="020F0502020204030204" pitchFamily="34" charset="0"/>
                <a:cs typeface="Calibri" panose="020F0502020204030204" pitchFamily="34" charset="0"/>
              </a:rPr>
              <a:t>Metacognition</a:t>
            </a:r>
          </a:p>
        </p:txBody>
      </p:sp>
    </p:spTree>
    <p:extLst>
      <p:ext uri="{BB962C8B-B14F-4D97-AF65-F5344CB8AC3E}">
        <p14:creationId xmlns:p14="http://schemas.microsoft.com/office/powerpoint/2010/main" val="42907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3A6B3AB-F5C4-6D73-8A84-F633E307FD60}"/>
              </a:ext>
            </a:extLst>
          </p:cNvPr>
          <p:cNvSpPr>
            <a:spLocks noGrp="1"/>
          </p:cNvSpPr>
          <p:nvPr>
            <p:ph type="ctrTitle"/>
          </p:nvPr>
        </p:nvSpPr>
        <p:spPr>
          <a:xfrm>
            <a:off x="474984" y="885557"/>
            <a:ext cx="4170168" cy="870600"/>
          </a:xfrm>
        </p:spPr>
        <p:txBody>
          <a:bodyPr>
            <a:normAutofit/>
          </a:bodyPr>
          <a:lstStyle/>
          <a:p>
            <a:r>
              <a:rPr lang="en-US" dirty="0">
                <a:latin typeface="Century Gothic" panose="020B0502020202020204" pitchFamily="34" charset="0"/>
              </a:rPr>
              <a:t>Resources</a:t>
            </a:r>
          </a:p>
        </p:txBody>
      </p:sp>
      <p:sp>
        <p:nvSpPr>
          <p:cNvPr id="3" name="Subtitle 2">
            <a:extLst>
              <a:ext uri="{FF2B5EF4-FFF2-40B4-BE49-F238E27FC236}">
                <a16:creationId xmlns:a16="http://schemas.microsoft.com/office/drawing/2014/main" id="{ED688300-0919-C7F8-4735-FCC36994A1A7}"/>
              </a:ext>
            </a:extLst>
          </p:cNvPr>
          <p:cNvSpPr>
            <a:spLocks noGrp="1"/>
          </p:cNvSpPr>
          <p:nvPr>
            <p:ph type="subTitle" idx="1"/>
          </p:nvPr>
        </p:nvSpPr>
        <p:spPr>
          <a:xfrm>
            <a:off x="474984" y="3509962"/>
            <a:ext cx="4170168" cy="2968799"/>
          </a:xfrm>
        </p:spPr>
        <p:txBody>
          <a:bodyPr>
            <a:normAutofit/>
          </a:bodyPr>
          <a:lstStyle/>
          <a:p>
            <a:r>
              <a:rPr lang="en-US" sz="1400" dirty="0"/>
              <a:t>Cartwright, K. (2015). </a:t>
            </a:r>
            <a:r>
              <a:rPr lang="en-US" sz="1400" i="1" dirty="0"/>
              <a:t>Executive Skills and Reading Comprehension.</a:t>
            </a:r>
          </a:p>
          <a:p>
            <a:r>
              <a:rPr lang="en-US" sz="1400" dirty="0"/>
              <a:t>Dawson, P. &amp; Guare, R. (2018). </a:t>
            </a:r>
            <a:r>
              <a:rPr lang="en-US" sz="1400" i="1" dirty="0"/>
              <a:t>Executive Skills in Children and Adolescents: A Practical Guide to Assessment and Intervention.</a:t>
            </a:r>
          </a:p>
          <a:p>
            <a:r>
              <a:rPr lang="en-US" sz="1400" dirty="0"/>
              <a:t>Faith, L., Bush, C. &amp; Dawson, P. (2022). </a:t>
            </a:r>
            <a:r>
              <a:rPr lang="en-US" sz="1400" i="1" dirty="0"/>
              <a:t>Executive Function Skills in the Classroom: Overcoming Barriers, Building Strategies.</a:t>
            </a:r>
            <a:endParaRPr lang="en-US" sz="1400" dirty="0"/>
          </a:p>
          <a:p>
            <a:endParaRPr lang="en-US" i="1" dirty="0"/>
          </a:p>
          <a:p>
            <a:endParaRPr lang="en-US" dirty="0"/>
          </a:p>
        </p:txBody>
      </p:sp>
      <p:sp>
        <p:nvSpPr>
          <p:cNvPr id="29" name="Freeform: Shape 10">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3">
            <a:extLst>
              <a:ext uri="{FF2B5EF4-FFF2-40B4-BE49-F238E27FC236}">
                <a16:creationId xmlns:a16="http://schemas.microsoft.com/office/drawing/2014/main" id="{B6032DE1-C2E7-BADC-97ED-33D3836704E4}"/>
              </a:ext>
            </a:extLst>
          </p:cNvPr>
          <p:cNvPicPr>
            <a:picLocks noChangeAspect="1"/>
          </p:cNvPicPr>
          <p:nvPr/>
        </p:nvPicPr>
        <p:blipFill rotWithShape="1">
          <a:blip r:embed="rId2"/>
          <a:srcRect l="21547" r="21183" b="-1"/>
          <a:stretch/>
        </p:blipFill>
        <p:spPr>
          <a:xfrm>
            <a:off x="5334000" y="10"/>
            <a:ext cx="6858000" cy="6855654"/>
          </a:xfrm>
          <a:prstGeom prst="rect">
            <a:avLst/>
          </a:prstGeom>
        </p:spPr>
      </p:pic>
      <p:sp>
        <p:nvSpPr>
          <p:cNvPr id="31" name="Freeform: Shape 12">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14">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28232"/>
            <a:ext cx="886142" cy="693398"/>
            <a:chOff x="10948005" y="3379098"/>
            <a:chExt cx="868640" cy="679702"/>
          </a:xfrm>
          <a:solidFill>
            <a:schemeClr val="accent6"/>
          </a:solidFill>
        </p:grpSpPr>
        <p:sp>
          <p:nvSpPr>
            <p:cNvPr id="16" name="Freeform: Shape 15">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76974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C01708C-4DD1-4140-8D7F-A0B5274764FD}"/>
              </a:ext>
            </a:extLst>
          </p:cNvPr>
          <p:cNvSpPr>
            <a:spLocks noGrp="1"/>
          </p:cNvSpPr>
          <p:nvPr>
            <p:ph type="title"/>
          </p:nvPr>
        </p:nvSpPr>
        <p:spPr>
          <a:xfrm>
            <a:off x="525717" y="787068"/>
            <a:ext cx="4663649" cy="1455091"/>
          </a:xfrm>
        </p:spPr>
        <p:txBody>
          <a:bodyPr>
            <a:normAutofit/>
          </a:bodyPr>
          <a:lstStyle/>
          <a:p>
            <a:r>
              <a:rPr lang="en-US" dirty="0">
                <a:latin typeface="Calibri" panose="020F0502020204030204" pitchFamily="34" charset="0"/>
                <a:cs typeface="Calibri" panose="020F0502020204030204" pitchFamily="34" charset="0"/>
              </a:rPr>
              <a:t>Introduction to the Field</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64C3BA69-8BFB-304E-A829-8A490114A5BA}"/>
              </a:ext>
            </a:extLst>
          </p:cNvPr>
          <p:cNvSpPr>
            <a:spLocks noGrp="1"/>
          </p:cNvSpPr>
          <p:nvPr>
            <p:ph idx="1"/>
          </p:nvPr>
        </p:nvSpPr>
        <p:spPr>
          <a:xfrm>
            <a:off x="549356" y="2802146"/>
            <a:ext cx="5400405" cy="3693402"/>
          </a:xfrm>
        </p:spPr>
        <p:txBody>
          <a:bodyPr>
            <a:normAutofit/>
          </a:bodyPr>
          <a:lstStyle/>
          <a:p>
            <a:r>
              <a:rPr lang="en-US" sz="2800" dirty="0">
                <a:latin typeface="Calibri" panose="020F0502020204030204" pitchFamily="34" charset="0"/>
                <a:cs typeface="Calibri" panose="020F0502020204030204" pitchFamily="34" charset="0"/>
              </a:rPr>
              <a:t>Not a lot of consensus</a:t>
            </a:r>
          </a:p>
          <a:p>
            <a:pPr lvl="1"/>
            <a:r>
              <a:rPr lang="en-US" sz="2800" dirty="0">
                <a:latin typeface="Calibri" panose="020F0502020204030204" pitchFamily="34" charset="0"/>
                <a:cs typeface="Calibri" panose="020F0502020204030204" pitchFamily="34" charset="0"/>
              </a:rPr>
              <a:t>The name: executive functions vs. executive skills</a:t>
            </a:r>
          </a:p>
          <a:p>
            <a:pPr lvl="1"/>
            <a:r>
              <a:rPr lang="en-US" sz="2800" dirty="0">
                <a:latin typeface="Calibri" panose="020F0502020204030204" pitchFamily="34" charset="0"/>
                <a:cs typeface="Calibri" panose="020F0502020204030204" pitchFamily="34" charset="0"/>
              </a:rPr>
              <a:t>How many skills we’re talking about:          </a:t>
            </a:r>
          </a:p>
          <a:p>
            <a:pPr lvl="1"/>
            <a:r>
              <a:rPr lang="en-US" sz="2800" dirty="0">
                <a:latin typeface="Calibri" panose="020F0502020204030204" pitchFamily="34" charset="0"/>
                <a:cs typeface="Calibri" panose="020F0502020204030204" pitchFamily="34" charset="0"/>
              </a:rPr>
              <a:t> range = 1 – 33</a:t>
            </a:r>
          </a:p>
          <a:p>
            <a:pPr lvl="1"/>
            <a:r>
              <a:rPr lang="en-US" sz="2800" dirty="0">
                <a:latin typeface="Calibri" panose="020F0502020204030204" pitchFamily="34" charset="0"/>
                <a:cs typeface="Calibri" panose="020F0502020204030204" pitchFamily="34" charset="0"/>
              </a:rPr>
              <a:t>What the specific skills are</a:t>
            </a:r>
          </a:p>
        </p:txBody>
      </p:sp>
      <p:pic>
        <p:nvPicPr>
          <p:cNvPr id="7" name="Graphic 6" descr="Head with Gears">
            <a:extLst>
              <a:ext uri="{FF2B5EF4-FFF2-40B4-BE49-F238E27FC236}">
                <a16:creationId xmlns:a16="http://schemas.microsoft.com/office/drawing/2014/main" id="{E94865E9-607C-E082-9654-F0E40ACE14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3780" y="553415"/>
            <a:ext cx="5660211" cy="5660211"/>
          </a:xfrm>
          <a:prstGeom prst="rect">
            <a:avLst/>
          </a:prstGeom>
        </p:spPr>
      </p:pic>
      <p:sp>
        <p:nvSpPr>
          <p:cNvPr id="22" name="Freeform: Shape 2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5" name="Freeform: Shape 2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72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B7D82-0B24-A54A-B02D-8DDB6A3E67D9}"/>
              </a:ext>
            </a:extLst>
          </p:cNvPr>
          <p:cNvSpPr>
            <a:spLocks noGrp="1"/>
          </p:cNvSpPr>
          <p:nvPr>
            <p:ph type="title"/>
          </p:nvPr>
        </p:nvSpPr>
        <p:spPr>
          <a:xfrm>
            <a:off x="2025548" y="589853"/>
            <a:ext cx="8911687" cy="1280890"/>
          </a:xfrm>
        </p:spPr>
        <p:txBody>
          <a:bodyPr/>
          <a:lstStyle/>
          <a:p>
            <a:pPr algn="ctr"/>
            <a:r>
              <a:rPr lang="en-US" i="0" dirty="0">
                <a:solidFill>
                  <a:schemeClr val="bg2">
                    <a:lumMod val="25000"/>
                  </a:schemeClr>
                </a:solidFill>
                <a:latin typeface="Calibri Light" panose="020F0302020204030204" pitchFamily="34" charset="0"/>
                <a:cs typeface="Calibri Light" panose="020F0302020204030204" pitchFamily="34" charset="0"/>
              </a:rPr>
              <a:t>Executive Skills that Underlie </a:t>
            </a:r>
            <a:br>
              <a:rPr lang="en-US" i="0" dirty="0">
                <a:solidFill>
                  <a:schemeClr val="bg2">
                    <a:lumMod val="25000"/>
                  </a:schemeClr>
                </a:solidFill>
                <a:latin typeface="Calibri Light" panose="020F0302020204030204" pitchFamily="34" charset="0"/>
                <a:cs typeface="Calibri Light" panose="020F0302020204030204" pitchFamily="34" charset="0"/>
              </a:rPr>
            </a:br>
            <a:r>
              <a:rPr lang="en-US" i="0" dirty="0">
                <a:solidFill>
                  <a:schemeClr val="bg2">
                    <a:lumMod val="25000"/>
                  </a:schemeClr>
                </a:solidFill>
                <a:latin typeface="Calibri Light" panose="020F0302020204030204" pitchFamily="34" charset="0"/>
                <a:cs typeface="Calibri Light" panose="020F0302020204030204" pitchFamily="34" charset="0"/>
              </a:rPr>
              <a:t>School Success</a:t>
            </a:r>
          </a:p>
        </p:txBody>
      </p:sp>
      <p:sp>
        <p:nvSpPr>
          <p:cNvPr id="8" name="Text Placeholder 7">
            <a:extLst>
              <a:ext uri="{FF2B5EF4-FFF2-40B4-BE49-F238E27FC236}">
                <a16:creationId xmlns:a16="http://schemas.microsoft.com/office/drawing/2014/main" id="{D6493DE4-B83A-DC4F-96C0-027AA390DAFD}"/>
              </a:ext>
            </a:extLst>
          </p:cNvPr>
          <p:cNvSpPr>
            <a:spLocks noGrp="1"/>
          </p:cNvSpPr>
          <p:nvPr>
            <p:ph type="body" idx="1"/>
          </p:nvPr>
        </p:nvSpPr>
        <p:spPr>
          <a:xfrm>
            <a:off x="1637147" y="1969475"/>
            <a:ext cx="3992732" cy="576262"/>
          </a:xfrm>
        </p:spPr>
        <p:txBody>
          <a:bodyPr>
            <a:normAutofit/>
          </a:bodyPr>
          <a:lstStyle/>
          <a:p>
            <a:pPr algn="ctr"/>
            <a:r>
              <a:rPr lang="en-US" sz="2400" u="sng" dirty="0"/>
              <a:t>Foundational Skills</a:t>
            </a:r>
          </a:p>
        </p:txBody>
      </p:sp>
      <p:sp>
        <p:nvSpPr>
          <p:cNvPr id="9" name="Content Placeholder 8">
            <a:extLst>
              <a:ext uri="{FF2B5EF4-FFF2-40B4-BE49-F238E27FC236}">
                <a16:creationId xmlns:a16="http://schemas.microsoft.com/office/drawing/2014/main" id="{05D2D7DB-5608-FB42-B627-907D238A1FF8}"/>
              </a:ext>
            </a:extLst>
          </p:cNvPr>
          <p:cNvSpPr>
            <a:spLocks noGrp="1"/>
          </p:cNvSpPr>
          <p:nvPr>
            <p:ph sz="half" idx="2"/>
          </p:nvPr>
        </p:nvSpPr>
        <p:spPr>
          <a:xfrm>
            <a:off x="2372709" y="2743201"/>
            <a:ext cx="3257170" cy="3645242"/>
          </a:xfrm>
        </p:spPr>
        <p:txBody>
          <a:bodyPr>
            <a:normAutofit/>
          </a:bodyPr>
          <a:lstStyle/>
          <a:p>
            <a:r>
              <a:rPr lang="en-US" sz="2400" dirty="0"/>
              <a:t>Response Inhibition</a:t>
            </a:r>
          </a:p>
          <a:p>
            <a:r>
              <a:rPr lang="en-US" sz="2400" dirty="0"/>
              <a:t>Working Memory</a:t>
            </a:r>
          </a:p>
          <a:p>
            <a:r>
              <a:rPr lang="en-US" sz="2400" dirty="0"/>
              <a:t>Emotional Control</a:t>
            </a:r>
          </a:p>
          <a:p>
            <a:r>
              <a:rPr lang="en-US" sz="2400" dirty="0"/>
              <a:t>Flexibility</a:t>
            </a:r>
          </a:p>
          <a:p>
            <a:r>
              <a:rPr lang="en-US" sz="2400" dirty="0"/>
              <a:t>Sustained Attention</a:t>
            </a:r>
          </a:p>
          <a:p>
            <a:r>
              <a:rPr lang="en-US" sz="2400" dirty="0"/>
              <a:t>Task Initiation</a:t>
            </a:r>
          </a:p>
        </p:txBody>
      </p:sp>
      <p:sp>
        <p:nvSpPr>
          <p:cNvPr id="10" name="Text Placeholder 9">
            <a:extLst>
              <a:ext uri="{FF2B5EF4-FFF2-40B4-BE49-F238E27FC236}">
                <a16:creationId xmlns:a16="http://schemas.microsoft.com/office/drawing/2014/main" id="{769C552A-7F61-5140-8008-38CA115B0E72}"/>
              </a:ext>
            </a:extLst>
          </p:cNvPr>
          <p:cNvSpPr>
            <a:spLocks noGrp="1"/>
          </p:cNvSpPr>
          <p:nvPr>
            <p:ph type="body" sz="quarter" idx="3"/>
          </p:nvPr>
        </p:nvSpPr>
        <p:spPr>
          <a:xfrm>
            <a:off x="5960605" y="1969475"/>
            <a:ext cx="3999001" cy="576262"/>
          </a:xfrm>
        </p:spPr>
        <p:txBody>
          <a:bodyPr>
            <a:normAutofit/>
          </a:bodyPr>
          <a:lstStyle/>
          <a:p>
            <a:pPr algn="ctr"/>
            <a:r>
              <a:rPr lang="en-US" sz="2400" u="sng" dirty="0"/>
              <a:t>Advanced Skills</a:t>
            </a:r>
          </a:p>
        </p:txBody>
      </p:sp>
      <p:sp>
        <p:nvSpPr>
          <p:cNvPr id="11" name="Content Placeholder 10">
            <a:extLst>
              <a:ext uri="{FF2B5EF4-FFF2-40B4-BE49-F238E27FC236}">
                <a16:creationId xmlns:a16="http://schemas.microsoft.com/office/drawing/2014/main" id="{D9F28B44-86BF-3F4F-9996-FE04294BC7E1}"/>
              </a:ext>
            </a:extLst>
          </p:cNvPr>
          <p:cNvSpPr>
            <a:spLocks noGrp="1"/>
          </p:cNvSpPr>
          <p:nvPr>
            <p:ph sz="quarter" idx="4"/>
          </p:nvPr>
        </p:nvSpPr>
        <p:spPr>
          <a:xfrm>
            <a:off x="6705600" y="2743200"/>
            <a:ext cx="3254006" cy="3061252"/>
          </a:xfrm>
        </p:spPr>
        <p:txBody>
          <a:bodyPr>
            <a:normAutofit/>
          </a:bodyPr>
          <a:lstStyle/>
          <a:p>
            <a:r>
              <a:rPr lang="en-US" sz="2400" dirty="0"/>
              <a:t>Planning/Prioritizing</a:t>
            </a:r>
          </a:p>
          <a:p>
            <a:r>
              <a:rPr lang="en-US" sz="2400" dirty="0"/>
              <a:t>Organization</a:t>
            </a:r>
          </a:p>
          <a:p>
            <a:r>
              <a:rPr lang="en-US" sz="2400" dirty="0"/>
              <a:t>Time Management</a:t>
            </a:r>
          </a:p>
          <a:p>
            <a:r>
              <a:rPr lang="en-US" sz="2400" dirty="0"/>
              <a:t>Goal-Directed Persistence</a:t>
            </a:r>
          </a:p>
          <a:p>
            <a:r>
              <a:rPr lang="en-US" sz="2400" dirty="0"/>
              <a:t>Metacognition</a:t>
            </a:r>
          </a:p>
        </p:txBody>
      </p:sp>
    </p:spTree>
    <p:extLst>
      <p:ext uri="{BB962C8B-B14F-4D97-AF65-F5344CB8AC3E}">
        <p14:creationId xmlns:p14="http://schemas.microsoft.com/office/powerpoint/2010/main" val="189971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RI2.mp4">
            <a:hlinkClick r:id="" action="ppaction://media"/>
            <a:extLst>
              <a:ext uri="{FF2B5EF4-FFF2-40B4-BE49-F238E27FC236}">
                <a16:creationId xmlns:a16="http://schemas.microsoft.com/office/drawing/2014/main" id="{B66AE9ED-A817-5E43-A2CE-B570AB096F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64228" y="-2786742"/>
            <a:ext cx="15152914" cy="9470571"/>
          </a:xfrm>
          <a:prstGeom prst="rect">
            <a:avLst/>
          </a:prstGeom>
        </p:spPr>
      </p:pic>
    </p:spTree>
    <p:extLst>
      <p:ext uri="{BB962C8B-B14F-4D97-AF65-F5344CB8AC3E}">
        <p14:creationId xmlns:p14="http://schemas.microsoft.com/office/powerpoint/2010/main" val="19258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500" y="579437"/>
            <a:ext cx="10077557" cy="1325563"/>
          </a:xfrm>
        </p:spPr>
        <p:txBody>
          <a:bodyPr/>
          <a:lstStyle/>
          <a:p>
            <a:r>
              <a:rPr lang="en-US" dirty="0">
                <a:solidFill>
                  <a:schemeClr val="bg2">
                    <a:lumMod val="25000"/>
                  </a:schemeClr>
                </a:solidFill>
                <a:effectLst/>
                <a:latin typeface="Century Gothic" panose="020B0502020202020204" pitchFamily="34" charset="0"/>
                <a:ea typeface="Calibri" charset="0"/>
                <a:cs typeface="Calibri" charset="0"/>
              </a:rPr>
              <a:t>Response inhibition</a:t>
            </a:r>
          </a:p>
        </p:txBody>
      </p:sp>
      <p:pic>
        <p:nvPicPr>
          <p:cNvPr id="2" name="Content Placeholder 1"/>
          <p:cNvPicPr>
            <a:picLocks noGrp="1" noChangeAspect="1"/>
          </p:cNvPicPr>
          <p:nvPr>
            <p:ph sz="half" idx="1"/>
          </p:nvPr>
        </p:nvPicPr>
        <p:blipFill>
          <a:blip r:embed="rId2"/>
          <a:srcRect l="-20610" r="-20610"/>
          <a:stretch>
            <a:fillRect/>
          </a:stretch>
        </p:blipFill>
        <p:spPr>
          <a:xfrm>
            <a:off x="2014107" y="2133599"/>
            <a:ext cx="3361169" cy="2975113"/>
          </a:xfrm>
          <a:prstGeom prst="rect">
            <a:avLst/>
          </a:prstGeom>
        </p:spPr>
      </p:pic>
      <p:sp>
        <p:nvSpPr>
          <p:cNvPr id="6" name="Content Placeholder 5"/>
          <p:cNvSpPr>
            <a:spLocks noGrp="1"/>
          </p:cNvSpPr>
          <p:nvPr>
            <p:ph sz="half" idx="2"/>
          </p:nvPr>
        </p:nvSpPr>
        <p:spPr>
          <a:xfrm>
            <a:off x="5799568" y="2133599"/>
            <a:ext cx="4378325" cy="4038600"/>
          </a:xfrm>
          <a:prstGeom prst="rect">
            <a:avLst/>
          </a:prstGeom>
        </p:spPr>
        <p:txBody>
          <a:bodyPr>
            <a:normAutofit/>
          </a:bodyPr>
          <a:lstStyle/>
          <a:p>
            <a:pPr marL="0" indent="0">
              <a:spcBef>
                <a:spcPct val="0"/>
              </a:spcBef>
              <a:buNone/>
            </a:pPr>
            <a:r>
              <a:rPr lang="en-US" altLang="x-none" sz="2400" dirty="0">
                <a:ea typeface="Calibri" charset="0"/>
                <a:cs typeface="Calibri" charset="0"/>
              </a:rPr>
              <a:t>The capacity to think before you act – this ability to resist the urge to say or do something allows us the time to evaluate a situation and how our behavior might impact it.</a:t>
            </a:r>
          </a:p>
        </p:txBody>
      </p:sp>
    </p:spTree>
    <p:extLst>
      <p:ext uri="{BB962C8B-B14F-4D97-AF65-F5344CB8AC3E}">
        <p14:creationId xmlns:p14="http://schemas.microsoft.com/office/powerpoint/2010/main" val="28865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5" name="Freeform: Shape 14">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6"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7"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8"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1"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3" name="Rectangle 32">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2"/>
          <p:cNvSpPr>
            <a:spLocks noGrp="1"/>
          </p:cNvSpPr>
          <p:nvPr>
            <p:ph type="title"/>
          </p:nvPr>
        </p:nvSpPr>
        <p:spPr>
          <a:xfrm>
            <a:off x="525717" y="787068"/>
            <a:ext cx="4663649" cy="1455091"/>
          </a:xfrm>
        </p:spPr>
        <p:txBody>
          <a:bodyPr vert="horz" lIns="91440" tIns="45720" rIns="91440" bIns="45720" rtlCol="0" anchor="b">
            <a:normAutofit/>
          </a:bodyPr>
          <a:lstStyle/>
          <a:p>
            <a:r>
              <a:rPr lang="en-US" dirty="0">
                <a:effectLst/>
                <a:latin typeface="Century Gothic" panose="020B0502020202020204" pitchFamily="34" charset="0"/>
              </a:rPr>
              <a:t>Working Memory</a:t>
            </a:r>
          </a:p>
        </p:txBody>
      </p:sp>
      <p:sp>
        <p:nvSpPr>
          <p:cNvPr id="35" name="Freeform: Shape 34">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38"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9"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0"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6" name="Content Placeholder 5"/>
          <p:cNvSpPr>
            <a:spLocks noGrp="1"/>
          </p:cNvSpPr>
          <p:nvPr>
            <p:ph sz="half" idx="2"/>
          </p:nvPr>
        </p:nvSpPr>
        <p:spPr>
          <a:xfrm>
            <a:off x="525717" y="2796427"/>
            <a:ext cx="4663649" cy="3274503"/>
          </a:xfrm>
          <a:prstGeom prst="rect">
            <a:avLst/>
          </a:prstGeom>
        </p:spPr>
        <p:txBody>
          <a:bodyPr vert="horz" lIns="91440" tIns="45720" rIns="91440" bIns="45720" rtlCol="0">
            <a:normAutofit/>
          </a:bodyPr>
          <a:lstStyle/>
          <a:p>
            <a:pPr marL="0" indent="0">
              <a:buFont typeface="Arial" panose="020B0604020202020204" pitchFamily="34" charset="0"/>
              <a:buNone/>
            </a:pPr>
            <a:r>
              <a:rPr lang="en-US" altLang="x-none" sz="2400" dirty="0"/>
              <a:t>The ability to hold information in memory while performing complex tasks. It incorporates the ability to draw on past learning or experience to apply to the situation at hand or to project into the future.</a:t>
            </a:r>
            <a:endParaRPr lang="en-US" sz="2400" dirty="0"/>
          </a:p>
        </p:txBody>
      </p:sp>
      <p:pic>
        <p:nvPicPr>
          <p:cNvPr id="7" name="Content Placeholder 6">
            <a:extLst>
              <a:ext uri="{FF2B5EF4-FFF2-40B4-BE49-F238E27FC236}">
                <a16:creationId xmlns:a16="http://schemas.microsoft.com/office/drawing/2014/main" id="{3C3CFEE3-D951-1E66-2780-8ED8177403C5}"/>
              </a:ext>
            </a:extLst>
          </p:cNvPr>
          <p:cNvPicPr>
            <a:picLocks noGrp="1" noChangeAspect="1"/>
          </p:cNvPicPr>
          <p:nvPr>
            <p:ph sz="half" idx="1"/>
          </p:nvPr>
        </p:nvPicPr>
        <p:blipFill>
          <a:blip r:embed="rId2"/>
          <a:stretch>
            <a:fillRect/>
          </a:stretch>
        </p:blipFill>
        <p:spPr>
          <a:xfrm>
            <a:off x="6171910" y="1615299"/>
            <a:ext cx="3514300" cy="4455631"/>
          </a:xfrm>
          <a:prstGeom prst="rect">
            <a:avLst/>
          </a:prstGeom>
        </p:spPr>
      </p:pic>
      <p:sp>
        <p:nvSpPr>
          <p:cNvPr id="45" name="Freeform: Shape 44">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7" name="Group 46">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8" name="Freeform: Shape 47">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9730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25000"/>
                  </a:schemeClr>
                </a:solidFill>
                <a:effectLst/>
                <a:latin typeface="Century Gothic" panose="020B0502020202020204" pitchFamily="34" charset="0"/>
                <a:ea typeface="Calibri" charset="0"/>
                <a:cs typeface="Calibri" charset="0"/>
              </a:rPr>
              <a:t>Emotional Control</a:t>
            </a:r>
          </a:p>
        </p:txBody>
      </p:sp>
      <p:pic>
        <p:nvPicPr>
          <p:cNvPr id="7" name="Content Placeholder 6"/>
          <p:cNvPicPr>
            <a:picLocks noGrp="1" noChangeAspect="1"/>
          </p:cNvPicPr>
          <p:nvPr>
            <p:ph sz="half" idx="1"/>
          </p:nvPr>
        </p:nvPicPr>
        <p:blipFill>
          <a:blip r:embed="rId2"/>
          <a:srcRect t="-4607" b="-4607"/>
          <a:stretch>
            <a:fillRect/>
          </a:stretch>
        </p:blipFill>
        <p:spPr>
          <a:xfrm>
            <a:off x="2286000" y="2323070"/>
            <a:ext cx="3810000" cy="4114800"/>
          </a:xfrm>
          <a:prstGeom prst="rect">
            <a:avLst/>
          </a:prstGeom>
        </p:spPr>
      </p:pic>
      <p:sp>
        <p:nvSpPr>
          <p:cNvPr id="6" name="Content Placeholder 5"/>
          <p:cNvSpPr>
            <a:spLocks noGrp="1"/>
          </p:cNvSpPr>
          <p:nvPr>
            <p:ph sz="half" idx="2"/>
          </p:nvPr>
        </p:nvSpPr>
        <p:spPr>
          <a:xfrm>
            <a:off x="6400800" y="2565732"/>
            <a:ext cx="3505200" cy="3505200"/>
          </a:xfrm>
          <a:prstGeom prst="rect">
            <a:avLst/>
          </a:prstGeom>
        </p:spPr>
        <p:txBody>
          <a:bodyPr>
            <a:normAutofit/>
          </a:bodyPr>
          <a:lstStyle/>
          <a:p>
            <a:pPr marL="0" indent="0">
              <a:lnSpc>
                <a:spcPct val="90000"/>
              </a:lnSpc>
              <a:spcBef>
                <a:spcPts val="500"/>
              </a:spcBef>
              <a:buNone/>
            </a:pPr>
            <a:r>
              <a:rPr lang="en-US" altLang="x-none" sz="2400" dirty="0">
                <a:ea typeface="Calibri" charset="0"/>
                <a:cs typeface="Calibri" charset="0"/>
              </a:rPr>
              <a:t>The ability to manage emotions in order to achieve goals, complete tasks, or control and direct behavior.</a:t>
            </a:r>
          </a:p>
        </p:txBody>
      </p:sp>
    </p:spTree>
    <p:extLst>
      <p:ext uri="{BB962C8B-B14F-4D97-AF65-F5344CB8AC3E}">
        <p14:creationId xmlns:p14="http://schemas.microsoft.com/office/powerpoint/2010/main" val="359030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8" name="Group 17">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9" name="Freeform: Shape 18">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 name="Freeform: Shape 19">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1" name="Freeform: Shape 20">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4"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9"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30"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1"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2"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3"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4"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5"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7" name="Rectangle 36">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517871" y="976160"/>
            <a:ext cx="4767930" cy="1848734"/>
          </a:xfrm>
        </p:spPr>
        <p:txBody>
          <a:bodyPr vert="horz" lIns="91440" tIns="45720" rIns="91440" bIns="45720" rtlCol="0" anchor="b">
            <a:normAutofit/>
          </a:bodyPr>
          <a:lstStyle/>
          <a:p>
            <a:r>
              <a:rPr lang="en-US" dirty="0">
                <a:effectLst/>
                <a:latin typeface="Century Gothic" panose="020B0502020202020204" pitchFamily="34" charset="0"/>
              </a:rPr>
              <a:t>Flexibility</a:t>
            </a:r>
          </a:p>
        </p:txBody>
      </p:sp>
      <p:sp>
        <p:nvSpPr>
          <p:cNvPr id="39" name="Freeform: Shape 38">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1"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42"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3"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4"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5"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6"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7"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6" name="Content Placeholder 5"/>
          <p:cNvSpPr>
            <a:spLocks noGrp="1"/>
          </p:cNvSpPr>
          <p:nvPr>
            <p:ph sz="half" idx="2"/>
          </p:nvPr>
        </p:nvSpPr>
        <p:spPr>
          <a:xfrm>
            <a:off x="517871" y="3299404"/>
            <a:ext cx="4767930" cy="2745750"/>
          </a:xfrm>
          <a:prstGeom prst="rect">
            <a:avLst/>
          </a:prstGeom>
        </p:spPr>
        <p:txBody>
          <a:bodyPr vert="horz" lIns="91440" tIns="45720" rIns="91440" bIns="45720" rtlCol="0">
            <a:normAutofit/>
          </a:bodyPr>
          <a:lstStyle/>
          <a:p>
            <a:pPr marL="0" indent="0">
              <a:spcBef>
                <a:spcPct val="0"/>
              </a:spcBef>
              <a:spcAft>
                <a:spcPts val="600"/>
              </a:spcAft>
              <a:buFont typeface="Arial" panose="020B0604020202020204" pitchFamily="34" charset="0"/>
              <a:buNone/>
            </a:pPr>
            <a:r>
              <a:rPr lang="en-US" altLang="x-none" sz="2400" dirty="0"/>
              <a:t>The ability to revise plans in the face of obstacles, setbacks, new information or mistakes.  It relates to an adaptability to changing conditions.</a:t>
            </a:r>
          </a:p>
        </p:txBody>
      </p:sp>
      <p:pic>
        <p:nvPicPr>
          <p:cNvPr id="11" name="Content Placeholder 10"/>
          <p:cNvPicPr>
            <a:picLocks noGrp="1" noChangeAspect="1"/>
          </p:cNvPicPr>
          <p:nvPr>
            <p:ph sz="half" idx="1"/>
          </p:nvPr>
        </p:nvPicPr>
        <p:blipFill>
          <a:blip r:embed="rId2"/>
          <a:srcRect t="-22371" b="-22371"/>
          <a:stretch>
            <a:fillRect/>
          </a:stretch>
        </p:blipFill>
        <p:spPr>
          <a:xfrm>
            <a:off x="5881438" y="1667416"/>
            <a:ext cx="4367851" cy="4717269"/>
          </a:xfrm>
          <a:prstGeom prst="rect">
            <a:avLst/>
          </a:prstGeom>
        </p:spPr>
      </p:pic>
      <p:sp>
        <p:nvSpPr>
          <p:cNvPr id="49" name="Freeform: Shape 48">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5602884"/>
            <a:ext cx="4292956" cy="1255116"/>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91063" y="5736410"/>
            <a:ext cx="886141" cy="802496"/>
            <a:chOff x="10948005" y="3272152"/>
            <a:chExt cx="868640" cy="786648"/>
          </a:xfrm>
          <a:solidFill>
            <a:schemeClr val="accent6"/>
          </a:solidFill>
        </p:grpSpPr>
        <p:sp>
          <p:nvSpPr>
            <p:cNvPr id="52" name="Freeform: Shape 51">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3" name="Freeform: Shape 52">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4" name="Freeform: Shape 53">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5"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6"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7"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8463512"/>
      </p:ext>
    </p:extLst>
  </p:cSld>
  <p:clrMapOvr>
    <a:masterClrMapping/>
  </p:clrMapOvr>
</p:sld>
</file>

<file path=ppt/theme/theme1.xml><?xml version="1.0" encoding="utf-8"?>
<a:theme xmlns:a="http://schemas.openxmlformats.org/drawingml/2006/main" name="RocaVTI">
  <a:themeElements>
    <a:clrScheme name="AnalogousFromRegularSeedRightStep">
      <a:dk1>
        <a:srgbClr val="000000"/>
      </a:dk1>
      <a:lt1>
        <a:srgbClr val="FFFFFF"/>
      </a:lt1>
      <a:dk2>
        <a:srgbClr val="3F3424"/>
      </a:dk2>
      <a:lt2>
        <a:srgbClr val="E2E7E8"/>
      </a:lt2>
      <a:accent1>
        <a:srgbClr val="E74B29"/>
      </a:accent1>
      <a:accent2>
        <a:srgbClr val="D58817"/>
      </a:accent2>
      <a:accent3>
        <a:srgbClr val="A6A81E"/>
      </a:accent3>
      <a:accent4>
        <a:srgbClr val="70B514"/>
      </a:accent4>
      <a:accent5>
        <a:srgbClr val="39BA21"/>
      </a:accent5>
      <a:accent6>
        <a:srgbClr val="14BA40"/>
      </a:accent6>
      <a:hlink>
        <a:srgbClr val="358EA1"/>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1190</Words>
  <Application>Microsoft Macintosh PowerPoint</Application>
  <PresentationFormat>Widescreen</PresentationFormat>
  <Paragraphs>161</Paragraphs>
  <Slides>24</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Avenir Next LT Pro</vt:lpstr>
      <vt:lpstr>Avenir Next LT Pro Light</vt:lpstr>
      <vt:lpstr>Calibri</vt:lpstr>
      <vt:lpstr>Calibri Light</vt:lpstr>
      <vt:lpstr>Century Gothic</vt:lpstr>
      <vt:lpstr>Georgia Pro Semibold</vt:lpstr>
      <vt:lpstr>News Gothic MT</vt:lpstr>
      <vt:lpstr>RocaVTI</vt:lpstr>
      <vt:lpstr>Executive Skills and Literacy</vt:lpstr>
      <vt:lpstr>3 Key Concepts about Executive Skills </vt:lpstr>
      <vt:lpstr>Introduction to the Field </vt:lpstr>
      <vt:lpstr>Executive Skills that Underlie  School Success</vt:lpstr>
      <vt:lpstr>PowerPoint Presentation</vt:lpstr>
      <vt:lpstr>Response inhibition</vt:lpstr>
      <vt:lpstr>Working Memory</vt:lpstr>
      <vt:lpstr>Emotional Control</vt:lpstr>
      <vt:lpstr>Flexibility</vt:lpstr>
      <vt:lpstr>Sustained Attention</vt:lpstr>
      <vt:lpstr>Task Initiation</vt:lpstr>
      <vt:lpstr>Planning/Prioritizing</vt:lpstr>
      <vt:lpstr>Organization</vt:lpstr>
      <vt:lpstr>Time Management</vt:lpstr>
      <vt:lpstr>Goal-Directed Persistence</vt:lpstr>
      <vt:lpstr>Metacognition</vt:lpstr>
      <vt:lpstr>How Do Executive Skills  Connect to Reading?</vt:lpstr>
      <vt:lpstr>How Do Executive Skills Connect to Reading?</vt:lpstr>
      <vt:lpstr>How Do Executive Skills Connect to Reading?</vt:lpstr>
      <vt:lpstr>How Do Executive Skills Connect to Reading?</vt:lpstr>
      <vt:lpstr>How Do Executive Skills Connect to Reading?</vt:lpstr>
      <vt:lpstr>How Do Executive Skills Connect to Reading?</vt:lpstr>
      <vt:lpstr>Can you spot the executive skills in this conversation?  https://www.thisamericanlife.org/773/longest-distance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Skills and Literacy</dc:title>
  <dc:creator>Peg Dawson</dc:creator>
  <cp:lastModifiedBy>amy thompson</cp:lastModifiedBy>
  <cp:revision>9</cp:revision>
  <dcterms:created xsi:type="dcterms:W3CDTF">2022-05-02T18:17:29Z</dcterms:created>
  <dcterms:modified xsi:type="dcterms:W3CDTF">2022-11-29T18:00:09Z</dcterms:modified>
</cp:coreProperties>
</file>