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38" roundtripDataSignature="AMtx7mg+XZkz/gKUzC+mlVpn1T1Pskmn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1B172BB-34C6-4C77-8F70-A9AB83C7DFD2}">
  <a:tblStyle styleId="{11B172BB-34C6-4C77-8F70-A9AB83C7DFD2}"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38" Type="http://customschemas.google.com/relationships/presentationmetadata" Target="meta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bit.ly/2NSSp6D" TargetMode="External"/><Relationship Id="rId3" Type="http://schemas.openxmlformats.org/officeDocument/2006/relationships/hyperlink" Target="http://bit.ly/2NSSp6D"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6b703023a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6b703023a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6b703023a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6b703023a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6b703023a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6b703023a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6b703023aa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6b703023aa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b703023aa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6b703023aa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6b703023aa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6b703023aa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6b703023aa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6b703023aa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6b703023aa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6b703023aa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6b703023aa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6b703023aa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6b703023a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6b703023a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https://eis.ade.arkansas.gov/eppr/docs/State/StatewideReportSeptember2022.pdf</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2" name="Google Shape;222;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100"/>
              <a:buNone/>
            </a:pPr>
            <a:r>
              <a:rPr lang="en"/>
              <a:t>Data from the pre/post-test reporting were manipulated by the EPP to ease analysis and interpretation of data. Novice teachers report their pre/post-test class averages based on ranges provided to them on the reporting form.</a:t>
            </a:r>
            <a:endParaRPr/>
          </a:p>
          <a:p>
            <a:pPr indent="0" lvl="0" marL="0" rtl="0" algn="l">
              <a:lnSpc>
                <a:spcPct val="115000"/>
              </a:lnSpc>
              <a:spcBef>
                <a:spcPts val="1200"/>
              </a:spcBef>
              <a:spcAft>
                <a:spcPts val="0"/>
              </a:spcAft>
              <a:buSzPts val="1100"/>
              <a:buNone/>
            </a:pPr>
            <a:r>
              <a:t/>
            </a:r>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Data were then staged to calculate gain/loss from pre to post based on the conversion chart to a scaled score. For example, if a class pre-performance mean was 75-79%, and the class post-performance mean was 85-89%, calculate difference between “75” and “85” to be a gain of “10”. Again, the “Below 60” response just pegged at “60” in order not to overinflate the numbers. The GPA conversion was seen as another method to stage the data for ease of analysis by faculty and stakeholders.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The fact that the data are self-reported by the novice teachers should be considered a limitation of the study; however, given the variability in reported data, it appears novice teachers reported their data with fidelity.</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rPr>
              <a:t>Finally, the EPP examines data on a case-by-case basis to look for trends and patterns tied to licensure program preparation. Qualitative data resulting from the final prompts provided for the novice teachers are slated for program coordinator analysis in January 2020 after the submission of the self-study. Results and are linked here -</a:t>
            </a:r>
            <a:r>
              <a:rPr lang="en">
                <a:solidFill>
                  <a:schemeClr val="dk1"/>
                </a:solidFill>
                <a:uFill>
                  <a:noFill/>
                </a:uFill>
                <a:hlinkClick r:id="rId2">
                  <a:extLst>
                    <a:ext uri="{A12FA001-AC4F-418D-AE19-62706E023703}">
                      <ahyp:hlinkClr val="tx"/>
                    </a:ext>
                  </a:extLst>
                </a:hlinkClick>
              </a:rPr>
              <a:t> </a:t>
            </a:r>
            <a:r>
              <a:rPr lang="en" u="sng">
                <a:solidFill>
                  <a:schemeClr val="hlink"/>
                </a:solidFill>
                <a:hlinkClick r:id="rId3"/>
              </a:rPr>
              <a:t>http://bit.ly/2NSSp6D</a:t>
            </a:r>
            <a:r>
              <a:rPr lang="en">
                <a:solidFill>
                  <a:schemeClr val="dk1"/>
                </a:solidFill>
              </a:rPr>
              <a:t>.</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6b703023a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6b703023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5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5" name="Google Shape;45;p5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5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5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9" name="Google Shape;49;p5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 name="Google Shape;19;p5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5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 name="Shape 22"/>
        <p:cNvGrpSpPr/>
        <p:nvPr/>
      </p:nvGrpSpPr>
      <p:grpSpPr>
        <a:xfrm>
          <a:off x="0" y="0"/>
          <a:ext cx="0" cy="0"/>
          <a:chOff x="0" y="0"/>
          <a:chExt cx="0" cy="0"/>
        </a:xfrm>
      </p:grpSpPr>
      <p:sp>
        <p:nvSpPr>
          <p:cNvPr id="23" name="Google Shape;23;p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5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5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5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5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5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5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5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5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2" name="Google Shape;42;p5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uca.edu/ocs/aap-provisional/" TargetMode="External"/><Relationship Id="rId4" Type="http://schemas.openxmlformats.org/officeDocument/2006/relationships/hyperlink" Target="https://uca.edu/panda/panda-reports/title-ii-repor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CAEP Annual Report</a:t>
            </a:r>
            <a:endParaRPr/>
          </a:p>
          <a:p>
            <a:pPr indent="0" lvl="0" marL="0" rtl="0" algn="ctr">
              <a:lnSpc>
                <a:spcPct val="100000"/>
              </a:lnSpc>
              <a:spcBef>
                <a:spcPts val="0"/>
              </a:spcBef>
              <a:spcAft>
                <a:spcPts val="0"/>
              </a:spcAft>
              <a:buSzPts val="5200"/>
              <a:buNone/>
            </a:pPr>
            <a:r>
              <a:rPr lang="en" sz="3000"/>
              <a:t>September 1, 2022 - August 31, 2023</a:t>
            </a:r>
            <a:endParaRPr sz="3000"/>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University of Central Arkansas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id="106" name="Google Shape;106;g26b703023aa_0_6"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700"/>
              <a:t>Measure 1b: Completers’ Teaching Effectiveness (AF)</a:t>
            </a:r>
            <a:endParaRPr sz="2700"/>
          </a:p>
        </p:txBody>
      </p:sp>
      <p:sp>
        <p:nvSpPr>
          <p:cNvPr id="112" name="Google Shape;112;p12"/>
          <p:cNvSpPr txBox="1"/>
          <p:nvPr>
            <p:ph idx="1" type="body"/>
          </p:nvPr>
        </p:nvSpPr>
        <p:spPr>
          <a:xfrm>
            <a:off x="311700" y="1088425"/>
            <a:ext cx="8520600" cy="3416400"/>
          </a:xfrm>
          <a:prstGeom prst="rect">
            <a:avLst/>
          </a:prstGeom>
          <a:noFill/>
          <a:ln>
            <a:noFill/>
          </a:ln>
        </p:spPr>
        <p:txBody>
          <a:bodyPr anchorCtr="0" anchor="t" bIns="91425" lIns="91425" spcFirstLastPara="1" rIns="91425" wrap="square" tIns="91425">
            <a:noAutofit/>
          </a:bodyPr>
          <a:lstStyle/>
          <a:p>
            <a:pPr indent="-311150" lvl="0" marL="457200" rtl="0" algn="l">
              <a:lnSpc>
                <a:spcPct val="115000"/>
              </a:lnSpc>
              <a:spcBef>
                <a:spcPts val="0"/>
              </a:spcBef>
              <a:spcAft>
                <a:spcPts val="0"/>
              </a:spcAft>
              <a:buSzPts val="1300"/>
              <a:buChar char="●"/>
            </a:pPr>
            <a:r>
              <a:rPr lang="en" sz="1000"/>
              <a:t>Data presented here were secured through partnership with </a:t>
            </a:r>
            <a:r>
              <a:rPr b="1" lang="en" sz="1000" u="sng"/>
              <a:t>Arch Ford (AF) Novice Teacher (NT) </a:t>
            </a:r>
            <a:r>
              <a:rPr lang="en" sz="1000"/>
              <a:t>Mentoring Program begun in summer 2017. The AFNT program supports UCA graduates in induction for 3-years post graduation. Districts in the AFNT region support 30-40% of UCA prepared teacher candidates representing all programs across the EPP. All novice teachers in the AFNT program are observed by their principal and scored on the state-mandated performance observation rubric (Danielson, 2007). Data for UCA prepared teachers is compared to the AF aggregate as a benchmark. Data reported here reflect year 1 novice teachers only. Data were collected in spring/summer 2023. Trends remain consistent for those in the Year 2 and Year 3 cohorts.</a:t>
            </a:r>
            <a:endParaRPr sz="1000"/>
          </a:p>
          <a:p>
            <a:pPr indent="-292100" lvl="0" marL="457200" rtl="0" algn="l">
              <a:lnSpc>
                <a:spcPct val="115000"/>
              </a:lnSpc>
              <a:spcBef>
                <a:spcPts val="1000"/>
              </a:spcBef>
              <a:spcAft>
                <a:spcPts val="0"/>
              </a:spcAft>
              <a:buSzPts val="1000"/>
              <a:buChar char="●"/>
            </a:pPr>
            <a:r>
              <a:rPr lang="en" sz="1000"/>
              <a:t>Domain 1. </a:t>
            </a:r>
            <a:r>
              <a:rPr lang="en" sz="1000"/>
              <a:t>UCA completers’ data </a:t>
            </a:r>
            <a:r>
              <a:rPr lang="en" sz="1000"/>
              <a:t>(x̄=3.11) </a:t>
            </a:r>
            <a:r>
              <a:rPr lang="en" sz="1000"/>
              <a:t>were slightly lower than their data for their peers prepared at other institutions </a:t>
            </a:r>
            <a:r>
              <a:rPr lang="en" sz="1000"/>
              <a:t>(x̄=3.26)</a:t>
            </a:r>
            <a:r>
              <a:rPr lang="en" sz="1000"/>
              <a:t>. This is not consistent with trends in the previous two years. Differences in data were not statistically significant.</a:t>
            </a:r>
            <a:endParaRPr sz="1000"/>
          </a:p>
          <a:p>
            <a:pPr indent="-292100" lvl="0" marL="457200" rtl="0" algn="l">
              <a:spcBef>
                <a:spcPts val="1000"/>
              </a:spcBef>
              <a:spcAft>
                <a:spcPts val="0"/>
              </a:spcAft>
              <a:buSzPts val="1000"/>
              <a:buChar char="●"/>
            </a:pPr>
            <a:r>
              <a:rPr lang="en" sz="1000"/>
              <a:t>Domain 2. UCA completers’ data (x̄=3.17) were slightly lower than their data for their peers prepared at other institutions (x̄=3.29). This is not consistent with trends in the previous two years. Differences in data were not statistically significant.</a:t>
            </a:r>
            <a:endParaRPr sz="1000"/>
          </a:p>
          <a:p>
            <a:pPr indent="-292100" lvl="0" marL="457200" rtl="0" algn="l">
              <a:spcBef>
                <a:spcPts val="1000"/>
              </a:spcBef>
              <a:spcAft>
                <a:spcPts val="0"/>
              </a:spcAft>
              <a:buSzPts val="1000"/>
              <a:buChar char="●"/>
            </a:pPr>
            <a:r>
              <a:rPr lang="en" sz="1000"/>
              <a:t>Domain 3. UCA completers’ data (x̄=3.11) were slightly lower than their data for their peers prepared at other institutions (x̄=3.28). This is not consistent with trends in the previous two years. Differences in data were not statistically significant.</a:t>
            </a:r>
            <a:endParaRPr sz="1000"/>
          </a:p>
          <a:p>
            <a:pPr indent="-292100" lvl="0" marL="457200" rtl="0" algn="l">
              <a:spcBef>
                <a:spcPts val="1000"/>
              </a:spcBef>
              <a:spcAft>
                <a:spcPts val="0"/>
              </a:spcAft>
              <a:buSzPts val="1000"/>
              <a:buChar char="●"/>
            </a:pPr>
            <a:r>
              <a:rPr lang="en" sz="1000"/>
              <a:t>Domain 4. UCA completers’ data (x̄=3.25) were slightly lower than their data for their peers prepared at other institutions (x̄=3.37). Differences in data were not statistically significant.</a:t>
            </a:r>
            <a:endParaRPr sz="1000"/>
          </a:p>
        </p:txBody>
      </p:sp>
      <p:sp>
        <p:nvSpPr>
          <p:cNvPr id="113" name="Google Shape;113;p12"/>
          <p:cNvSpPr txBox="1"/>
          <p:nvPr/>
        </p:nvSpPr>
        <p:spPr>
          <a:xfrm>
            <a:off x="4316100" y="4608475"/>
            <a:ext cx="4516200" cy="3492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1" lang="en" sz="1400" u="none" cap="none" strike="noStrike">
                <a:solidFill>
                  <a:schemeClr val="dk2"/>
                </a:solidFill>
                <a:latin typeface="Arial"/>
                <a:ea typeface="Arial"/>
                <a:cs typeface="Arial"/>
                <a:sym typeface="Arial"/>
              </a:rPr>
              <a:t>Note: Initial Programs Only</a:t>
            </a:r>
            <a:endParaRPr b="0" i="1" sz="1400" u="none" cap="none" strike="noStrike">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g26b703023aa_0_12"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g26b703023aa_0_17"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g26b703023aa_0_22"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g26b703023aa_0_27"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solidFill>
                  <a:srgbClr val="000000"/>
                </a:solidFill>
              </a:rPr>
              <a:t>Measure 2: Satisfaction of Employers</a:t>
            </a:r>
            <a:endParaRPr>
              <a:solidFill>
                <a:srgbClr val="000000"/>
              </a:solidFill>
            </a:endParaRPr>
          </a:p>
          <a:p>
            <a:pPr indent="0" lvl="0" marL="0" rtl="0" algn="l">
              <a:lnSpc>
                <a:spcPct val="100000"/>
              </a:lnSpc>
              <a:spcBef>
                <a:spcPts val="0"/>
              </a:spcBef>
              <a:spcAft>
                <a:spcPts val="0"/>
              </a:spcAft>
              <a:buSzPts val="2800"/>
              <a:buNone/>
            </a:pPr>
            <a:r>
              <a:t/>
            </a:r>
            <a:endParaRPr/>
          </a:p>
        </p:txBody>
      </p:sp>
      <p:sp>
        <p:nvSpPr>
          <p:cNvPr id="139" name="Google Shape;139;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400"/>
              <a:t>UCA Employer Survey - </a:t>
            </a:r>
            <a:r>
              <a:rPr lang="en" sz="2400" u="sng"/>
              <a:t>Initial </a:t>
            </a:r>
            <a:r>
              <a:rPr lang="en" sz="2400"/>
              <a:t>Programs</a:t>
            </a:r>
            <a:endParaRPr sz="2400"/>
          </a:p>
        </p:txBody>
      </p:sp>
      <p:sp>
        <p:nvSpPr>
          <p:cNvPr id="140" name="Google Shape;140;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Clr>
                <a:schemeClr val="dk1"/>
              </a:buClr>
              <a:buSzPts val="1100"/>
              <a:buFont typeface="Arial"/>
              <a:buNone/>
            </a:pPr>
            <a:r>
              <a:rPr lang="en" sz="2400"/>
              <a:t>UCA Employer Survey - </a:t>
            </a:r>
            <a:r>
              <a:rPr lang="en" sz="2400" u="sng"/>
              <a:t>Advanced </a:t>
            </a:r>
            <a:r>
              <a:rPr lang="en" sz="2400"/>
              <a:t>Programs</a:t>
            </a:r>
            <a:endParaRPr sz="24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2: Employer Satisfaction (</a:t>
            </a:r>
            <a:r>
              <a:rPr lang="en" sz="2600">
                <a:highlight>
                  <a:srgbClr val="FFFF00"/>
                </a:highlight>
              </a:rPr>
              <a:t>initial</a:t>
            </a:r>
            <a:r>
              <a:rPr lang="en" sz="2600"/>
              <a:t>)</a:t>
            </a:r>
            <a:endParaRPr sz="2600"/>
          </a:p>
        </p:txBody>
      </p:sp>
      <p:sp>
        <p:nvSpPr>
          <p:cNvPr id="146" name="Google Shape;146;p18"/>
          <p:cNvSpPr txBox="1"/>
          <p:nvPr>
            <p:ph idx="1" type="body"/>
          </p:nvPr>
        </p:nvSpPr>
        <p:spPr>
          <a:xfrm>
            <a:off x="311700" y="1017725"/>
            <a:ext cx="8520600" cy="3416400"/>
          </a:xfrm>
          <a:prstGeom prst="rect">
            <a:avLst/>
          </a:prstGeom>
          <a:noFill/>
          <a:ln>
            <a:noFill/>
          </a:ln>
        </p:spPr>
        <p:txBody>
          <a:bodyPr anchorCtr="0" anchor="t" bIns="91425" lIns="91425" spcFirstLastPara="1" rIns="91425" wrap="square" tIns="91425">
            <a:noAutofit/>
          </a:bodyPr>
          <a:lstStyle/>
          <a:p>
            <a:pPr indent="-292100" lvl="0" marL="457200" rtl="0" algn="l">
              <a:lnSpc>
                <a:spcPct val="115000"/>
              </a:lnSpc>
              <a:spcBef>
                <a:spcPts val="0"/>
              </a:spcBef>
              <a:spcAft>
                <a:spcPts val="0"/>
              </a:spcAft>
              <a:buSzPts val="1000"/>
              <a:buChar char="●"/>
            </a:pPr>
            <a:r>
              <a:rPr lang="en" sz="1000"/>
              <a:t>UCA measures employer satisfaction of program completers through multiple measures including a UCA survey, Arch Ford partner employee survey, and ADE/DESE measure of employer satisfaction. The data presented here were collected through a UCA principal survey aligned to the expectations of the Interstate Teacher Assessment and Support Consortium (InTASC) standards. All data included in the data set were scored on a scale of 1-4 (1 = not prepared, 2 = inadequately prepared, 3 = adequately prepared, 4 = well prepared) with a target score of “3.” Faculty in the CAEP Standard 4 committee noted the redesigned survey allowed us to more clearly see a need to support candidates in supporting diverse student populations.</a:t>
            </a:r>
            <a:endParaRPr sz="1000"/>
          </a:p>
          <a:p>
            <a:pPr indent="-292100" lvl="0" marL="457200" rtl="0" algn="l">
              <a:lnSpc>
                <a:spcPct val="115000"/>
              </a:lnSpc>
              <a:spcBef>
                <a:spcPts val="1000"/>
              </a:spcBef>
              <a:spcAft>
                <a:spcPts val="0"/>
              </a:spcAft>
              <a:buSzPts val="1000"/>
              <a:buChar char="●"/>
            </a:pPr>
            <a:r>
              <a:rPr lang="en" sz="1000"/>
              <a:t>Overall trends in Spring 2023 indicate that the EPP is doing well in preparing candidates to for the field with all scores falling in the upper range of the survey (levels 3-4) and exceeding scores from Spring 2022. </a:t>
            </a:r>
            <a:endParaRPr sz="1000"/>
          </a:p>
          <a:p>
            <a:pPr indent="-292100" lvl="0" marL="457200" rtl="0" algn="l">
              <a:lnSpc>
                <a:spcPct val="115000"/>
              </a:lnSpc>
              <a:spcBef>
                <a:spcPts val="1000"/>
              </a:spcBef>
              <a:spcAft>
                <a:spcPts val="0"/>
              </a:spcAft>
              <a:buSzPts val="1000"/>
              <a:buChar char="●"/>
            </a:pPr>
            <a:r>
              <a:rPr lang="en" sz="1000"/>
              <a:t>Relative high points in the data include candidate ability to collaborate with colleagues</a:t>
            </a:r>
            <a:r>
              <a:rPr lang="en" sz="1000"/>
              <a:t> (x̄=3.6), ability to </a:t>
            </a:r>
            <a:r>
              <a:rPr lang="en" sz="1000"/>
              <a:t>align instruction to the Arkansas standards (x̄=3.58), engagement in ongoing professional learning (x̄=3.57), ability to meet students’ needs (</a:t>
            </a:r>
            <a:r>
              <a:rPr lang="en" sz="1000"/>
              <a:t>x̄=3.57),</a:t>
            </a:r>
            <a:r>
              <a:rPr lang="en" sz="1000"/>
              <a:t> technology integration (x̄=3.56), and content knowledge (</a:t>
            </a:r>
            <a:r>
              <a:rPr lang="en" sz="1000"/>
              <a:t>x̄=3.55)</a:t>
            </a:r>
            <a:r>
              <a:rPr lang="en" sz="1000"/>
              <a:t>. These findings are consistent with data from Spring 2022.</a:t>
            </a:r>
            <a:endParaRPr sz="1000"/>
          </a:p>
          <a:p>
            <a:pPr indent="-292100" lvl="0" marL="457200" rtl="0" algn="l">
              <a:lnSpc>
                <a:spcPct val="115000"/>
              </a:lnSpc>
              <a:spcBef>
                <a:spcPts val="1000"/>
              </a:spcBef>
              <a:spcAft>
                <a:spcPts val="0"/>
              </a:spcAft>
              <a:buSzPts val="1000"/>
              <a:buChar char="●"/>
            </a:pPr>
            <a:r>
              <a:rPr lang="en" sz="1000"/>
              <a:t>Relative low points in the data include candidate </a:t>
            </a:r>
            <a:r>
              <a:rPr lang="en" sz="1000"/>
              <a:t>ability</a:t>
            </a:r>
            <a:r>
              <a:rPr lang="en" sz="1000"/>
              <a:t> to manage student behavior </a:t>
            </a:r>
            <a:r>
              <a:rPr lang="en" sz="1000"/>
              <a:t>(x̄=3.33), multiple methods of assessment (x̄=3.41), and </a:t>
            </a:r>
            <a:r>
              <a:rPr lang="en" sz="1000"/>
              <a:t>differentiating instruction (x̄=3.42).</a:t>
            </a:r>
            <a:endParaRPr sz="1000"/>
          </a:p>
          <a:p>
            <a:pPr indent="-292100" lvl="0" marL="457200" rtl="0" algn="l">
              <a:lnSpc>
                <a:spcPct val="115000"/>
              </a:lnSpc>
              <a:spcBef>
                <a:spcPts val="1000"/>
              </a:spcBef>
              <a:spcAft>
                <a:spcPts val="0"/>
              </a:spcAft>
              <a:buSzPts val="1000"/>
              <a:buChar char="●"/>
            </a:pPr>
            <a:r>
              <a:rPr lang="en" sz="1000"/>
              <a:t>Improvements in data were noted for engaging </a:t>
            </a:r>
            <a:r>
              <a:rPr lang="en" sz="1000"/>
              <a:t>students</a:t>
            </a:r>
            <a:r>
              <a:rPr lang="en" sz="1000"/>
              <a:t> in </a:t>
            </a:r>
            <a:r>
              <a:rPr lang="en" sz="1000"/>
              <a:t>multiple</a:t>
            </a:r>
            <a:r>
              <a:rPr lang="en" sz="1000"/>
              <a:t> perspectives</a:t>
            </a:r>
            <a:r>
              <a:rPr lang="en" sz="1000"/>
              <a:t> (x̄=3.47) and creating inclusive learning environments (x̄=3.44).</a:t>
            </a:r>
            <a:r>
              <a:rPr lang="en" sz="1000"/>
              <a:t> </a:t>
            </a:r>
            <a:endParaRPr sz="1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g26b703023aa_0_46"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g26b703023aa_0_36"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Overview</a:t>
            </a:r>
            <a:endParaRPr/>
          </a:p>
        </p:txBody>
      </p:sp>
      <p:sp>
        <p:nvSpPr>
          <p:cNvPr id="61" name="Google Shape;61;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sz="2400">
                <a:solidFill>
                  <a:schemeClr val="dk1"/>
                </a:solidFill>
              </a:rPr>
              <a:t>CAEP (Council for the Accreditation of Educator Preparation) requires the EPP to publicly share data against four annual reporting measures. These measures are used to provide information to the public on both program outcome and program impact on both initial and advanced programs.</a:t>
            </a:r>
            <a:endParaRPr sz="24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 sz="2400">
                <a:solidFill>
                  <a:schemeClr val="dk1"/>
                </a:solidFill>
              </a:rPr>
              <a:t>These data are for the UCA COE in alignment with CAEP annual reporting expectations.</a:t>
            </a:r>
            <a:endParaRPr sz="2400">
              <a:solidFill>
                <a:schemeClr val="dk1"/>
              </a:solidFill>
            </a:endParaRPr>
          </a:p>
          <a:p>
            <a:pPr indent="0" lvl="0" marL="0" rtl="0" algn="l">
              <a:lnSpc>
                <a:spcPct val="115000"/>
              </a:lnSpc>
              <a:spcBef>
                <a:spcPts val="1200"/>
              </a:spcBef>
              <a:spcAft>
                <a:spcPts val="1600"/>
              </a:spcAft>
              <a:buSzPts val="1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400"/>
              <a:t>Measure 2: Employer Satisfaction and Milestones (</a:t>
            </a:r>
            <a:r>
              <a:rPr lang="en" sz="2400">
                <a:highlight>
                  <a:srgbClr val="FFFF00"/>
                </a:highlight>
              </a:rPr>
              <a:t>advanced</a:t>
            </a:r>
            <a:r>
              <a:rPr lang="en" sz="2400"/>
              <a:t>)</a:t>
            </a:r>
            <a:endParaRPr sz="2400"/>
          </a:p>
        </p:txBody>
      </p:sp>
      <p:sp>
        <p:nvSpPr>
          <p:cNvPr id="162" name="Google Shape;162;p21"/>
          <p:cNvSpPr txBox="1"/>
          <p:nvPr>
            <p:ph idx="1" type="body"/>
          </p:nvPr>
        </p:nvSpPr>
        <p:spPr>
          <a:xfrm>
            <a:off x="311700" y="1000075"/>
            <a:ext cx="8520600" cy="3416400"/>
          </a:xfrm>
          <a:prstGeom prst="rect">
            <a:avLst/>
          </a:prstGeom>
          <a:noFill/>
          <a:ln>
            <a:noFill/>
          </a:ln>
        </p:spPr>
        <p:txBody>
          <a:bodyPr anchorCtr="0" anchor="t" bIns="91425" lIns="91425" spcFirstLastPara="1" rIns="91425" wrap="square" tIns="91425">
            <a:noAutofit/>
          </a:bodyPr>
          <a:lstStyle/>
          <a:p>
            <a:pPr indent="-292100" lvl="0" marL="457200" rtl="0" algn="l">
              <a:lnSpc>
                <a:spcPct val="115000"/>
              </a:lnSpc>
              <a:spcBef>
                <a:spcPts val="0"/>
              </a:spcBef>
              <a:spcAft>
                <a:spcPts val="0"/>
              </a:spcAft>
              <a:buSzPts val="1000"/>
              <a:buChar char="●"/>
            </a:pPr>
            <a:r>
              <a:rPr lang="en" sz="1000"/>
              <a:t>The data presented here were collected through an employer survey aligned to the expectations of the Council for the Accreditation of Educator Preparation (CAEP) (Standard A.1.1). All data included in the data set were scored on a scale of 1-4 (1 = not prepared, 2 = inadequately prepared, 3 = adequately prepared, 4 = well prepared) with a target score of “3.” </a:t>
            </a:r>
            <a:endParaRPr sz="1000"/>
          </a:p>
          <a:p>
            <a:pPr indent="-292100" lvl="0" marL="457200" rtl="0" algn="l">
              <a:spcBef>
                <a:spcPts val="1000"/>
              </a:spcBef>
              <a:spcAft>
                <a:spcPts val="0"/>
              </a:spcAft>
              <a:buSzPts val="1000"/>
              <a:buChar char="●"/>
            </a:pPr>
            <a:r>
              <a:rPr lang="en" sz="1000"/>
              <a:t>Overall trends in Spring 2023 indicate that the EPP is doing well in preparing candidates to for the field with all scores falling in the upper range of the survey (levels 3-4) and exceeding scores from Spring 2022 in many criteria. </a:t>
            </a:r>
            <a:endParaRPr sz="1000"/>
          </a:p>
          <a:p>
            <a:pPr indent="-292100" lvl="0" marL="457200" rtl="0" algn="l">
              <a:lnSpc>
                <a:spcPct val="115000"/>
              </a:lnSpc>
              <a:spcBef>
                <a:spcPts val="1000"/>
              </a:spcBef>
              <a:spcAft>
                <a:spcPts val="0"/>
              </a:spcAft>
              <a:buSzPts val="1000"/>
              <a:buChar char="●"/>
            </a:pPr>
            <a:r>
              <a:rPr lang="en" sz="1000"/>
              <a:t>Relative high points in the data included employer ratings around use of technology to support professional practice (</a:t>
            </a:r>
            <a:r>
              <a:rPr lang="en" sz="1000"/>
              <a:t>x̄ = 3.94), professional </a:t>
            </a:r>
            <a:r>
              <a:rPr lang="en" sz="1000"/>
              <a:t>skills and content knowledge specific to the professional role (x̄ = 3.78) and professional dispositions (x̄ = 3.76). </a:t>
            </a:r>
            <a:endParaRPr sz="1000"/>
          </a:p>
          <a:p>
            <a:pPr indent="-292100" lvl="0" marL="457200" rtl="0" algn="l">
              <a:lnSpc>
                <a:spcPct val="115000"/>
              </a:lnSpc>
              <a:spcBef>
                <a:spcPts val="1000"/>
              </a:spcBef>
              <a:spcAft>
                <a:spcPts val="0"/>
              </a:spcAft>
              <a:buSzPts val="1000"/>
              <a:buChar char="●"/>
            </a:pPr>
            <a:r>
              <a:rPr lang="en" sz="1000"/>
              <a:t>Relative low points in the data included supporting diverse stakeholders (</a:t>
            </a:r>
            <a:r>
              <a:rPr lang="en" sz="1000"/>
              <a:t>x̄ = 3.61) which contradicts findings from Spring 2022. </a:t>
            </a:r>
            <a:r>
              <a:rPr lang="en" sz="1000"/>
              <a:t>Again, while these data points are the relative low spots in the data, all far exceed the benchmark and lie near the “well prepared” indicator.  </a:t>
            </a:r>
            <a:endParaRPr sz="1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id="167" name="Google Shape;167;g26b703023aa_0_53"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3: Candidate Competency at Completion</a:t>
            </a:r>
            <a:endParaRPr/>
          </a:p>
          <a:p>
            <a:pPr indent="0" lvl="0" marL="0" rtl="0" algn="l">
              <a:lnSpc>
                <a:spcPct val="100000"/>
              </a:lnSpc>
              <a:spcBef>
                <a:spcPts val="0"/>
              </a:spcBef>
              <a:spcAft>
                <a:spcPts val="0"/>
              </a:spcAft>
              <a:buSzPts val="2800"/>
              <a:buNone/>
            </a:pPr>
            <a:r>
              <a:t/>
            </a:r>
            <a:endParaRPr/>
          </a:p>
        </p:txBody>
      </p:sp>
      <p:sp>
        <p:nvSpPr>
          <p:cNvPr id="173" name="Google Shape;173;p3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200"/>
              <a:t> Praxis Data - Initial Programs</a:t>
            </a:r>
            <a:endParaRPr sz="2200"/>
          </a:p>
        </p:txBody>
      </p:sp>
      <p:sp>
        <p:nvSpPr>
          <p:cNvPr id="174" name="Google Shape;174;p3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SzPts val="1400"/>
              <a:buNone/>
            </a:pPr>
            <a:r>
              <a:rPr lang="en" sz="2200"/>
              <a:t>Praxis Data - Advanced Programs</a:t>
            </a:r>
            <a:endParaRPr sz="22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3: Ability of Completers to Meet Requirements</a:t>
            </a:r>
            <a:endParaRPr sz="2600"/>
          </a:p>
          <a:p>
            <a:pPr indent="0" lvl="0" marL="0" rtl="0" algn="l">
              <a:lnSpc>
                <a:spcPct val="100000"/>
              </a:lnSpc>
              <a:spcBef>
                <a:spcPts val="0"/>
              </a:spcBef>
              <a:spcAft>
                <a:spcPts val="0"/>
              </a:spcAft>
              <a:buSzPts val="2800"/>
              <a:buNone/>
            </a:pPr>
            <a:r>
              <a:t/>
            </a:r>
            <a:endParaRPr/>
          </a:p>
        </p:txBody>
      </p:sp>
      <p:sp>
        <p:nvSpPr>
          <p:cNvPr id="180" name="Google Shape;180;p37"/>
          <p:cNvSpPr txBox="1"/>
          <p:nvPr>
            <p:ph idx="1" type="body"/>
          </p:nvPr>
        </p:nvSpPr>
        <p:spPr>
          <a:xfrm>
            <a:off x="311700" y="1152475"/>
            <a:ext cx="8520600" cy="39258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Candidate pass rate on required content Praxis exams is tracked across programs by the Office of Candidate Services (OCS). Disaggregated program data are tracked for pass rates, mean score, standard deviation, and range</a:t>
            </a:r>
            <a:endParaRPr sz="1400"/>
          </a:p>
          <a:p>
            <a:pPr indent="-317500" lvl="0" marL="457200" rtl="0" algn="l">
              <a:lnSpc>
                <a:spcPct val="115000"/>
              </a:lnSpc>
              <a:spcBef>
                <a:spcPts val="600"/>
              </a:spcBef>
              <a:spcAft>
                <a:spcPts val="0"/>
              </a:spcAft>
              <a:buSzPts val="1400"/>
              <a:buChar char="●"/>
            </a:pPr>
            <a:r>
              <a:rPr lang="en" sz="1400"/>
              <a:t>Both initial and advanced programs report overall success in candidate ability to pass the required Praxis content exam(s) with many programs yielding pass rates at 90% and higher. For initial programs, changes to policy for “Gate 3” (admission to internship 2) have resulted in higher pass rates, notably for the K6 program. Candidates must now meet the ADE/AAP score for admission to Gate 3 (</a:t>
            </a:r>
            <a:r>
              <a:rPr lang="en" sz="1400" u="sng">
                <a:solidFill>
                  <a:schemeClr val="hlink"/>
                </a:solidFill>
                <a:hlinkClick r:id="rId3"/>
              </a:rPr>
              <a:t>https://uca.edu/ocs/aap-provisional/</a:t>
            </a:r>
            <a:r>
              <a:rPr lang="en" sz="1400"/>
              <a:t>). Additionally, the EPP has created several support and remediation structures for students struggling to pass their required exam(s) successfully, including: 240 Tutoring, Praxis Boot Camps (DESE grant), and state resources/tutoring programs. Undergraduate K6 Social Studies continues to be an area of focus for continuous improvement.</a:t>
            </a:r>
            <a:endParaRPr sz="1400"/>
          </a:p>
          <a:p>
            <a:pPr indent="-317500" lvl="0" marL="457200" rtl="0" algn="l">
              <a:lnSpc>
                <a:spcPct val="115000"/>
              </a:lnSpc>
              <a:spcBef>
                <a:spcPts val="600"/>
              </a:spcBef>
              <a:spcAft>
                <a:spcPts val="600"/>
              </a:spcAft>
              <a:buSzPts val="1400"/>
              <a:buChar char="●"/>
            </a:pPr>
            <a:r>
              <a:rPr lang="en" sz="1400"/>
              <a:t>Access to full reports - </a:t>
            </a:r>
            <a:r>
              <a:rPr lang="en" sz="1400" u="sng">
                <a:solidFill>
                  <a:schemeClr val="hlink"/>
                </a:solidFill>
                <a:hlinkClick r:id="rId4"/>
              </a:rPr>
              <a:t>https://uca.edu/panda/panda-reports/title-ii-reports/</a:t>
            </a:r>
            <a:r>
              <a:rPr lang="en" sz="1400"/>
              <a:t> </a:t>
            </a:r>
            <a:endParaRPr sz="1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g26b703023aa_0_69"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graphicFrame>
        <p:nvGraphicFramePr>
          <p:cNvPr id="190" name="Google Shape;190;p39"/>
          <p:cNvGraphicFramePr/>
          <p:nvPr/>
        </p:nvGraphicFramePr>
        <p:xfrm>
          <a:off x="952500" y="232835"/>
          <a:ext cx="3000000" cy="3000000"/>
        </p:xfrm>
        <a:graphic>
          <a:graphicData uri="http://schemas.openxmlformats.org/drawingml/2006/table">
            <a:tbl>
              <a:tblPr>
                <a:noFill/>
                <a:tableStyleId>{11B172BB-34C6-4C77-8F70-A9AB83C7DFD2}</a:tableStyleId>
              </a:tblPr>
              <a:tblGrid>
                <a:gridCol w="2617775"/>
                <a:gridCol w="675475"/>
                <a:gridCol w="675450"/>
                <a:gridCol w="930875"/>
                <a:gridCol w="930875"/>
              </a:tblGrid>
              <a:tr h="31830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UNDERGRADUATE PROGRAMS</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Reading </a:t>
                      </a:r>
                      <a:r>
                        <a:rPr lang="en" sz="1000"/>
                        <a:t>&amp; LA</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92</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Mathematics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1</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Social Studies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85</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Science</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8</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47</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81</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89</a:t>
                      </a:r>
                      <a:endParaRPr sz="1000" u="none" cap="none" strike="noStrike"/>
                    </a:p>
                  </a:txBody>
                  <a:tcPr marT="91425" marB="91425" marR="91425" marL="91425">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E</a:t>
                      </a:r>
                      <a:r>
                        <a:rPr lang="en" sz="1000"/>
                        <a:t>LA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Math (5164)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94</a:t>
                      </a:r>
                      <a:endParaRPr sz="1000" u="none" cap="none" strike="noStrike"/>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tcPr>
                </a:tc>
              </a:tr>
              <a:tr h="318300">
                <a:tc>
                  <a:txBody>
                    <a:bodyPr/>
                    <a:lstStyle/>
                    <a:p>
                      <a:pPr indent="0" lvl="0" marL="0" rtl="0" algn="l">
                        <a:lnSpc>
                          <a:spcPct val="115000"/>
                        </a:lnSpc>
                        <a:spcBef>
                          <a:spcPts val="0"/>
                        </a:spcBef>
                        <a:spcAft>
                          <a:spcPts val="0"/>
                        </a:spcAft>
                        <a:buClr>
                          <a:schemeClr val="dk1"/>
                        </a:buClr>
                        <a:buSzPts val="600"/>
                        <a:buFont typeface="Arial"/>
                        <a:buNone/>
                      </a:pPr>
                      <a:r>
                        <a:rPr lang="en" sz="1000">
                          <a:solidFill>
                            <a:schemeClr val="dk1"/>
                          </a:solidFill>
                        </a:rPr>
                        <a:t>4-8 Middle Level: Math (5169)</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6</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95</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Science</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87</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Social Studies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11</a:t>
                      </a:r>
                      <a:endParaRPr sz="1000" u="none" cap="none" strike="noStrike"/>
                    </a:p>
                  </a:txBody>
                  <a:tcPr marT="91425" marB="91425" marR="91425" marL="91425">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82</a:t>
                      </a:r>
                      <a:endParaRPr sz="1000" u="none" cap="none" strike="noStrike"/>
                    </a:p>
                  </a:txBody>
                  <a:tcPr marT="91425" marB="91425" marR="91425" marL="91425">
                    <a:lnL cap="flat" cmpd="sng" w="9525">
                      <a:solidFill>
                        <a:srgbClr val="9E9E9E"/>
                      </a:solidFill>
                      <a:prstDash val="solid"/>
                      <a:round/>
                      <a:headEnd len="sm" w="sm" type="none"/>
                      <a:tailEnd len="sm" w="sm" type="none"/>
                    </a:lnL>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English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FACS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a:t>
                      </a:r>
                      <a:endParaRPr sz="1000" u="none" cap="none" strike="noStrike"/>
                    </a:p>
                  </a:txBody>
                  <a:tcPr marT="91425" marB="91425" marR="91425" marL="91425">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72</a:t>
                      </a:r>
                      <a:endParaRPr sz="1000" u="none" cap="none" strike="noStrike"/>
                    </a:p>
                  </a:txBody>
                  <a:tcPr marT="91425" marB="91425" marR="91425" marL="91425">
                    <a:lnL cap="flat" cmpd="sng" w="9525">
                      <a:solidFill>
                        <a:srgbClr val="9E9E9E"/>
                      </a:solidFill>
                      <a:prstDash val="solid"/>
                      <a:round/>
                      <a:headEnd len="sm" w="sm" type="none"/>
                      <a:tailEnd len="sm" w="sm" type="none"/>
                    </a:lnL>
                    <a:lnT cap="flat" cmpd="sng" w="9525">
                      <a:solidFill>
                        <a:srgbClr val="9E9E9E"/>
                      </a:solidFill>
                      <a:prstDash val="solid"/>
                      <a:round/>
                      <a:headEnd len="sm" w="sm" type="none"/>
                      <a:tailEnd len="sm" w="sm" type="none"/>
                    </a:lnT>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Math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6</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Social Studies (5086)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tc>
              </a:tr>
              <a:tr h="318300">
                <a:tc>
                  <a:txBody>
                    <a:bodyPr/>
                    <a:lstStyle/>
                    <a:p>
                      <a:pPr indent="0" lvl="0" marL="0" rtl="0" algn="l">
                        <a:lnSpc>
                          <a:spcPct val="115000"/>
                        </a:lnSpc>
                        <a:spcBef>
                          <a:spcPts val="0"/>
                        </a:spcBef>
                        <a:spcAft>
                          <a:spcPts val="0"/>
                        </a:spcAft>
                        <a:buNone/>
                      </a:pPr>
                      <a:r>
                        <a:rPr lang="en" sz="1000">
                          <a:solidFill>
                            <a:schemeClr val="dk1"/>
                          </a:solidFill>
                        </a:rPr>
                        <a:t>7-12 Social Studies (5081)</a:t>
                      </a:r>
                      <a:endParaRPr sz="1000"/>
                    </a:p>
                  </a:txBody>
                  <a:tcPr marT="91425" marB="91425" marR="91425" marL="91425"/>
                </a:tc>
                <a:tc>
                  <a:txBody>
                    <a:bodyPr/>
                    <a:lstStyle/>
                    <a:p>
                      <a:pPr indent="0" lvl="0" marL="0" marR="0" rtl="0" algn="ctr">
                        <a:lnSpc>
                          <a:spcPct val="100000"/>
                        </a:lnSpc>
                        <a:spcBef>
                          <a:spcPts val="0"/>
                        </a:spcBef>
                        <a:spcAft>
                          <a:spcPts val="0"/>
                        </a:spcAft>
                        <a:buNone/>
                      </a:pPr>
                      <a:r>
                        <a:rPr lang="en" sz="1000"/>
                        <a:t>3</a:t>
                      </a:r>
                      <a:endParaRPr sz="1000"/>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83</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Art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3</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Music</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97</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PE/Health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0</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63</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87</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None/>
                      </a:pPr>
                      <a:r>
                        <a:rPr lang="en" sz="1000"/>
                        <a:t>K-12 Spanish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2</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80</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a:t>
                      </a:r>
                      <a:r>
                        <a:rPr lang="en" sz="1000"/>
                        <a:t>SPED </a:t>
                      </a:r>
                      <a:r>
                        <a:rPr lang="en" sz="1000" u="none" cap="none" strike="noStrike"/>
                        <a:t>Fundamental Subjects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31830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a:t>
                      </a:r>
                      <a:r>
                        <a:rPr lang="en" sz="1000"/>
                        <a:t>PED</a:t>
                      </a:r>
                      <a:r>
                        <a:rPr lang="en" sz="1000" u="none" cap="none" strike="noStrike"/>
                        <a:t> Knowledge and Applications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1</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98</a:t>
                      </a:r>
                      <a:endParaRPr sz="1000" u="none" cap="none" strike="noStrike"/>
                    </a:p>
                  </a:txBody>
                  <a:tcPr marT="91425" marB="91425" marR="91425" marL="91425"/>
                </a:tc>
              </a:tr>
              <a:tr h="318300">
                <a:tc>
                  <a:txBody>
                    <a:bodyPr/>
                    <a:lstStyle/>
                    <a:p>
                      <a:pPr indent="0" lvl="0" marL="0" marR="0" rtl="0" algn="l">
                        <a:lnSpc>
                          <a:spcPct val="115000"/>
                        </a:lnSpc>
                        <a:spcBef>
                          <a:spcPts val="0"/>
                        </a:spcBef>
                        <a:spcAft>
                          <a:spcPts val="0"/>
                        </a:spcAft>
                        <a:buClr>
                          <a:srgbClr val="000000"/>
                        </a:buClr>
                        <a:buSzPts val="1000"/>
                        <a:buFont typeface="Arial"/>
                        <a:buNone/>
                      </a:pPr>
                      <a:r>
                        <a:rPr lang="en" sz="1000" u="none" cap="none" strike="noStrike"/>
                        <a:t>Foundations of Reading (SEP0190)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r>
                        <a:rPr lang="en" sz="1000"/>
                        <a:t>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46</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5</a:t>
                      </a:r>
                      <a:endParaRPr sz="1000" u="none" cap="none" strike="noStrike"/>
                    </a:p>
                  </a:txBody>
                  <a:tcPr marT="91425" marB="91425" marR="91425" marL="91425"/>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graphicFrame>
        <p:nvGraphicFramePr>
          <p:cNvPr id="195" name="Google Shape;195;p40"/>
          <p:cNvGraphicFramePr/>
          <p:nvPr/>
        </p:nvGraphicFramePr>
        <p:xfrm>
          <a:off x="952500" y="156635"/>
          <a:ext cx="3000000" cy="3000000"/>
        </p:xfrm>
        <a:graphic>
          <a:graphicData uri="http://schemas.openxmlformats.org/drawingml/2006/table">
            <a:tbl>
              <a:tblPr>
                <a:noFill/>
                <a:tableStyleId>{11B172BB-34C6-4C77-8F70-A9AB83C7DFD2}</a:tableStyleId>
              </a:tblPr>
              <a:tblGrid>
                <a:gridCol w="3364100"/>
                <a:gridCol w="1019375"/>
                <a:gridCol w="825575"/>
                <a:gridCol w="1019350"/>
                <a:gridCol w="10105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MAT PROGRAMS</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Reading and Language Arts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3</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Mathematics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97</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0</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Social Studies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82</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K-6 Elementary: Science</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31</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94</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86</a:t>
                      </a:r>
                      <a:endParaRPr sz="1000" u="none" cap="none" strike="noStrike"/>
                    </a:p>
                  </a:txBody>
                  <a:tcPr marT="91425" marB="91425" marR="91425" marL="91425"/>
                </a:tc>
              </a:tr>
              <a:tr h="250550">
                <a:tc>
                  <a:txBody>
                    <a:bodyPr/>
                    <a:lstStyle/>
                    <a:p>
                      <a:pPr indent="0" lvl="0" marL="0" rtl="0" algn="l">
                        <a:lnSpc>
                          <a:spcPct val="115000"/>
                        </a:lnSpc>
                        <a:spcBef>
                          <a:spcPts val="0"/>
                        </a:spcBef>
                        <a:spcAft>
                          <a:spcPts val="0"/>
                        </a:spcAft>
                        <a:buNone/>
                      </a:pPr>
                      <a:r>
                        <a:rPr lang="en" sz="1000">
                          <a:solidFill>
                            <a:schemeClr val="dk1"/>
                          </a:solidFill>
                        </a:rPr>
                        <a:t>4-8 Middle Level: ELA</a:t>
                      </a:r>
                      <a:endParaRPr sz="1000"/>
                    </a:p>
                  </a:txBody>
                  <a:tcPr marT="91425" marB="91425" marR="91425" marL="91425"/>
                </a:tc>
                <a:tc>
                  <a:txBody>
                    <a:bodyPr/>
                    <a:lstStyle/>
                    <a:p>
                      <a:pPr indent="0" lvl="0" marL="0" marR="0" rtl="0" algn="ctr">
                        <a:lnSpc>
                          <a:spcPct val="100000"/>
                        </a:lnSpc>
                        <a:spcBef>
                          <a:spcPts val="0"/>
                        </a:spcBef>
                        <a:spcAft>
                          <a:spcPts val="0"/>
                        </a:spcAft>
                        <a:buNone/>
                      </a:pPr>
                      <a:r>
                        <a:rPr lang="en" sz="1000"/>
                        <a:t>5</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67</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Math (5134)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000"/>
                        <a:buFont typeface="Arial"/>
                        <a:buNone/>
                      </a:pPr>
                      <a:r>
                        <a:rPr lang="en" sz="1000">
                          <a:solidFill>
                            <a:schemeClr val="dk1"/>
                          </a:solidFill>
                        </a:rPr>
                        <a:t>50</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rtl="0" algn="l">
                        <a:lnSpc>
                          <a:spcPct val="115000"/>
                        </a:lnSpc>
                        <a:spcBef>
                          <a:spcPts val="0"/>
                        </a:spcBef>
                        <a:spcAft>
                          <a:spcPts val="0"/>
                        </a:spcAft>
                        <a:buClr>
                          <a:schemeClr val="dk1"/>
                        </a:buClr>
                        <a:buSzPts val="600"/>
                        <a:buFont typeface="Arial"/>
                        <a:buNone/>
                      </a:pPr>
                      <a:r>
                        <a:rPr lang="en" sz="1000">
                          <a:solidFill>
                            <a:schemeClr val="dk1"/>
                          </a:solidFill>
                        </a:rPr>
                        <a:t>4-8 Middle Level: Math (5169)</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5</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81</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Science</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3</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4-8 Middle Level: Social Studies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81</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English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rtl="0" algn="ctr">
                        <a:spcBef>
                          <a:spcPts val="0"/>
                        </a:spcBef>
                        <a:spcAft>
                          <a:spcPts val="0"/>
                        </a:spcAft>
                        <a:buClr>
                          <a:schemeClr val="dk1"/>
                        </a:buClr>
                        <a:buSzPts val="1000"/>
                        <a:buFont typeface="Arial"/>
                        <a:buNone/>
                      </a:pPr>
                      <a:r>
                        <a:rPr lang="en" sz="1000">
                          <a:solidFill>
                            <a:schemeClr val="dk1"/>
                          </a:solidFill>
                        </a:rPr>
                        <a:t>95</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1000"/>
                        <a:buFont typeface="Arial"/>
                        <a:buNone/>
                      </a:pPr>
                      <a:r>
                        <a:rPr lang="en" sz="1000" u="none" cap="none" strike="noStrike"/>
                        <a:t>7-12 FACS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rtl="0" algn="ctr">
                        <a:spcBef>
                          <a:spcPts val="0"/>
                        </a:spcBef>
                        <a:spcAft>
                          <a:spcPts val="0"/>
                        </a:spcAft>
                        <a:buClr>
                          <a:schemeClr val="dk1"/>
                        </a:buClr>
                        <a:buSzPts val="1000"/>
                        <a:buFont typeface="Arial"/>
                        <a:buNone/>
                      </a:pPr>
                      <a:r>
                        <a:rPr lang="en" sz="1000">
                          <a:solidFill>
                            <a:schemeClr val="dk1"/>
                          </a:solidFill>
                        </a:rPr>
                        <a:t>*</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Life Science / Biology</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95</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Math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69</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None/>
                      </a:pPr>
                      <a:r>
                        <a:rPr lang="en" sz="1000"/>
                        <a:t>7-12 Chemistry</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2</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7-12 Social Studies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86</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Art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4</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93</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None/>
                      </a:pPr>
                      <a:r>
                        <a:rPr lang="en" sz="1000"/>
                        <a:t>K-12 Music</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PE/Health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89</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None/>
                      </a:pPr>
                      <a:r>
                        <a:rPr lang="en" sz="1000"/>
                        <a:t>K-12 French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1</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None/>
                      </a:pPr>
                      <a:r>
                        <a:rPr lang="en" sz="1000"/>
                        <a:t>K-12 Spanish</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sz="1000"/>
                        <a:t>1</a:t>
                      </a:r>
                      <a:endParaRPr sz="1000"/>
                    </a:p>
                  </a:txBody>
                  <a:tcPr marT="91425" marB="91425" marR="91425" marL="91425"/>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Fundamental Subjects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0</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7</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600"/>
                        <a:buFont typeface="Arial"/>
                        <a:buNone/>
                      </a:pPr>
                      <a:r>
                        <a:rPr lang="en" sz="1000" u="none" cap="none" strike="noStrike"/>
                        <a:t>K-12 Special Education Knowledge and Applications</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0</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100</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99</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1000"/>
                        <a:buFont typeface="Arial"/>
                        <a:buNone/>
                      </a:pPr>
                      <a:r>
                        <a:rPr lang="en" sz="1000" u="none" cap="none" strike="noStrike"/>
                        <a:t>Foundations of Reading (ESP0190)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r>
                        <a:rPr lang="en" sz="1000"/>
                        <a:t>9</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27</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93</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6</a:t>
                      </a:r>
                      <a:endParaRPr sz="1000" u="none" cap="none" strike="noStrike"/>
                    </a:p>
                  </a:txBody>
                  <a:tcPr marT="91425" marB="91425" marR="91425" marL="91425"/>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pic>
        <p:nvPicPr>
          <p:cNvPr id="200" name="Google Shape;200;g26b703023aa_0_85"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graphicFrame>
        <p:nvGraphicFramePr>
          <p:cNvPr id="205" name="Google Shape;205;p41"/>
          <p:cNvGraphicFramePr/>
          <p:nvPr/>
        </p:nvGraphicFramePr>
        <p:xfrm>
          <a:off x="952500" y="156635"/>
          <a:ext cx="3000000" cy="3000000"/>
        </p:xfrm>
        <a:graphic>
          <a:graphicData uri="http://schemas.openxmlformats.org/drawingml/2006/table">
            <a:tbl>
              <a:tblPr>
                <a:noFill/>
                <a:tableStyleId>{11B172BB-34C6-4C77-8F70-A9AB83C7DFD2}</a:tableStyleId>
              </a:tblPr>
              <a:tblGrid>
                <a:gridCol w="1717150"/>
                <a:gridCol w="1380450"/>
                <a:gridCol w="1380450"/>
                <a:gridCol w="1380450"/>
                <a:gridCol w="13804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ADVANCED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Taking</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 Passing</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Program Pass Rate</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State Pass Rate</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Building Level Administrator (6990)</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91.67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93.</a:t>
                      </a:r>
                      <a:r>
                        <a:rPr lang="en" sz="1000"/>
                        <a:t>04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District Level Administrator (6991)</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8.89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Library Media (5311)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36</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34</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94.44</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92.50</a:t>
                      </a:r>
                      <a:endParaRPr sz="1000" u="none" cap="none" strike="noStrike"/>
                    </a:p>
                  </a:txBody>
                  <a:tcPr marT="91425" marB="91425" marR="91425" marL="91425">
                    <a:lnT cap="flat" cmpd="sng" w="9525">
                      <a:solidFill>
                        <a:srgbClr val="9E9E9E"/>
                      </a:solidFill>
                      <a:prstDash val="solid"/>
                      <a:round/>
                      <a:headEnd len="sm" w="sm" type="none"/>
                      <a:tailEnd len="sm" w="sm" type="none"/>
                    </a:lnT>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Reading (5302)</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r>
                        <a:rPr lang="en" sz="1000"/>
                        <a:t>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7</a:t>
                      </a:r>
                      <a:r>
                        <a:rPr lang="en" sz="1000" u="none" cap="none" strike="noStrike"/>
                        <a:t>5</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81.25</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School Counseling (5421)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r>
                        <a:rPr lang="en" sz="1000"/>
                        <a:t>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93.72</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Gifted (5358)</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5.88</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1000"/>
                        <a:buFont typeface="Arial"/>
                        <a:buNone/>
                      </a:pPr>
                      <a:r>
                        <a:rPr lang="en" sz="1000" u="none" cap="none" strike="noStrike"/>
                        <a:t>ESOL (5362)</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60</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60</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100</a:t>
                      </a:r>
                      <a:endParaRPr sz="1000" u="none" cap="none" strike="noStrike"/>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98.</a:t>
                      </a:r>
                      <a:r>
                        <a:rPr lang="en" sz="1000"/>
                        <a:t>29</a:t>
                      </a:r>
                      <a:endParaRPr sz="1000" u="none" cap="none" strike="noStrike"/>
                    </a:p>
                  </a:txBody>
                  <a:tcPr marT="91425" marB="91425" marR="91425" marL="91425"/>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Special Education (5354)</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9</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r>
                        <a:rPr lang="en" sz="1000"/>
                        <a:t>6.24</a:t>
                      </a:r>
                      <a:endParaRPr sz="1000" u="none" cap="none" strike="noStrike"/>
                    </a:p>
                  </a:txBody>
                  <a:tcPr marT="91425" marB="91425" marR="91425" marL="91425">
                    <a:lnL cap="flat" cmpd="sng" w="9525">
                      <a:solidFill>
                        <a:srgbClr val="9E9E9E"/>
                      </a:solidFill>
                      <a:prstDash val="solid"/>
                      <a:round/>
                      <a:headEnd len="sm" w="sm" type="none"/>
                      <a:tailEnd len="sm" w="sm" type="none"/>
                    </a:lnL>
                  </a:tcPr>
                </a:tc>
              </a:tr>
              <a:tr h="250550">
                <a:tc>
                  <a:txBody>
                    <a:bodyPr/>
                    <a:lstStyle/>
                    <a:p>
                      <a:pPr indent="0" lvl="0" marL="0" marR="0" rtl="0" algn="l">
                        <a:lnSpc>
                          <a:spcPct val="115000"/>
                        </a:lnSpc>
                        <a:spcBef>
                          <a:spcPts val="0"/>
                        </a:spcBef>
                        <a:spcAft>
                          <a:spcPts val="0"/>
                        </a:spcAft>
                        <a:buClr>
                          <a:srgbClr val="000000"/>
                        </a:buClr>
                        <a:buSzPts val="800"/>
                        <a:buFont typeface="Arial"/>
                        <a:buNone/>
                      </a:pPr>
                      <a:r>
                        <a:rPr lang="en" sz="1000" u="none" cap="none" strike="noStrike"/>
                        <a:t>Special Education (5511)</a:t>
                      </a:r>
                      <a:endParaRPr b="1"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7</a:t>
                      </a:r>
                      <a:endParaRPr sz="10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a:t>*</a:t>
                      </a:r>
                      <a:endParaRPr sz="10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r>
                        <a:rPr lang="en" sz="1000"/>
                        <a:t>7</a:t>
                      </a:r>
                      <a:r>
                        <a:rPr lang="en" sz="1000" u="none" cap="none" strike="noStrike"/>
                        <a:t>.</a:t>
                      </a:r>
                      <a:r>
                        <a:rPr lang="en" sz="1000"/>
                        <a:t>14</a:t>
                      </a:r>
                      <a:endParaRPr sz="1000" u="none" cap="none" strike="noStrike"/>
                    </a:p>
                  </a:txBody>
                  <a:tcPr marT="91425" marB="91425" marR="91425" marL="91425"/>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4: Ability of Completers to be Hired</a:t>
            </a:r>
            <a:endParaRPr/>
          </a:p>
          <a:p>
            <a:pPr indent="0" lvl="0" marL="0" rtl="0" algn="l">
              <a:lnSpc>
                <a:spcPct val="100000"/>
              </a:lnSpc>
              <a:spcBef>
                <a:spcPts val="0"/>
              </a:spcBef>
              <a:spcAft>
                <a:spcPts val="0"/>
              </a:spcAft>
              <a:buSzPts val="2800"/>
              <a:buNone/>
            </a:pPr>
            <a:r>
              <a:t/>
            </a:r>
            <a:endParaRPr/>
          </a:p>
        </p:txBody>
      </p:sp>
      <p:sp>
        <p:nvSpPr>
          <p:cNvPr id="211" name="Google Shape;211;p4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1600"/>
              </a:spcAft>
              <a:buSzPts val="1400"/>
              <a:buNone/>
            </a:pPr>
            <a:r>
              <a:rPr lang="en" sz="2200"/>
              <a:t> ADE Data - Initial Programs</a:t>
            </a:r>
            <a:endParaRPr sz="2200"/>
          </a:p>
        </p:txBody>
      </p:sp>
      <p:sp>
        <p:nvSpPr>
          <p:cNvPr id="212" name="Google Shape;212;p4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0" rtl="0" algn="ctr">
              <a:lnSpc>
                <a:spcPct val="115000"/>
              </a:lnSpc>
              <a:spcBef>
                <a:spcPts val="1600"/>
              </a:spcBef>
              <a:spcAft>
                <a:spcPts val="0"/>
              </a:spcAft>
              <a:buSzPts val="1400"/>
              <a:buNone/>
            </a:pPr>
            <a:r>
              <a:t/>
            </a:r>
            <a:endParaRPr sz="1800"/>
          </a:p>
          <a:p>
            <a:pPr indent="0" lvl="0" marL="0" rtl="0" algn="ctr">
              <a:lnSpc>
                <a:spcPct val="115000"/>
              </a:lnSpc>
              <a:spcBef>
                <a:spcPts val="1600"/>
              </a:spcBef>
              <a:spcAft>
                <a:spcPts val="0"/>
              </a:spcAft>
              <a:buSzPts val="1400"/>
              <a:buNone/>
            </a:pPr>
            <a:r>
              <a:rPr lang="en" sz="2200"/>
              <a:t>Employment Milestones - Advanced Programs</a:t>
            </a:r>
            <a:endParaRPr sz="2200"/>
          </a:p>
          <a:p>
            <a:pPr indent="0" lvl="0" marL="0" rtl="0" algn="ctr">
              <a:lnSpc>
                <a:spcPct val="115000"/>
              </a:lnSpc>
              <a:spcBef>
                <a:spcPts val="1600"/>
              </a:spcBef>
              <a:spcAft>
                <a:spcPts val="1600"/>
              </a:spcAft>
              <a:buSzPts val="1400"/>
              <a:buNone/>
            </a:pPr>
            <a:r>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8 Annual Reporting Measures</a:t>
            </a:r>
            <a:endParaRPr/>
          </a:p>
        </p:txBody>
      </p:sp>
      <p:sp>
        <p:nvSpPr>
          <p:cNvPr id="67" name="Google Shape;67;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68300" lvl="0" marL="457200" rtl="0" algn="l">
              <a:lnSpc>
                <a:spcPct val="115000"/>
              </a:lnSpc>
              <a:spcBef>
                <a:spcPts val="0"/>
              </a:spcBef>
              <a:spcAft>
                <a:spcPts val="0"/>
              </a:spcAft>
              <a:buSzPts val="2200"/>
              <a:buAutoNum type="arabicPeriod"/>
            </a:pPr>
            <a:r>
              <a:rPr lang="en" sz="2200" u="sng"/>
              <a:t>Measure 1 (Initial programs only):</a:t>
            </a:r>
            <a:r>
              <a:rPr lang="en" sz="2200"/>
              <a:t> Completer effectiveness. Data must address: (a) completer impact in contributing to P-12 student-learning growth AND (b) completer effectiveness in applying professional knowledge, skills, and dispositions.</a:t>
            </a:r>
            <a:endParaRPr sz="2200"/>
          </a:p>
          <a:p>
            <a:pPr indent="-368300" lvl="0" marL="457200" rtl="0" algn="l">
              <a:lnSpc>
                <a:spcPct val="115000"/>
              </a:lnSpc>
              <a:spcBef>
                <a:spcPts val="500"/>
              </a:spcBef>
              <a:spcAft>
                <a:spcPts val="0"/>
              </a:spcAft>
              <a:buSzPts val="2200"/>
              <a:buAutoNum type="arabicPeriod"/>
            </a:pPr>
            <a:r>
              <a:rPr lang="en" sz="2200" u="sng"/>
              <a:t>Measure 2:</a:t>
            </a:r>
            <a:r>
              <a:rPr lang="en" sz="2200"/>
              <a:t> Satisfaction of employers; stakeholder involvement</a:t>
            </a:r>
            <a:endParaRPr sz="2200"/>
          </a:p>
          <a:p>
            <a:pPr indent="-368300" lvl="0" marL="457200" rtl="0" algn="l">
              <a:lnSpc>
                <a:spcPct val="115000"/>
              </a:lnSpc>
              <a:spcBef>
                <a:spcPts val="500"/>
              </a:spcBef>
              <a:spcAft>
                <a:spcPts val="0"/>
              </a:spcAft>
              <a:buSzPts val="2200"/>
              <a:buAutoNum type="arabicPeriod"/>
            </a:pPr>
            <a:r>
              <a:rPr lang="en" sz="2200" u="sng"/>
              <a:t>Measure 3:</a:t>
            </a:r>
            <a:r>
              <a:rPr lang="en" sz="2200"/>
              <a:t> Candidate competency at completion</a:t>
            </a:r>
            <a:endParaRPr sz="2200"/>
          </a:p>
          <a:p>
            <a:pPr indent="-368300" lvl="0" marL="457200" rtl="0" algn="l">
              <a:lnSpc>
                <a:spcPct val="115000"/>
              </a:lnSpc>
              <a:spcBef>
                <a:spcPts val="500"/>
              </a:spcBef>
              <a:spcAft>
                <a:spcPts val="0"/>
              </a:spcAft>
              <a:buSzPts val="2200"/>
              <a:buAutoNum type="arabicPeriod"/>
            </a:pPr>
            <a:r>
              <a:rPr lang="en" sz="2200" u="sng"/>
              <a:t>Measure 4:</a:t>
            </a:r>
            <a:r>
              <a:rPr lang="en" sz="2200"/>
              <a:t> Ability of completers to be hired. </a:t>
            </a:r>
            <a:endParaRPr sz="2200"/>
          </a:p>
          <a:p>
            <a:pPr indent="0" lvl="0" marL="0" rtl="0" algn="l">
              <a:lnSpc>
                <a:spcPct val="115000"/>
              </a:lnSpc>
              <a:spcBef>
                <a:spcPts val="500"/>
              </a:spcBef>
              <a:spcAft>
                <a:spcPts val="1600"/>
              </a:spcAft>
              <a:buSzPts val="18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4: Ability of Completers to be Hired (</a:t>
            </a:r>
            <a:r>
              <a:rPr lang="en" sz="2600">
                <a:highlight>
                  <a:srgbClr val="FFFF00"/>
                </a:highlight>
              </a:rPr>
              <a:t>initial</a:t>
            </a:r>
            <a:r>
              <a:rPr lang="en" sz="2600"/>
              <a:t>)</a:t>
            </a:r>
            <a:endParaRPr/>
          </a:p>
          <a:p>
            <a:pPr indent="0" lvl="0" marL="0" rtl="0" algn="l">
              <a:lnSpc>
                <a:spcPct val="100000"/>
              </a:lnSpc>
              <a:spcBef>
                <a:spcPts val="0"/>
              </a:spcBef>
              <a:spcAft>
                <a:spcPts val="0"/>
              </a:spcAft>
              <a:buSzPts val="2800"/>
              <a:buNone/>
            </a:pPr>
            <a:r>
              <a:t/>
            </a:r>
            <a:endParaRPr sz="2400"/>
          </a:p>
        </p:txBody>
      </p:sp>
      <p:sp>
        <p:nvSpPr>
          <p:cNvPr id="218" name="Google Shape;218;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sz="1600"/>
              <a:t>EPP gathers data on initial program completers’ employment and retention milestones in partnership with UCA Office of Institutional Research and in partnership with Arkansas Division of Elementary and Secondary Education. </a:t>
            </a:r>
            <a:endParaRPr sz="1600"/>
          </a:p>
        </p:txBody>
      </p:sp>
      <p:graphicFrame>
        <p:nvGraphicFramePr>
          <p:cNvPr id="219" name="Google Shape;219;p43"/>
          <p:cNvGraphicFramePr/>
          <p:nvPr/>
        </p:nvGraphicFramePr>
        <p:xfrm>
          <a:off x="916088" y="2514950"/>
          <a:ext cx="3000000" cy="3000000"/>
        </p:xfrm>
        <a:graphic>
          <a:graphicData uri="http://schemas.openxmlformats.org/drawingml/2006/table">
            <a:tbl>
              <a:tblPr>
                <a:noFill/>
                <a:tableStyleId>{11B172BB-34C6-4C77-8F70-A9AB83C7DFD2}</a:tableStyleId>
              </a:tblPr>
              <a:tblGrid>
                <a:gridCol w="2035875"/>
                <a:gridCol w="970525"/>
                <a:gridCol w="970525"/>
                <a:gridCol w="970525"/>
                <a:gridCol w="970525"/>
                <a:gridCol w="970525"/>
              </a:tblGrid>
              <a:tr h="3962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2019</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2020</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2021</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Spring 2022</a:t>
                      </a:r>
                      <a:endParaRPr b="1"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b="1" lang="en">
                          <a:solidFill>
                            <a:schemeClr val="dk2"/>
                          </a:solidFill>
                          <a:extLst>
                            <a:ext uri="http://customooxmlschemas.google.com/">
                              <go:slidesCustomData xmlns:go="http://customooxmlschemas.google.com/" textRoundtripDataId="1"/>
                            </a:ext>
                          </a:extLst>
                        </a:rPr>
                        <a:t>Spring 2023</a:t>
                      </a:r>
                      <a:endParaRPr b="1" sz="1400" u="none" cap="none" strike="noStrike">
                        <a:solidFill>
                          <a:schemeClr val="dk2"/>
                        </a:solidFill>
                      </a:endParaRPr>
                    </a:p>
                  </a:txBody>
                  <a:tcPr marT="91425" marB="91425" marR="91425" marL="91425"/>
                </a:tc>
              </a:tr>
              <a:tr h="286075">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Completers currently teaching in Arkansas Public Schools</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63%</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64%</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67%</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67%</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lang="en">
                          <a:solidFill>
                            <a:schemeClr val="dk2"/>
                          </a:solidFill>
                        </a:rPr>
                        <a:t>76%</a:t>
                      </a:r>
                      <a:endParaRPr sz="1400" u="none" cap="none" strike="noStrike">
                        <a:solidFill>
                          <a:schemeClr val="dk2"/>
                        </a:solidFill>
                      </a:endParaRPr>
                    </a:p>
                  </a:txBody>
                  <a:tcPr marT="91425" marB="91425" marR="91425" marL="9142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600"/>
              <a:t>Measure 4: Ability of Completers to be Hired (</a:t>
            </a:r>
            <a:r>
              <a:rPr lang="en" sz="2600">
                <a:highlight>
                  <a:srgbClr val="FFFF00"/>
                </a:highlight>
              </a:rPr>
              <a:t>advanced</a:t>
            </a:r>
            <a:r>
              <a:rPr lang="en" sz="2600"/>
              <a:t>)</a:t>
            </a:r>
            <a:endParaRPr/>
          </a:p>
          <a:p>
            <a:pPr indent="0" lvl="0" marL="0" rtl="0" algn="l">
              <a:lnSpc>
                <a:spcPct val="100000"/>
              </a:lnSpc>
              <a:spcBef>
                <a:spcPts val="0"/>
              </a:spcBef>
              <a:spcAft>
                <a:spcPts val="0"/>
              </a:spcAft>
              <a:buSzPts val="2800"/>
              <a:buNone/>
            </a:pPr>
            <a:r>
              <a:t/>
            </a:r>
            <a:endParaRPr sz="2200"/>
          </a:p>
        </p:txBody>
      </p:sp>
      <p:sp>
        <p:nvSpPr>
          <p:cNvPr id="225" name="Google Shape;225;p44"/>
          <p:cNvSpPr txBox="1"/>
          <p:nvPr>
            <p:ph idx="1" type="body"/>
          </p:nvPr>
        </p:nvSpPr>
        <p:spPr>
          <a:xfrm>
            <a:off x="311700" y="1152475"/>
            <a:ext cx="8520600" cy="79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600"/>
              <a:t>EPP gathers data on advanced program completers employment and retention milestones in partnership with UCA Office of Institutional Research</a:t>
            </a:r>
            <a:endParaRPr sz="1600"/>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a:p>
          <a:p>
            <a:pPr indent="0" lvl="0" marL="0" rtl="0" algn="l">
              <a:lnSpc>
                <a:spcPct val="115000"/>
              </a:lnSpc>
              <a:spcBef>
                <a:spcPts val="1600"/>
              </a:spcBef>
              <a:spcAft>
                <a:spcPts val="0"/>
              </a:spcAft>
              <a:buSzPts val="1800"/>
              <a:buNone/>
            </a:pPr>
            <a:r>
              <a:t/>
            </a:r>
            <a:endParaRPr sz="600"/>
          </a:p>
          <a:p>
            <a:pPr indent="0" lvl="0" marL="0" rtl="0" algn="l">
              <a:lnSpc>
                <a:spcPct val="115000"/>
              </a:lnSpc>
              <a:spcBef>
                <a:spcPts val="1600"/>
              </a:spcBef>
              <a:spcAft>
                <a:spcPts val="1600"/>
              </a:spcAft>
              <a:buSzPts val="1800"/>
              <a:buNone/>
            </a:pPr>
            <a:r>
              <a:t/>
            </a:r>
            <a:endParaRPr sz="1600"/>
          </a:p>
        </p:txBody>
      </p:sp>
      <p:graphicFrame>
        <p:nvGraphicFramePr>
          <p:cNvPr id="226" name="Google Shape;226;p44"/>
          <p:cNvGraphicFramePr/>
          <p:nvPr/>
        </p:nvGraphicFramePr>
        <p:xfrm>
          <a:off x="952525" y="2199550"/>
          <a:ext cx="3000000" cy="3000000"/>
        </p:xfrm>
        <a:graphic>
          <a:graphicData uri="http://schemas.openxmlformats.org/drawingml/2006/table">
            <a:tbl>
              <a:tblPr>
                <a:noFill/>
                <a:tableStyleId>{11B172BB-34C6-4C77-8F70-A9AB83C7DFD2}</a:tableStyleId>
              </a:tblPr>
              <a:tblGrid>
                <a:gridCol w="1548175"/>
                <a:gridCol w="1138000"/>
                <a:gridCol w="1138000"/>
                <a:gridCol w="1138000"/>
                <a:gridCol w="1138000"/>
                <a:gridCol w="1138000"/>
              </a:tblGrid>
              <a:tr h="408375">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2018-2019</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2019-2020</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2020-2021</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solidFill>
                            <a:schemeClr val="dk2"/>
                          </a:solidFill>
                        </a:rPr>
                        <a:t>2021-2022</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b="1" lang="en">
                          <a:solidFill>
                            <a:schemeClr val="dk2"/>
                          </a:solidFill>
                        </a:rPr>
                        <a:t>2022-2023</a:t>
                      </a:r>
                      <a:endParaRPr b="1" sz="1400" u="none" cap="none" strike="noStrike">
                        <a:solidFill>
                          <a:schemeClr val="dk2"/>
                        </a:solidFill>
                      </a:endParaRPr>
                    </a:p>
                  </a:txBody>
                  <a:tcPr marT="91425" marB="91425" marR="91425" marL="91425">
                    <a:lnL cap="flat" cmpd="sng" w="9525">
                      <a:solidFill>
                        <a:srgbClr val="9E9E9E"/>
                      </a:solidFill>
                      <a:prstDash val="solid"/>
                      <a:round/>
                      <a:headEnd len="sm" w="sm" type="none"/>
                      <a:tailEnd len="sm" w="sm" type="none"/>
                    </a:lnL>
                  </a:tcPr>
                </a:tc>
              </a:tr>
              <a:tr h="1539350">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2"/>
                          </a:solidFill>
                        </a:rPr>
                        <a:t>Completers currently holding a position in Arkansas Public Schools aligned with their advanced degree obtained</a:t>
                      </a:r>
                      <a:endParaRPr sz="1200" u="none" cap="none" strike="noStrike">
                        <a:solidFill>
                          <a:schemeClr val="dk2"/>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67%</a:t>
                      </a:r>
                      <a:endParaRPr sz="1400" u="none" cap="none" strike="noStrike">
                        <a:solidFill>
                          <a:schemeClr val="dk2"/>
                        </a:solidFill>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66%</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62%</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2"/>
                          </a:solidFill>
                        </a:rPr>
                        <a:t>72%</a:t>
                      </a:r>
                      <a:endParaRPr sz="1400" u="none" cap="none" strike="noStrike">
                        <a:solidFill>
                          <a:schemeClr val="dk2"/>
                        </a:solidFill>
                      </a:endParaRPr>
                    </a:p>
                  </a:txBody>
                  <a:tcPr marT="91425" marB="91425" marR="91425" marL="91425"/>
                </a:tc>
                <a:tc>
                  <a:txBody>
                    <a:bodyPr/>
                    <a:lstStyle/>
                    <a:p>
                      <a:pPr indent="0" lvl="0" marL="0" marR="0" rtl="0" algn="ctr">
                        <a:lnSpc>
                          <a:spcPct val="100000"/>
                        </a:lnSpc>
                        <a:spcBef>
                          <a:spcPts val="0"/>
                        </a:spcBef>
                        <a:spcAft>
                          <a:spcPts val="0"/>
                        </a:spcAft>
                        <a:buNone/>
                      </a:pPr>
                      <a:r>
                        <a:rPr lang="en">
                          <a:solidFill>
                            <a:schemeClr val="dk2"/>
                          </a:solidFill>
                        </a:rPr>
                        <a:t>81%</a:t>
                      </a:r>
                      <a:endParaRPr sz="1400" u="none" cap="none" strike="noStrike">
                        <a:solidFill>
                          <a:schemeClr val="dk2"/>
                        </a:solidFill>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Program Completer Data</a:t>
            </a:r>
            <a:endParaRPr>
              <a:solidFill>
                <a:srgbClr val="FF0000"/>
              </a:solidFill>
            </a:endParaRPr>
          </a:p>
        </p:txBody>
      </p:sp>
      <p:graphicFrame>
        <p:nvGraphicFramePr>
          <p:cNvPr id="73" name="Google Shape;73;p4"/>
          <p:cNvGraphicFramePr/>
          <p:nvPr/>
        </p:nvGraphicFramePr>
        <p:xfrm>
          <a:off x="311750" y="1619250"/>
          <a:ext cx="3000000" cy="3000000"/>
        </p:xfrm>
        <a:graphic>
          <a:graphicData uri="http://schemas.openxmlformats.org/drawingml/2006/table">
            <a:tbl>
              <a:tblPr>
                <a:noFill/>
                <a:tableStyleId>{11B172BB-34C6-4C77-8F70-A9AB83C7DFD2}</a:tableStyleId>
              </a:tblPr>
              <a:tblGrid>
                <a:gridCol w="2761350"/>
                <a:gridCol w="2761350"/>
                <a:gridCol w="276135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Academic </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b="1" lang="en" sz="1400" u="none" cap="none" strike="noStrike"/>
                        <a:t>Year</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Initial Programs</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b="1" lang="en"/>
                        <a:t>(c</a:t>
                      </a:r>
                      <a:r>
                        <a:rPr b="1" lang="en" sz="1400" u="none" cap="none" strike="noStrike"/>
                        <a:t>ombined UG and MAT)</a:t>
                      </a:r>
                      <a:endParaRPr b="1"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t>Advanced Programs</a:t>
                      </a:r>
                      <a:endParaRPr b="1"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None/>
                      </a:pPr>
                      <a:r>
                        <a:rPr lang="en"/>
                        <a:t>2022-2023</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a:t>233</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None/>
                      </a:pPr>
                      <a:r>
                        <a:rPr lang="en">
                          <a:solidFill>
                            <a:schemeClr val="dk1"/>
                          </a:solidFill>
                        </a:rPr>
                        <a:t>205</a:t>
                      </a:r>
                      <a:endParaRPr sz="1400" u="none" cap="none" strike="noStrike">
                        <a:solidFill>
                          <a:schemeClr val="dk1"/>
                        </a:solidFill>
                      </a:endParaRPr>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2021-2022</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233</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199</a:t>
                      </a:r>
                      <a:endParaRPr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2020-2021</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288</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141</a:t>
                      </a:r>
                      <a:endParaRPr sz="1400" u="none" cap="none" strike="noStrike"/>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2019-2020</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257</a:t>
                      </a:r>
                      <a:endParaRPr sz="1400" u="none" cap="none" strike="noStrike"/>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t>124</a:t>
                      </a:r>
                      <a:endParaRPr sz="1400" u="none" cap="none" strike="noStrike"/>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graphicFrame>
        <p:nvGraphicFramePr>
          <p:cNvPr id="78" name="Google Shape;78;p5"/>
          <p:cNvGraphicFramePr/>
          <p:nvPr/>
        </p:nvGraphicFramePr>
        <p:xfrm>
          <a:off x="952500" y="156635"/>
          <a:ext cx="3000000" cy="3000000"/>
        </p:xfrm>
        <a:graphic>
          <a:graphicData uri="http://schemas.openxmlformats.org/drawingml/2006/table">
            <a:tbl>
              <a:tblPr>
                <a:noFill/>
                <a:tableStyleId>{11B172BB-34C6-4C77-8F70-A9AB83C7DFD2}</a:tableStyleId>
              </a:tblPr>
              <a:tblGrid>
                <a:gridCol w="1929425"/>
                <a:gridCol w="1551100"/>
                <a:gridCol w="1551100"/>
                <a:gridCol w="155110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INITIAL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2020-2021</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2021-2022</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a:t>2022-2023</a:t>
                      </a:r>
                      <a:endParaRPr b="1" sz="1000" u="none" cap="none" strike="noStrike"/>
                    </a:p>
                  </a:txBody>
                  <a:tcPr marT="91425" marB="91425" marR="91425" marL="91425">
                    <a:lnL cap="flat" cmpd="sng" w="9525">
                      <a:solidFill>
                        <a:srgbClr val="9E9E9E"/>
                      </a:solidFill>
                      <a:prstDash val="solid"/>
                      <a:round/>
                      <a:headEnd len="sm" w="sm" type="none"/>
                      <a:tailEnd len="sm" w="sm" type="none"/>
                    </a:lnL>
                  </a:tcPr>
                </a:tc>
              </a:tr>
              <a:tr h="144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K-6 Elementary</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78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93</a:t>
                      </a:r>
                      <a:endParaRPr sz="1000"/>
                    </a:p>
                  </a:txBody>
                  <a:tcPr marT="91425" marB="91425" marR="91425" marL="91425">
                    <a:lnL cap="flat" cmpd="sng" w="9525">
                      <a:solidFill>
                        <a:srgbClr val="9E9E9E"/>
                      </a:solidFill>
                      <a:prstDash val="solid"/>
                      <a:round/>
                      <a:headEnd len="sm" w="sm" type="none"/>
                      <a:tailEnd len="sm" w="sm" type="none"/>
                    </a:lnL>
                  </a:tcPr>
                </a:tc>
              </a:tr>
              <a:tr h="1544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4-8 Middle Level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35</a:t>
                      </a:r>
                      <a:endParaRPr sz="1000"/>
                    </a:p>
                  </a:txBody>
                  <a:tcPr marT="91425" marB="91425" marR="91425" marL="91425">
                    <a:lnL cap="flat" cmpd="sng" w="9525">
                      <a:solidFill>
                        <a:srgbClr val="9E9E9E"/>
                      </a:solidFill>
                      <a:prstDash val="solid"/>
                      <a:round/>
                      <a:headEnd len="sm" w="sm" type="none"/>
                      <a:tailEnd len="sm" w="sm" type="none"/>
                    </a:lnL>
                  </a:tcPr>
                </a:tc>
              </a:tr>
              <a:tr h="1644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4-12 Business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4-12 Computer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None/>
                      </a:pPr>
                      <a:r>
                        <a:rPr lang="en" sz="1000"/>
                        <a:t>7-12 Chemistry</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3</a:t>
                      </a:r>
                      <a:endParaRPr sz="1000"/>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English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a:t>
                      </a:r>
                      <a:endParaRPr sz="1000"/>
                    </a:p>
                  </a:txBody>
                  <a:tcPr marT="91425" marB="91425" marR="91425" marL="91425">
                    <a:lnL cap="flat" cmpd="sng" w="9525">
                      <a:solidFill>
                        <a:srgbClr val="9E9E9E"/>
                      </a:solidFill>
                      <a:prstDash val="solid"/>
                      <a:round/>
                      <a:headEnd len="sm" w="sm" type="none"/>
                      <a:tailEnd len="sm" w="sm" type="none"/>
                    </a:lnL>
                  </a:tcPr>
                </a:tc>
              </a:tr>
              <a:tr h="1745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FACS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7</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11</a:t>
                      </a:r>
                      <a:endParaRPr sz="1000"/>
                    </a:p>
                  </a:txBody>
                  <a:tcPr marT="91425" marB="91425" marR="91425" marL="91425">
                    <a:lnL cap="flat" cmpd="sng" w="9525">
                      <a:solidFill>
                        <a:srgbClr val="9E9E9E"/>
                      </a:solidFill>
                      <a:prstDash val="solid"/>
                      <a:round/>
                      <a:headEnd len="sm" w="sm" type="none"/>
                      <a:tailEnd len="sm" w="sm" type="none"/>
                    </a:lnL>
                  </a:tcPr>
                </a:tc>
              </a:tr>
              <a:tr h="2046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Life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1099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Math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7</a:t>
                      </a:r>
                      <a:endParaRPr sz="1000"/>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Physical Science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2304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Social Studies</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10</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7-12 Speech / Drama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0</a:t>
                      </a:r>
                      <a:endParaRPr sz="1000"/>
                    </a:p>
                  </a:txBody>
                  <a:tcPr marT="91425" marB="91425" marR="91425" marL="91425">
                    <a:lnL cap="flat" cmpd="sng" w="9525">
                      <a:solidFill>
                        <a:srgbClr val="9E9E9E"/>
                      </a:solidFill>
                      <a:prstDash val="solid"/>
                      <a:round/>
                      <a:headEnd len="sm" w="sm" type="none"/>
                      <a:tailEnd len="sm" w="sm" type="none"/>
                    </a:lnL>
                  </a:tcPr>
                </a:tc>
              </a:tr>
              <a:tr h="210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Art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a:t>
                      </a:r>
                      <a:endParaRPr sz="1000"/>
                    </a:p>
                  </a:txBody>
                  <a:tcPr marT="91425" marB="91425" marR="91425" marL="91425">
                    <a:lnL cap="flat" cmpd="sng" w="9525">
                      <a:solidFill>
                        <a:srgbClr val="9E9E9E"/>
                      </a:solidFill>
                      <a:prstDash val="solid"/>
                      <a:round/>
                      <a:headEnd len="sm" w="sm" type="none"/>
                      <a:tailEnd len="sm" w="sm" type="none"/>
                    </a:lnL>
                  </a:tcPr>
                </a:tc>
              </a:tr>
              <a:tr h="232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Music</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10</a:t>
                      </a:r>
                      <a:endParaRPr sz="1000"/>
                    </a:p>
                  </a:txBody>
                  <a:tcPr marT="91425" marB="91425" marR="91425" marL="91425">
                    <a:lnL cap="flat" cmpd="sng" w="9525">
                      <a:solidFill>
                        <a:srgbClr val="9E9E9E"/>
                      </a:solidFill>
                      <a:prstDash val="solid"/>
                      <a:round/>
                      <a:headEnd len="sm" w="sm" type="none"/>
                      <a:tailEnd len="sm" w="sm" type="none"/>
                    </a:lnL>
                  </a:tcPr>
                </a:tc>
              </a:tr>
              <a:tr h="2003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PE/Health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19</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Chinese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0</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None/>
                      </a:pPr>
                      <a:r>
                        <a:rPr lang="en" sz="1000"/>
                        <a:t>K-12 French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Spanish</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3</a:t>
                      </a:r>
                      <a:endParaRPr sz="1000"/>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K-12 SPED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20</a:t>
                      </a:r>
                      <a:endParaRPr sz="1000"/>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TOTAL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288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233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233</a:t>
                      </a:r>
                      <a:endParaRPr sz="1000"/>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graphicFrame>
        <p:nvGraphicFramePr>
          <p:cNvPr id="83" name="Google Shape;83;p6"/>
          <p:cNvGraphicFramePr/>
          <p:nvPr/>
        </p:nvGraphicFramePr>
        <p:xfrm>
          <a:off x="952500" y="156635"/>
          <a:ext cx="3000000" cy="3000000"/>
        </p:xfrm>
        <a:graphic>
          <a:graphicData uri="http://schemas.openxmlformats.org/drawingml/2006/table">
            <a:tbl>
              <a:tblPr>
                <a:noFill/>
                <a:tableStyleId>{11B172BB-34C6-4C77-8F70-A9AB83C7DFD2}</a:tableStyleId>
              </a:tblPr>
              <a:tblGrid>
                <a:gridCol w="2128300"/>
                <a:gridCol w="1710950"/>
                <a:gridCol w="1710950"/>
                <a:gridCol w="1710950"/>
              </a:tblGrid>
              <a:tr h="250550">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t>ADVANCED PROGRAMS</a:t>
                      </a:r>
                      <a:endParaRPr b="1"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2020-2021</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u="none" cap="none" strike="noStrike"/>
                        <a:t>2021-2022</a:t>
                      </a:r>
                      <a:endParaRPr b="1"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b="1" lang="en" sz="1000">
                          <a:extLst>
                            <a:ext uri="http://customooxmlschemas.google.com/">
                              <go:slidesCustomData xmlns:go="http://customooxmlschemas.google.com/" textRoundtripDataId="0"/>
                            </a:ext>
                          </a:extLst>
                        </a:rPr>
                        <a:t>2022-2023</a:t>
                      </a:r>
                      <a:endParaRPr b="1" sz="1000" u="none" cap="none" strike="noStrike"/>
                    </a:p>
                  </a:txBody>
                  <a:tcPr marT="91425" marB="91425" marR="91425" marL="91425">
                    <a:lnL cap="flat" cmpd="sng" w="9525">
                      <a:solidFill>
                        <a:srgbClr val="9E9E9E"/>
                      </a:solidFill>
                      <a:prstDash val="solid"/>
                      <a:round/>
                      <a:headEnd len="sm" w="sm" type="none"/>
                      <a:tailEnd len="sm" w="sm" type="none"/>
                    </a:lnL>
                  </a:tcPr>
                </a:tc>
              </a:tr>
              <a:tr h="2147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Building Level Admin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9</a:t>
                      </a:r>
                      <a:endParaRPr sz="1000"/>
                    </a:p>
                  </a:txBody>
                  <a:tcPr marT="91425" marB="91425" marR="91425" marL="91425">
                    <a:lnL cap="flat" cmpd="sng" w="9525">
                      <a:solidFill>
                        <a:srgbClr val="9E9E9E"/>
                      </a:solidFill>
                      <a:prstDash val="solid"/>
                      <a:round/>
                      <a:headEnd len="sm" w="sm" type="none"/>
                      <a:tailEnd len="sm" w="sm" type="none"/>
                    </a:lnL>
                  </a:tcPr>
                </a:tc>
              </a:tr>
              <a:tr h="144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District Level Admin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1544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Curriculum Specialist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4</a:t>
                      </a:r>
                      <a:endParaRPr sz="1000"/>
                    </a:p>
                  </a:txBody>
                  <a:tcPr marT="91425" marB="91425" marR="91425" marL="91425">
                    <a:lnL cap="flat" cmpd="sng" w="9525">
                      <a:solidFill>
                        <a:srgbClr val="9E9E9E"/>
                      </a:solidFill>
                      <a:prstDash val="solid"/>
                      <a:round/>
                      <a:headEnd len="sm" w="sm" type="none"/>
                      <a:tailEnd len="sm" w="sm" type="none"/>
                    </a:lnL>
                  </a:tcPr>
                </a:tc>
              </a:tr>
              <a:tr h="1644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Program Specialist - SPED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0</a:t>
                      </a:r>
                      <a:endParaRPr sz="1000"/>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Library Media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28</a:t>
                      </a:r>
                      <a:endParaRPr sz="1000"/>
                    </a:p>
                  </a:txBody>
                  <a:tcPr marT="91425" marB="91425" marR="91425" marL="91425">
                    <a:lnL cap="flat" cmpd="sng" w="9525">
                      <a:solidFill>
                        <a:srgbClr val="9E9E9E"/>
                      </a:solidFill>
                      <a:prstDash val="solid"/>
                      <a:round/>
                      <a:headEnd len="sm" w="sm" type="none"/>
                      <a:tailEnd len="sm" w="sm" type="none"/>
                    </a:lnL>
                  </a:tcPr>
                </a:tc>
              </a:tr>
              <a:tr h="174525">
                <a:tc>
                  <a:txBody>
                    <a:bodyPr/>
                    <a:lstStyle/>
                    <a:p>
                      <a:pPr indent="0" lvl="0" marL="0" marR="0" rtl="0" algn="l">
                        <a:lnSpc>
                          <a:spcPct val="100000"/>
                        </a:lnSpc>
                        <a:spcBef>
                          <a:spcPts val="0"/>
                        </a:spcBef>
                        <a:spcAft>
                          <a:spcPts val="0"/>
                        </a:spcAft>
                        <a:buNone/>
                      </a:pPr>
                      <a:r>
                        <a:rPr lang="en" sz="1000"/>
                        <a:t>Library Media (Ancillary)</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1745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Reading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2046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Dyslexia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1099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Reading + Dyslexia</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6</a:t>
                      </a:r>
                      <a:endParaRPr sz="1000"/>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School Counseling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15</a:t>
                      </a:r>
                      <a:endParaRPr sz="1000"/>
                    </a:p>
                  </a:txBody>
                  <a:tcPr marT="91425" marB="91425" marR="91425" marL="91425">
                    <a:lnL cap="flat" cmpd="sng" w="9525">
                      <a:solidFill>
                        <a:srgbClr val="9E9E9E"/>
                      </a:solidFill>
                      <a:prstDash val="solid"/>
                      <a:round/>
                      <a:headEnd len="sm" w="sm" type="none"/>
                      <a:tailEnd len="sm" w="sm" type="none"/>
                    </a:lnL>
                  </a:tcPr>
                </a:tc>
              </a:tr>
              <a:tr h="23045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Gifted</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5</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Instructional Facilitator</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ESOL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46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55</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Online Teaching and Learning</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29</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Career Development</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5</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2</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0</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None/>
                      </a:pPr>
                      <a:r>
                        <a:rPr lang="en" sz="1000"/>
                        <a:t>Driver’s Education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000"/>
                        <a:t>0</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1</a:t>
                      </a:r>
                      <a:endParaRPr sz="1000"/>
                    </a:p>
                  </a:txBody>
                  <a:tcPr marT="91425" marB="91425" marR="91425" marL="91425">
                    <a:lnL cap="flat" cmpd="sng" w="9525">
                      <a:solidFill>
                        <a:srgbClr val="9E9E9E"/>
                      </a:solidFill>
                      <a:prstDash val="solid"/>
                      <a:round/>
                      <a:headEnd len="sm" w="sm" type="none"/>
                      <a:tailEnd len="sm" w="sm" type="none"/>
                    </a:lnL>
                  </a:tcPr>
                </a:tc>
              </a:tr>
              <a:tr h="220400">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B-K</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0</a:t>
                      </a:r>
                      <a:endParaRPr sz="1000"/>
                    </a:p>
                  </a:txBody>
                  <a:tcPr marT="91425" marB="91425" marR="91425" marL="91425">
                    <a:lnL cap="flat" cmpd="sng" w="9525">
                      <a:solidFill>
                        <a:srgbClr val="9E9E9E"/>
                      </a:solidFill>
                      <a:prstDash val="solid"/>
                      <a:round/>
                      <a:headEnd len="sm" w="sm" type="none"/>
                      <a:tailEnd len="sm" w="sm" type="none"/>
                    </a:lnL>
                  </a:tcPr>
                </a:tc>
              </a:tr>
              <a:tr h="210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Special Education</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16</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8</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8</a:t>
                      </a:r>
                      <a:endParaRPr sz="1000"/>
                    </a:p>
                  </a:txBody>
                  <a:tcPr marT="91425" marB="91425" marR="91425" marL="91425">
                    <a:lnL cap="flat" cmpd="sng" w="9525">
                      <a:solidFill>
                        <a:srgbClr val="9E9E9E"/>
                      </a:solidFill>
                      <a:prstDash val="solid"/>
                      <a:round/>
                      <a:headEnd len="sm" w="sm" type="none"/>
                      <a:tailEnd len="sm" w="sm" type="none"/>
                    </a:lnL>
                  </a:tcPr>
                </a:tc>
              </a:tr>
              <a:tr h="2323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Special Education Resource</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3</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35</a:t>
                      </a:r>
                      <a:endParaRPr sz="1000"/>
                    </a:p>
                  </a:txBody>
                  <a:tcPr marT="91425" marB="91425" marR="91425" marL="91425">
                    <a:lnL cap="flat" cmpd="sng" w="9525">
                      <a:solidFill>
                        <a:srgbClr val="9E9E9E"/>
                      </a:solidFill>
                      <a:prstDash val="solid"/>
                      <a:round/>
                      <a:headEnd len="sm" w="sm" type="none"/>
                      <a:tailEnd len="sm" w="sm" type="none"/>
                    </a:lnL>
                  </a:tcPr>
                </a:tc>
              </a:tr>
              <a:tr h="16012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t>TOTAL</a:t>
                      </a:r>
                      <a:endParaRPr sz="10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141</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000"/>
                        <a:buFont typeface="Arial"/>
                        <a:buNone/>
                      </a:pPr>
                      <a:r>
                        <a:rPr lang="en" sz="1000" u="none" cap="none" strike="noStrike"/>
                        <a:t>199</a:t>
                      </a:r>
                      <a:endParaRPr sz="10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000"/>
                        <a:t>205</a:t>
                      </a:r>
                      <a:endParaRPr sz="1000"/>
                    </a:p>
                  </a:txBody>
                  <a:tcPr marT="91425" marB="91425" marR="91425" marL="91425">
                    <a:lnL cap="flat" cmpd="sng" w="9525">
                      <a:solidFill>
                        <a:srgbClr val="9E9E9E"/>
                      </a:solidFill>
                      <a:prstDash val="solid"/>
                      <a:round/>
                      <a:headEnd len="sm" w="sm" type="none"/>
                      <a:tailEnd len="sm" w="sm" type="none"/>
                    </a:ln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Measure 1: Completer Effectiveness</a:t>
            </a:r>
            <a:endParaRPr/>
          </a:p>
          <a:p>
            <a:pPr indent="0" lvl="0" marL="0" rtl="0" algn="l">
              <a:lnSpc>
                <a:spcPct val="100000"/>
              </a:lnSpc>
              <a:spcBef>
                <a:spcPts val="0"/>
              </a:spcBef>
              <a:spcAft>
                <a:spcPts val="0"/>
              </a:spcAft>
              <a:buSzPts val="2800"/>
              <a:buNone/>
            </a:pPr>
            <a:r>
              <a:t/>
            </a:r>
            <a:endParaRPr/>
          </a:p>
        </p:txBody>
      </p:sp>
      <p:sp>
        <p:nvSpPr>
          <p:cNvPr id="89" name="Google Shape;89;p7"/>
          <p:cNvSpPr txBox="1"/>
          <p:nvPr>
            <p:ph idx="1" type="body"/>
          </p:nvPr>
        </p:nvSpPr>
        <p:spPr>
          <a:xfrm>
            <a:off x="311700" y="1152475"/>
            <a:ext cx="8026500" cy="3416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1800"/>
          </a:p>
          <a:p>
            <a:pPr indent="0" lvl="0" marL="457200" rtl="0" algn="l">
              <a:lnSpc>
                <a:spcPct val="115000"/>
              </a:lnSpc>
              <a:spcBef>
                <a:spcPts val="0"/>
              </a:spcBef>
              <a:spcAft>
                <a:spcPts val="0"/>
              </a:spcAft>
              <a:buSzPts val="1400"/>
              <a:buNone/>
            </a:pPr>
            <a:r>
              <a:rPr lang="en" sz="1600"/>
              <a:t>Completer effectiveness. Data must address: (a) completer impact in contributing to P-12 student-learning growth AND (b) completer effectiveness in applying professional knowledge, skills, and dispositions.</a:t>
            </a:r>
            <a:endParaRPr sz="1600"/>
          </a:p>
          <a:p>
            <a:pPr indent="0" lvl="0" marL="457200" rtl="0" algn="l">
              <a:lnSpc>
                <a:spcPct val="115000"/>
              </a:lnSpc>
              <a:spcBef>
                <a:spcPts val="0"/>
              </a:spcBef>
              <a:spcAft>
                <a:spcPts val="0"/>
              </a:spcAft>
              <a:buSzPts val="1400"/>
              <a:buNone/>
            </a:pPr>
            <a:r>
              <a:t/>
            </a:r>
            <a:endParaRPr sz="1600"/>
          </a:p>
          <a:p>
            <a:pPr indent="0" lvl="0" marL="457200" rtl="0" algn="l">
              <a:lnSpc>
                <a:spcPct val="115000"/>
              </a:lnSpc>
              <a:spcBef>
                <a:spcPts val="0"/>
              </a:spcBef>
              <a:spcAft>
                <a:spcPts val="0"/>
              </a:spcAft>
              <a:buSzPts val="1400"/>
              <a:buNone/>
            </a:pPr>
            <a:r>
              <a:rPr lang="en" sz="1600"/>
              <a:t>INITIAL PROGRAMS ONLY</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600"/>
              <a:t>Measure 1a: Completers’ Impact on P-12 Learning (AF)</a:t>
            </a:r>
            <a:endParaRPr sz="2600"/>
          </a:p>
        </p:txBody>
      </p:sp>
      <p:sp>
        <p:nvSpPr>
          <p:cNvPr id="95" name="Google Shape;95;p8"/>
          <p:cNvSpPr txBox="1"/>
          <p:nvPr>
            <p:ph idx="1" type="body"/>
          </p:nvPr>
        </p:nvSpPr>
        <p:spPr>
          <a:xfrm>
            <a:off x="154825" y="1152475"/>
            <a:ext cx="8861100" cy="3416400"/>
          </a:xfrm>
          <a:prstGeom prst="rect">
            <a:avLst/>
          </a:prstGeom>
          <a:noFill/>
          <a:ln>
            <a:noFill/>
          </a:ln>
        </p:spPr>
        <p:txBody>
          <a:bodyPr anchorCtr="0" anchor="t" bIns="91425" lIns="91425" spcFirstLastPara="1" rIns="91425" wrap="square" tIns="91425">
            <a:noAutofit/>
          </a:bodyPr>
          <a:lstStyle/>
          <a:p>
            <a:pPr indent="-292100" lvl="0" marL="457200" rtl="0" algn="l">
              <a:lnSpc>
                <a:spcPct val="115000"/>
              </a:lnSpc>
              <a:spcBef>
                <a:spcPts val="0"/>
              </a:spcBef>
              <a:spcAft>
                <a:spcPts val="0"/>
              </a:spcAft>
              <a:buSzPts val="1000"/>
              <a:buChar char="●"/>
            </a:pPr>
            <a:r>
              <a:rPr lang="en" sz="1000"/>
              <a:t>Data presented here were secured through partnership with </a:t>
            </a:r>
            <a:r>
              <a:rPr b="1" lang="en" sz="1000" u="sng"/>
              <a:t>Arch Ford (AF) Novice Teacher (NT) </a:t>
            </a:r>
            <a:r>
              <a:rPr lang="en" sz="1000"/>
              <a:t>Mentoring Program begun in summer 2017. The AFNT program supports UCA graduates in induction for 3-years post graduation. Districts in the AFNT region support 30-40% of UCA prepared teacher candidates representing all programs across the EPP. All novice teachers in the AFNT program complete an </a:t>
            </a:r>
            <a:r>
              <a:rPr b="1" lang="en" sz="1000" u="sng"/>
              <a:t>Impact on Student Learning </a:t>
            </a:r>
            <a:r>
              <a:rPr lang="en" sz="1000"/>
              <a:t>project each March and report data to AF. Data for UCA prepared teachers are compared to the AF aggregate for completers from all other institutions as a benchmark.</a:t>
            </a:r>
            <a:endParaRPr sz="1000"/>
          </a:p>
          <a:p>
            <a:pPr indent="-311150" lvl="0" marL="457200" rtl="0" algn="l">
              <a:lnSpc>
                <a:spcPct val="115000"/>
              </a:lnSpc>
              <a:spcBef>
                <a:spcPts val="1000"/>
              </a:spcBef>
              <a:spcAft>
                <a:spcPts val="0"/>
              </a:spcAft>
              <a:buSzPts val="1300"/>
              <a:buChar char="●"/>
            </a:pPr>
            <a:r>
              <a:rPr lang="en" sz="1000"/>
              <a:t>In 2022-2023, 235 UCA completers in their first three years of service completed the project (Year 1 = 78; Year 2 = 90; Year 3 = 67). Data were representative of all UCA preparation programs with data combined into 5 categories for analysis (Elementary, Middle Level, Secondary, Special Education, MAT). Programs received their data separately. </a:t>
            </a:r>
            <a:endParaRPr sz="1000"/>
          </a:p>
          <a:p>
            <a:pPr indent="-311150" lvl="0" marL="457200" rtl="0" algn="l">
              <a:lnSpc>
                <a:spcPct val="115000"/>
              </a:lnSpc>
              <a:spcBef>
                <a:spcPts val="1000"/>
              </a:spcBef>
              <a:spcAft>
                <a:spcPts val="0"/>
              </a:spcAft>
              <a:buSzPts val="1300"/>
              <a:buChar char="●"/>
            </a:pPr>
            <a:r>
              <a:rPr lang="en" sz="1000"/>
              <a:t>Trend data reflect natural variability in the population and consistent performance relative to the comparative benchmark. UCA prepared completers perform as well as completers prepared at other institutions with no statistical difference noted between groups. </a:t>
            </a:r>
            <a:r>
              <a:rPr lang="en" sz="1000"/>
              <a:t>The UCA aggregate population scaled score gain x̄=15.26 compared to the AF aggregate gain of x̄=15.87. </a:t>
            </a:r>
            <a:endParaRPr sz="1000"/>
          </a:p>
          <a:p>
            <a:pPr indent="-311150" lvl="0" marL="457200" rtl="0" algn="l">
              <a:lnSpc>
                <a:spcPct val="115000"/>
              </a:lnSpc>
              <a:spcBef>
                <a:spcPts val="1000"/>
              </a:spcBef>
              <a:spcAft>
                <a:spcPts val="0"/>
              </a:spcAft>
              <a:buSzPts val="1300"/>
              <a:buChar char="●"/>
            </a:pPr>
            <a:r>
              <a:rPr lang="en" sz="1000"/>
              <a:t>Disaggregated data for completers indicated UCA graduates outperformed their peers in 3 categories: SecED  x̄=15.7, SPED x̄=14.04 &amp; MAT x̄=18.84 (p&gt;.05). Completers in 2 categories scored lower than the comparative benchmark: Elem x̄=15.24; Middle Level x̄=15.8. </a:t>
            </a:r>
            <a:r>
              <a:rPr lang="en" sz="1000"/>
              <a:t>Three </a:t>
            </a:r>
            <a:r>
              <a:rPr lang="en" sz="1000"/>
              <a:t>year trend data indicate MAT candidates prepared at UCA consistently report high student performance scores than their peers prepared at other institutions at a level of statistical significance (UCA </a:t>
            </a:r>
            <a:r>
              <a:rPr lang="en" sz="1000"/>
              <a:t>x̄=18.84; AF x̄=14.17). While differences in elementary, middle level, SecED, and SPED scores compared to their peers is not statistically significant, continued trends around elementary </a:t>
            </a:r>
            <a:r>
              <a:rPr lang="en" sz="1000"/>
              <a:t>completer performance are persistent and will be a focus of continued analysis. </a:t>
            </a:r>
            <a:endParaRPr sz="1000"/>
          </a:p>
        </p:txBody>
      </p:sp>
      <p:sp>
        <p:nvSpPr>
          <p:cNvPr id="96" name="Google Shape;96;p8"/>
          <p:cNvSpPr txBox="1"/>
          <p:nvPr/>
        </p:nvSpPr>
        <p:spPr>
          <a:xfrm>
            <a:off x="4316100" y="4703625"/>
            <a:ext cx="4516200" cy="3492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rPr b="0" i="1" lang="en" sz="1400" u="none" cap="none" strike="noStrike">
                <a:solidFill>
                  <a:schemeClr val="dk2"/>
                </a:solidFill>
                <a:latin typeface="Arial"/>
                <a:ea typeface="Arial"/>
                <a:cs typeface="Arial"/>
                <a:sym typeface="Arial"/>
              </a:rPr>
              <a:t>Note: Initial Programs Only</a:t>
            </a:r>
            <a:endParaRPr b="0" i="1" sz="1400" u="none" cap="none" strike="noStrike">
              <a:solidFill>
                <a:schemeClr val="dk2"/>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g26b703023aa_0_0" title="Points scored"/>
          <p:cNvPicPr preferRelativeResize="0"/>
          <p:nvPr/>
        </p:nvPicPr>
        <p:blipFill>
          <a:blip r:embed="rId3">
            <a:alphaModFix/>
          </a:blip>
          <a:stretch>
            <a:fillRect/>
          </a:stretch>
        </p:blipFill>
        <p:spPr>
          <a:xfrm>
            <a:off x="152400" y="152400"/>
            <a:ext cx="7825389" cy="4838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