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37" roundtripDataSignature="AMtx7mi2evz0iTIxUr5juLWPQyO2+sQo5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8A13E68-F77A-4418-9874-E9178D92CFCA}">
  <a:tblStyle styleId="{58A13E68-F77A-4418-9874-E9178D92CFCA}"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customschemas.google.com/relationships/presentationmetadata" Target="metadata"/><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bit.ly/2NSSp6D" TargetMode="External"/><Relationship Id="rId3" Type="http://schemas.openxmlformats.org/officeDocument/2006/relationships/hyperlink" Target="http://bit.ly/2NSSp6D"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6" name="Google Shape;136;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4" name="Google Shape;154;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0" name="Google Shape;160;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Note: Data are AY 2020-2021. Employer data for advanced programs collected every 2 years.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5" name="Google Shape;165;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2" name="Google Shape;172;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8" name="Google Shape;178;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3" name="Google Shape;183;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11f924bdd0e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3" name="Google Shape;193;g11f924bdd0e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8" name="Google Shape;198;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3" name="Google Shape;203;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0" name="Google Shape;210;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https://eis.ade.arkansas.gov/eppr/docs/State/StatewideReportSeptember2022.pdf</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7" name="Google Shape;217;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SzPts val="1100"/>
              <a:buNone/>
            </a:pPr>
            <a:r>
              <a:rPr lang="en"/>
              <a:t>Data from the pre/post-test reporting were manipulated by the EPP to ease analysis and interpretation of data. Novice teachers report their pre/post-test class averages based on ranges provided to them on the reporting form.</a:t>
            </a:r>
            <a:endParaRPr/>
          </a:p>
          <a:p>
            <a:pPr indent="0" lvl="0" marL="0" rtl="0" algn="l">
              <a:lnSpc>
                <a:spcPct val="115000"/>
              </a:lnSpc>
              <a:spcBef>
                <a:spcPts val="1200"/>
              </a:spcBef>
              <a:spcAft>
                <a:spcPts val="0"/>
              </a:spcAft>
              <a:buSzPts val="1100"/>
              <a:buNone/>
            </a:pPr>
            <a:r>
              <a:t/>
            </a:r>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Data were then staged to calculate gain/loss from pre to post based on the conversion chart to a scaled score. For example, if a class pre-performance mean was 75-79%, and the class post-performance mean was 85-89%, calculate difference between “75” and “85” to be a gain of “10”. Again, the “Below 60” response just pegged at “60” in order not to overinflate the numbers. The GPA conversion was seen as another method to stage the data for ease of analysis by faculty and stakeholders.</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The fact that the data are self-reported by the novice teachers should be considered a limitation of the study; however, given the variability in reported data, it appears novice teachers reported their data with fidelity.</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Finally, the EPP examines data on a case-by-case basis to look for trends and patterns tied to licensure program preparation. Qualitative data resulting from the final prompts provided for the novice teachers are slated for program coordinator analysis in January 2020 after the submission of the self-study. Results and are linked here -</a:t>
            </a:r>
            <a:r>
              <a:rPr lang="en">
                <a:solidFill>
                  <a:schemeClr val="dk1"/>
                </a:solidFill>
                <a:uFill>
                  <a:noFill/>
                </a:uFill>
                <a:hlinkClick r:id="rId2">
                  <a:extLst>
                    <a:ext uri="{A12FA001-AC4F-418D-AE19-62706E023703}">
                      <ahyp:hlinkClr val="tx"/>
                    </a:ext>
                  </a:extLst>
                </a:hlinkClick>
              </a:rPr>
              <a:t> </a:t>
            </a:r>
            <a:r>
              <a:rPr lang="en" u="sng">
                <a:solidFill>
                  <a:schemeClr val="hlink"/>
                </a:solidFill>
                <a:hlinkClick r:id="rId3"/>
              </a:rPr>
              <a:t>http://bit.ly/2NSSp6D</a:t>
            </a:r>
            <a:r>
              <a:rPr lang="en">
                <a:solidFill>
                  <a:schemeClr val="dk1"/>
                </a:solidFill>
              </a:rPr>
              <a:t>.</a:t>
            </a:r>
            <a:endParaRPr>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57"/>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5" name="Google Shape;45;p5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58"/>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58"/>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9" name="Google Shape;49;p5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4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7" name="Shape 17"/>
        <p:cNvGrpSpPr/>
        <p:nvPr/>
      </p:nvGrpSpPr>
      <p:grpSpPr>
        <a:xfrm>
          <a:off x="0" y="0"/>
          <a:ext cx="0" cy="0"/>
          <a:chOff x="0" y="0"/>
          <a:chExt cx="0" cy="0"/>
        </a:xfrm>
      </p:grpSpPr>
      <p:sp>
        <p:nvSpPr>
          <p:cNvPr id="18" name="Google Shape;18;p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9" name="Google Shape;19;p50"/>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0" name="Google Shape;20;p50"/>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1" name="Google Shape;21;p5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2" name="Shape 22"/>
        <p:cNvGrpSpPr/>
        <p:nvPr/>
      </p:nvGrpSpPr>
      <p:grpSpPr>
        <a:xfrm>
          <a:off x="0" y="0"/>
          <a:ext cx="0" cy="0"/>
          <a:chOff x="0" y="0"/>
          <a:chExt cx="0" cy="0"/>
        </a:xfrm>
      </p:grpSpPr>
      <p:sp>
        <p:nvSpPr>
          <p:cNvPr id="23" name="Google Shape;23;p5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52"/>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6" name="Google Shape;26;p5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5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5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54"/>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54"/>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3" name="Google Shape;33;p5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55"/>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6" name="Google Shape;36;p5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5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5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0" name="Google Shape;40;p56"/>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56"/>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2" name="Google Shape;42;p5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4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4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4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uca.edu/ocs/aap-provisional/" TargetMode="External"/><Relationship Id="rId4" Type="http://schemas.openxmlformats.org/officeDocument/2006/relationships/hyperlink" Target="https://uca.edu/panda/panda-reports/title-ii-report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 Id="rId3" Type="http://schemas.openxmlformats.org/officeDocument/2006/relationships/image" Target="../media/image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
              <a:t>CAEP Annual Report</a:t>
            </a:r>
            <a:endParaRPr/>
          </a:p>
          <a:p>
            <a:pPr indent="0" lvl="0" marL="0" rtl="0" algn="ctr">
              <a:lnSpc>
                <a:spcPct val="100000"/>
              </a:lnSpc>
              <a:spcBef>
                <a:spcPts val="0"/>
              </a:spcBef>
              <a:spcAft>
                <a:spcPts val="0"/>
              </a:spcAft>
              <a:buSzPts val="5200"/>
              <a:buNone/>
            </a:pPr>
            <a:r>
              <a:rPr lang="en" sz="3000"/>
              <a:t>September 1, 2021 - August 31, 2022</a:t>
            </a:r>
            <a:endParaRPr sz="3000"/>
          </a:p>
        </p:txBody>
      </p:sp>
      <p:sp>
        <p:nvSpPr>
          <p:cNvPr id="55" name="Google Shape;55;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University of Central Arkansas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pic>
        <p:nvPicPr>
          <p:cNvPr id="106" name="Google Shape;106;p10" title="Points scored"/>
          <p:cNvPicPr preferRelativeResize="0"/>
          <p:nvPr/>
        </p:nvPicPr>
        <p:blipFill rotWithShape="1">
          <a:blip r:embed="rId3">
            <a:alphaModFix/>
          </a:blip>
          <a:srcRect b="0" l="0" r="0" t="0"/>
          <a:stretch/>
        </p:blipFill>
        <p:spPr>
          <a:xfrm>
            <a:off x="152400" y="152400"/>
            <a:ext cx="7825389" cy="48386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700"/>
              <a:t>Measure 1b: Completers’ Teaching Effectiveness (AF)</a:t>
            </a:r>
            <a:endParaRPr sz="2700"/>
          </a:p>
        </p:txBody>
      </p:sp>
      <p:sp>
        <p:nvSpPr>
          <p:cNvPr id="112" name="Google Shape;112;p12"/>
          <p:cNvSpPr txBox="1"/>
          <p:nvPr>
            <p:ph idx="1" type="body"/>
          </p:nvPr>
        </p:nvSpPr>
        <p:spPr>
          <a:xfrm>
            <a:off x="311700" y="1088425"/>
            <a:ext cx="8520600" cy="3416400"/>
          </a:xfrm>
          <a:prstGeom prst="rect">
            <a:avLst/>
          </a:prstGeom>
          <a:noFill/>
          <a:ln>
            <a:noFill/>
          </a:ln>
        </p:spPr>
        <p:txBody>
          <a:bodyPr anchorCtr="0" anchor="t" bIns="91425" lIns="91425" spcFirstLastPara="1" rIns="91425" wrap="square" tIns="91425">
            <a:noAutofit/>
          </a:bodyPr>
          <a:lstStyle/>
          <a:p>
            <a:pPr indent="-336550" lvl="0" marL="457200" rtl="0" algn="l">
              <a:lnSpc>
                <a:spcPct val="115000"/>
              </a:lnSpc>
              <a:spcBef>
                <a:spcPts val="0"/>
              </a:spcBef>
              <a:spcAft>
                <a:spcPts val="0"/>
              </a:spcAft>
              <a:buSzPts val="1700"/>
              <a:buChar char="●"/>
            </a:pPr>
            <a:r>
              <a:rPr lang="en" sz="1400"/>
              <a:t>Data presented here were secured through partnership with </a:t>
            </a:r>
            <a:r>
              <a:rPr b="1" lang="en" sz="1400" u="sng"/>
              <a:t>Arch Ford (AF) Novice Teacher (NT) </a:t>
            </a:r>
            <a:r>
              <a:rPr lang="en" sz="1400"/>
              <a:t>Mentoring Program begun in summer 2017. The AFNT program supports UCA graduates in induction for 3-years post graduation. Districts in the AFNT region support 30% of UCA prepared teacher candidates representing all programs across the EPP. All novice teachers in the AFNT program are observed by their principal and scored on the state-mandated performance observation rubric (Danielson, 2007). Data for UCA prepared teachers is compared to the AF aggregate as a benchmark.</a:t>
            </a:r>
            <a:endParaRPr sz="1400"/>
          </a:p>
          <a:p>
            <a:pPr indent="-317500" lvl="0" marL="457200" rtl="0" algn="l">
              <a:lnSpc>
                <a:spcPct val="115000"/>
              </a:lnSpc>
              <a:spcBef>
                <a:spcPts val="1000"/>
              </a:spcBef>
              <a:spcAft>
                <a:spcPts val="0"/>
              </a:spcAft>
              <a:buSzPts val="1400"/>
              <a:buChar char="●"/>
            </a:pPr>
            <a:r>
              <a:rPr lang="en" sz="1400"/>
              <a:t>In AY 2022-2023, UCA completers had stronger data than their colleagues prepared at other EPPs and in other pathways in all domains. </a:t>
            </a:r>
            <a:r>
              <a:rPr lang="en" sz="1400"/>
              <a:t>T</a:t>
            </a:r>
            <a:r>
              <a:rPr lang="en" sz="1400">
                <a:extLst>
                  <a:ext uri="http://customooxmlschemas.google.com/">
                    <go:slidesCustomData xmlns:go="http://customooxmlschemas.google.com/" textRoundtripDataId="0"/>
                  </a:ext>
                </a:extLst>
              </a:rPr>
              <a:t>rends noted earlier continued with strengths noted in all domains</a:t>
            </a:r>
            <a:r>
              <a:rPr lang="en" sz="1400"/>
              <a:t>. No relative low points were noted. Data reported here reflect year 1 novice teachers only. Trends remain consistent for those in the Year 2 and Year 3 cohorts.</a:t>
            </a:r>
            <a:endParaRPr sz="1400"/>
          </a:p>
        </p:txBody>
      </p:sp>
      <p:sp>
        <p:nvSpPr>
          <p:cNvPr id="113" name="Google Shape;113;p12"/>
          <p:cNvSpPr txBox="1"/>
          <p:nvPr/>
        </p:nvSpPr>
        <p:spPr>
          <a:xfrm>
            <a:off x="4316100" y="4608475"/>
            <a:ext cx="4516200" cy="3492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rPr b="0" i="1" lang="en" sz="1400" u="none" cap="none" strike="noStrike">
                <a:solidFill>
                  <a:schemeClr val="dk2"/>
                </a:solidFill>
                <a:latin typeface="Arial"/>
                <a:ea typeface="Arial"/>
                <a:cs typeface="Arial"/>
                <a:sym typeface="Arial"/>
              </a:rPr>
              <a:t>Note: Initial Programs Only</a:t>
            </a:r>
            <a:endParaRPr b="0" i="1" sz="1400" u="none" cap="none" strike="noStrike">
              <a:solidFill>
                <a:schemeClr val="dk2"/>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pic>
        <p:nvPicPr>
          <p:cNvPr id="118" name="Google Shape;118;p13" title="Points scored"/>
          <p:cNvPicPr preferRelativeResize="0"/>
          <p:nvPr/>
        </p:nvPicPr>
        <p:blipFill rotWithShape="1">
          <a:blip r:embed="rId3">
            <a:alphaModFix/>
          </a:blip>
          <a:srcRect b="0" l="0" r="0" t="0"/>
          <a:stretch/>
        </p:blipFill>
        <p:spPr>
          <a:xfrm>
            <a:off x="152400" y="152400"/>
            <a:ext cx="7825389" cy="48386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pic>
        <p:nvPicPr>
          <p:cNvPr id="123" name="Google Shape;123;p14" title="Points scored"/>
          <p:cNvPicPr preferRelativeResize="0"/>
          <p:nvPr/>
        </p:nvPicPr>
        <p:blipFill rotWithShape="1">
          <a:blip r:embed="rId3">
            <a:alphaModFix/>
          </a:blip>
          <a:srcRect b="0" l="0" r="0" t="0"/>
          <a:stretch/>
        </p:blipFill>
        <p:spPr>
          <a:xfrm>
            <a:off x="152400" y="152400"/>
            <a:ext cx="7825389" cy="48386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pic>
        <p:nvPicPr>
          <p:cNvPr id="128" name="Google Shape;128;p15" title="Points scored"/>
          <p:cNvPicPr preferRelativeResize="0"/>
          <p:nvPr/>
        </p:nvPicPr>
        <p:blipFill rotWithShape="1">
          <a:blip r:embed="rId3">
            <a:alphaModFix/>
          </a:blip>
          <a:srcRect b="0" l="0" r="0" t="0"/>
          <a:stretch/>
        </p:blipFill>
        <p:spPr>
          <a:xfrm>
            <a:off x="152400" y="152400"/>
            <a:ext cx="7825389" cy="483869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pic>
        <p:nvPicPr>
          <p:cNvPr id="133" name="Google Shape;133;p16" title="Points scored"/>
          <p:cNvPicPr preferRelativeResize="0"/>
          <p:nvPr/>
        </p:nvPicPr>
        <p:blipFill rotWithShape="1">
          <a:blip r:embed="rId3">
            <a:alphaModFix/>
          </a:blip>
          <a:srcRect b="0" l="0" r="0" t="0"/>
          <a:stretch/>
        </p:blipFill>
        <p:spPr>
          <a:xfrm>
            <a:off x="152400" y="152400"/>
            <a:ext cx="7825389" cy="48386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600">
                <a:solidFill>
                  <a:srgbClr val="000000"/>
                </a:solidFill>
              </a:rPr>
              <a:t>Measure 3: Satisfaction of Employers</a:t>
            </a:r>
            <a:endParaRPr>
              <a:solidFill>
                <a:srgbClr val="000000"/>
              </a:solidFill>
            </a:endParaRPr>
          </a:p>
          <a:p>
            <a:pPr indent="0" lvl="0" marL="0" rtl="0" algn="l">
              <a:lnSpc>
                <a:spcPct val="100000"/>
              </a:lnSpc>
              <a:spcBef>
                <a:spcPts val="0"/>
              </a:spcBef>
              <a:spcAft>
                <a:spcPts val="0"/>
              </a:spcAft>
              <a:buSzPts val="2800"/>
              <a:buNone/>
            </a:pPr>
            <a:r>
              <a:t/>
            </a:r>
            <a:endParaRPr/>
          </a:p>
        </p:txBody>
      </p:sp>
      <p:sp>
        <p:nvSpPr>
          <p:cNvPr id="139" name="Google Shape;139;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0" rtl="0" algn="ctr">
              <a:lnSpc>
                <a:spcPct val="115000"/>
              </a:lnSpc>
              <a:spcBef>
                <a:spcPts val="1600"/>
              </a:spcBef>
              <a:spcAft>
                <a:spcPts val="0"/>
              </a:spcAft>
              <a:buSzPts val="1400"/>
              <a:buNone/>
            </a:pPr>
            <a:r>
              <a:t/>
            </a:r>
            <a:endParaRPr sz="1800"/>
          </a:p>
          <a:p>
            <a:pPr indent="0" lvl="0" marL="0" rtl="0" algn="ctr">
              <a:lnSpc>
                <a:spcPct val="115000"/>
              </a:lnSpc>
              <a:spcBef>
                <a:spcPts val="1600"/>
              </a:spcBef>
              <a:spcAft>
                <a:spcPts val="1600"/>
              </a:spcAft>
              <a:buSzPts val="1400"/>
              <a:buNone/>
            </a:pPr>
            <a:r>
              <a:rPr lang="en" sz="2400"/>
              <a:t>UCA Employer Survey - </a:t>
            </a:r>
            <a:r>
              <a:rPr lang="en" sz="2400" u="sng"/>
              <a:t>Initial </a:t>
            </a:r>
            <a:r>
              <a:rPr lang="en" sz="2400"/>
              <a:t>Programs</a:t>
            </a:r>
            <a:endParaRPr sz="2400"/>
          </a:p>
        </p:txBody>
      </p:sp>
      <p:sp>
        <p:nvSpPr>
          <p:cNvPr id="140" name="Google Shape;140;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0" rtl="0" algn="ctr">
              <a:lnSpc>
                <a:spcPct val="115000"/>
              </a:lnSpc>
              <a:spcBef>
                <a:spcPts val="1600"/>
              </a:spcBef>
              <a:spcAft>
                <a:spcPts val="0"/>
              </a:spcAft>
              <a:buSzPts val="1400"/>
              <a:buNone/>
            </a:pPr>
            <a:r>
              <a:t/>
            </a:r>
            <a:endParaRPr sz="1800"/>
          </a:p>
          <a:p>
            <a:pPr indent="0" lvl="0" marL="0" rtl="0" algn="ctr">
              <a:lnSpc>
                <a:spcPct val="115000"/>
              </a:lnSpc>
              <a:spcBef>
                <a:spcPts val="1600"/>
              </a:spcBef>
              <a:spcAft>
                <a:spcPts val="0"/>
              </a:spcAft>
              <a:buClr>
                <a:schemeClr val="dk1"/>
              </a:buClr>
              <a:buSzPts val="1100"/>
              <a:buFont typeface="Arial"/>
              <a:buNone/>
            </a:pPr>
            <a:r>
              <a:rPr lang="en" sz="2400"/>
              <a:t>UCA Employer Survey - </a:t>
            </a:r>
            <a:r>
              <a:rPr lang="en" sz="2400" u="sng"/>
              <a:t>Advanced </a:t>
            </a:r>
            <a:r>
              <a:rPr lang="en" sz="2400"/>
              <a:t>Programs</a:t>
            </a:r>
            <a:endParaRPr sz="2400"/>
          </a:p>
          <a:p>
            <a:pPr indent="0" lvl="0" marL="0" rtl="0" algn="ctr">
              <a:lnSpc>
                <a:spcPct val="115000"/>
              </a:lnSpc>
              <a:spcBef>
                <a:spcPts val="1600"/>
              </a:spcBef>
              <a:spcAft>
                <a:spcPts val="1600"/>
              </a:spcAft>
              <a:buSzPts val="1400"/>
              <a:buNone/>
            </a:pPr>
            <a:r>
              <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600"/>
              <a:t>Measure 3: Employer Satisfaction (</a:t>
            </a:r>
            <a:r>
              <a:rPr lang="en" sz="2600">
                <a:highlight>
                  <a:srgbClr val="FFFF00"/>
                </a:highlight>
              </a:rPr>
              <a:t>initial</a:t>
            </a:r>
            <a:r>
              <a:rPr lang="en" sz="2600"/>
              <a:t>)</a:t>
            </a:r>
            <a:endParaRPr sz="2600"/>
          </a:p>
        </p:txBody>
      </p:sp>
      <p:sp>
        <p:nvSpPr>
          <p:cNvPr id="146" name="Google Shape;146;p18"/>
          <p:cNvSpPr txBox="1"/>
          <p:nvPr>
            <p:ph idx="1" type="body"/>
          </p:nvPr>
        </p:nvSpPr>
        <p:spPr>
          <a:xfrm>
            <a:off x="311700" y="1017725"/>
            <a:ext cx="8520600" cy="34164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Char char="●"/>
            </a:pPr>
            <a:r>
              <a:rPr lang="en" sz="1400"/>
              <a:t>UCA measures employer satisfaction of program completers through multiple measures including a UCA survey, Arch Ford partner employee survey, and ADE/DESE measure of employer satisfaction. The data presented here were collected through a UCA principal survey aligned to the expectations of the Interstate Teacher Assessment and Support Consortium (InTASC) standards. All data included in the data set were scored on a scale of 1-4 (1 = not prepared, 2 = inadequately prepared, 3 = adequately prepared, 4 = well prepared) with a target score of “3.” </a:t>
            </a:r>
            <a:endParaRPr sz="1400"/>
          </a:p>
          <a:p>
            <a:pPr indent="-317500" lvl="0" marL="457200" rtl="0" algn="l">
              <a:lnSpc>
                <a:spcPct val="115000"/>
              </a:lnSpc>
              <a:spcBef>
                <a:spcPts val="1000"/>
              </a:spcBef>
              <a:spcAft>
                <a:spcPts val="0"/>
              </a:spcAft>
              <a:buSzPts val="1400"/>
              <a:buChar char="●"/>
            </a:pPr>
            <a:r>
              <a:rPr lang="en" sz="1400"/>
              <a:t>Overall trends in Spring 2022 indicate that the EPP is doing well in preparing candidates to for the field with all scores falling in the upper range of the survey (levels 3-4). Relative high points in the data include candidate ability to align instruction to the Arkansas standards (</a:t>
            </a:r>
            <a:r>
              <a:rPr lang="en" sz="1400"/>
              <a:t>x̄=3.53), engagement in ongoing professional learning (x̄=3.54), and collaboration with colleagues (x̄=3.58). </a:t>
            </a:r>
            <a:r>
              <a:rPr lang="en" sz="1400"/>
              <a:t>Relative low points in the data were designing inclusive curriculum (</a:t>
            </a:r>
            <a:r>
              <a:rPr lang="en" sz="1400"/>
              <a:t>x̄=3.22) and differentiating instruction (x̄=3.21). </a:t>
            </a:r>
            <a:r>
              <a:rPr lang="en" sz="1400"/>
              <a:t>Faculty in the CAEP Standard 4 committee noted the redesigned </a:t>
            </a:r>
            <a:r>
              <a:rPr lang="en" sz="1400"/>
              <a:t>survey allowed us to more clearly see a need to support candidates in supporting diverse student populations.</a:t>
            </a:r>
            <a:endParaRPr sz="1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pic>
        <p:nvPicPr>
          <p:cNvPr id="151" name="Google Shape;151;p19" title="Points scored"/>
          <p:cNvPicPr preferRelativeResize="0"/>
          <p:nvPr/>
        </p:nvPicPr>
        <p:blipFill rotWithShape="1">
          <a:blip r:embed="rId3">
            <a:alphaModFix/>
          </a:blip>
          <a:srcRect b="0" l="0" r="0" t="0"/>
          <a:stretch/>
        </p:blipFill>
        <p:spPr>
          <a:xfrm>
            <a:off x="152400" y="152400"/>
            <a:ext cx="7825389" cy="483869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400"/>
              <a:t>Measure 3: Employer Satisfaction and Milestones (</a:t>
            </a:r>
            <a:r>
              <a:rPr lang="en" sz="2400">
                <a:highlight>
                  <a:srgbClr val="FFFF00"/>
                </a:highlight>
              </a:rPr>
              <a:t>advanced</a:t>
            </a:r>
            <a:r>
              <a:rPr lang="en" sz="2400"/>
              <a:t>)</a:t>
            </a:r>
            <a:endParaRPr sz="2400"/>
          </a:p>
        </p:txBody>
      </p:sp>
      <p:sp>
        <p:nvSpPr>
          <p:cNvPr id="157" name="Google Shape;157;p21"/>
          <p:cNvSpPr txBox="1"/>
          <p:nvPr>
            <p:ph idx="1" type="body"/>
          </p:nvPr>
        </p:nvSpPr>
        <p:spPr>
          <a:xfrm>
            <a:off x="311700" y="1000075"/>
            <a:ext cx="8520600" cy="3416400"/>
          </a:xfrm>
          <a:prstGeom prst="rect">
            <a:avLst/>
          </a:prstGeom>
          <a:noFill/>
          <a:ln>
            <a:noFill/>
          </a:ln>
        </p:spPr>
        <p:txBody>
          <a:bodyPr anchorCtr="0" anchor="t" bIns="91425" lIns="91425" spcFirstLastPara="1" rIns="91425" wrap="square" tIns="91425">
            <a:noAutofit/>
          </a:bodyPr>
          <a:lstStyle/>
          <a:p>
            <a:pPr indent="-330200" lvl="0" marL="457200" rtl="0" algn="l">
              <a:lnSpc>
                <a:spcPct val="115000"/>
              </a:lnSpc>
              <a:spcBef>
                <a:spcPts val="0"/>
              </a:spcBef>
              <a:spcAft>
                <a:spcPts val="0"/>
              </a:spcAft>
              <a:buSzPts val="1600"/>
              <a:buChar char="●"/>
            </a:pPr>
            <a:r>
              <a:rPr lang="en" sz="1600"/>
              <a:t>The data presented here were collected through an employer survey aligned to the expectations of the Council for the Accreditation of Educator Preparation (CAEP) (Standard A.1.1). All data included in the data set were scored on a scale of 1-4 (1 = not prepared, 2 = inadequately prepared, 3 = adequately prepared, 4 = well prepared) with a target score of “3.” </a:t>
            </a:r>
            <a:endParaRPr sz="1600"/>
          </a:p>
          <a:p>
            <a:pPr indent="-330200" lvl="0" marL="457200" rtl="0" algn="l">
              <a:lnSpc>
                <a:spcPct val="115000"/>
              </a:lnSpc>
              <a:spcBef>
                <a:spcPts val="1000"/>
              </a:spcBef>
              <a:spcAft>
                <a:spcPts val="0"/>
              </a:spcAft>
              <a:buSzPts val="1600"/>
              <a:buChar char="●"/>
            </a:pPr>
            <a:r>
              <a:rPr lang="en" sz="1600"/>
              <a:t>Relative high points in the data included employer ratings around completer skills and content specific to the professional role (x̄ = 3.64, 3.82, 3.79) and ability to respond to the needs of diverse stakeholders (x̄ = 3.52, 3.82, 3.75). Consistently lower points in the data included understand/use of data to support professional role (x̄ = 3.64, 3.82, 3.7) and professional dispositions (x̄ = 3.4, 3.68, 3.7). Again, while these data points are the relative low spots in the data, all far exceed the benchmark and lie near the “well prepared” indicator.  </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Overview</a:t>
            </a:r>
            <a:endParaRPr/>
          </a:p>
        </p:txBody>
      </p:sp>
      <p:sp>
        <p:nvSpPr>
          <p:cNvPr id="61" name="Google Shape;61;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sz="2400">
                <a:solidFill>
                  <a:schemeClr val="dk1"/>
                </a:solidFill>
              </a:rPr>
              <a:t>CAEP (Council for the Accreditation of Educator Preparation) requires the EPP to publicly share data against four annual reporting measures. These measures are used to provide information to the public on both program outcome and program impact on both initial and advanced programs.</a:t>
            </a:r>
            <a:endParaRPr sz="24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sz="2400">
                <a:solidFill>
                  <a:schemeClr val="dk1"/>
                </a:solidFill>
              </a:rPr>
              <a:t>These data are for the UCA COE in alignment with CAEP annual reporting expectations.</a:t>
            </a:r>
            <a:endParaRPr sz="2400">
              <a:solidFill>
                <a:schemeClr val="dk1"/>
              </a:solidFill>
            </a:endParaRPr>
          </a:p>
          <a:p>
            <a:pPr indent="0" lvl="0" marL="0" rtl="0" algn="l">
              <a:lnSpc>
                <a:spcPct val="115000"/>
              </a:lnSpc>
              <a:spcBef>
                <a:spcPts val="1200"/>
              </a:spcBef>
              <a:spcAft>
                <a:spcPts val="1600"/>
              </a:spcAft>
              <a:buSzPts val="18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pic>
        <p:nvPicPr>
          <p:cNvPr id="162" name="Google Shape;162;p22" title="Points scored"/>
          <p:cNvPicPr preferRelativeResize="0"/>
          <p:nvPr/>
        </p:nvPicPr>
        <p:blipFill rotWithShape="1">
          <a:blip r:embed="rId3">
            <a:alphaModFix/>
          </a:blip>
          <a:srcRect b="0" l="0" r="0" t="0"/>
          <a:stretch/>
        </p:blipFill>
        <p:spPr>
          <a:xfrm>
            <a:off x="152400" y="152400"/>
            <a:ext cx="7825389" cy="483869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600"/>
              <a:t>Measure 3: Candidate Competency at Completion</a:t>
            </a:r>
            <a:endParaRPr/>
          </a:p>
          <a:p>
            <a:pPr indent="0" lvl="0" marL="0" rtl="0" algn="l">
              <a:lnSpc>
                <a:spcPct val="100000"/>
              </a:lnSpc>
              <a:spcBef>
                <a:spcPts val="0"/>
              </a:spcBef>
              <a:spcAft>
                <a:spcPts val="0"/>
              </a:spcAft>
              <a:buSzPts val="2800"/>
              <a:buNone/>
            </a:pPr>
            <a:r>
              <a:t/>
            </a:r>
            <a:endParaRPr/>
          </a:p>
        </p:txBody>
      </p:sp>
      <p:sp>
        <p:nvSpPr>
          <p:cNvPr id="168" name="Google Shape;168;p3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0" rtl="0" algn="ctr">
              <a:lnSpc>
                <a:spcPct val="115000"/>
              </a:lnSpc>
              <a:spcBef>
                <a:spcPts val="1600"/>
              </a:spcBef>
              <a:spcAft>
                <a:spcPts val="0"/>
              </a:spcAft>
              <a:buSzPts val="1400"/>
              <a:buNone/>
            </a:pPr>
            <a:r>
              <a:t/>
            </a:r>
            <a:endParaRPr sz="1800"/>
          </a:p>
          <a:p>
            <a:pPr indent="0" lvl="0" marL="0" rtl="0" algn="ctr">
              <a:lnSpc>
                <a:spcPct val="115000"/>
              </a:lnSpc>
              <a:spcBef>
                <a:spcPts val="1600"/>
              </a:spcBef>
              <a:spcAft>
                <a:spcPts val="1600"/>
              </a:spcAft>
              <a:buSzPts val="1400"/>
              <a:buNone/>
            </a:pPr>
            <a:r>
              <a:rPr lang="en" sz="2200"/>
              <a:t> Praxis Data - Initial Programs</a:t>
            </a:r>
            <a:endParaRPr sz="2200"/>
          </a:p>
        </p:txBody>
      </p:sp>
      <p:sp>
        <p:nvSpPr>
          <p:cNvPr id="169" name="Google Shape;169;p3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0" rtl="0" algn="ctr">
              <a:lnSpc>
                <a:spcPct val="115000"/>
              </a:lnSpc>
              <a:spcBef>
                <a:spcPts val="1600"/>
              </a:spcBef>
              <a:spcAft>
                <a:spcPts val="0"/>
              </a:spcAft>
              <a:buSzPts val="1400"/>
              <a:buNone/>
            </a:pPr>
            <a:r>
              <a:t/>
            </a:r>
            <a:endParaRPr sz="1800"/>
          </a:p>
          <a:p>
            <a:pPr indent="0" lvl="0" marL="0" rtl="0" algn="ctr">
              <a:lnSpc>
                <a:spcPct val="115000"/>
              </a:lnSpc>
              <a:spcBef>
                <a:spcPts val="1600"/>
              </a:spcBef>
              <a:spcAft>
                <a:spcPts val="0"/>
              </a:spcAft>
              <a:buSzPts val="1400"/>
              <a:buNone/>
            </a:pPr>
            <a:r>
              <a:rPr lang="en" sz="2200"/>
              <a:t>Praxis Data - Advanced Programs</a:t>
            </a:r>
            <a:endParaRPr sz="2200"/>
          </a:p>
          <a:p>
            <a:pPr indent="0" lvl="0" marL="0" rtl="0" algn="ctr">
              <a:lnSpc>
                <a:spcPct val="115000"/>
              </a:lnSpc>
              <a:spcBef>
                <a:spcPts val="1600"/>
              </a:spcBef>
              <a:spcAft>
                <a:spcPts val="1600"/>
              </a:spcAft>
              <a:buSzPts val="1400"/>
              <a:buNone/>
            </a:pPr>
            <a:r>
              <a:t/>
            </a:r>
            <a:endParaRPr sz="18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600"/>
              <a:t>Measure 6: Ability of Completers to Meet Requirements</a:t>
            </a:r>
            <a:endParaRPr sz="2600"/>
          </a:p>
          <a:p>
            <a:pPr indent="0" lvl="0" marL="0" rtl="0" algn="l">
              <a:lnSpc>
                <a:spcPct val="100000"/>
              </a:lnSpc>
              <a:spcBef>
                <a:spcPts val="0"/>
              </a:spcBef>
              <a:spcAft>
                <a:spcPts val="0"/>
              </a:spcAft>
              <a:buSzPts val="2800"/>
              <a:buNone/>
            </a:pPr>
            <a:r>
              <a:t/>
            </a:r>
            <a:endParaRPr/>
          </a:p>
        </p:txBody>
      </p:sp>
      <p:sp>
        <p:nvSpPr>
          <p:cNvPr id="175" name="Google Shape;175;p37"/>
          <p:cNvSpPr txBox="1"/>
          <p:nvPr>
            <p:ph idx="1" type="body"/>
          </p:nvPr>
        </p:nvSpPr>
        <p:spPr>
          <a:xfrm>
            <a:off x="311700" y="1152475"/>
            <a:ext cx="8520600" cy="39258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Char char="●"/>
            </a:pPr>
            <a:r>
              <a:rPr lang="en" sz="1400"/>
              <a:t>Candidate pass rate on required content Praxis exams is tracked across programs by the Office of Candidate Services (OCS). Disaggregated program data are tracked for pass rates, mean score, standard deviation, and range</a:t>
            </a:r>
            <a:endParaRPr sz="1400"/>
          </a:p>
          <a:p>
            <a:pPr indent="-317500" lvl="0" marL="457200" rtl="0" algn="l">
              <a:lnSpc>
                <a:spcPct val="115000"/>
              </a:lnSpc>
              <a:spcBef>
                <a:spcPts val="600"/>
              </a:spcBef>
              <a:spcAft>
                <a:spcPts val="0"/>
              </a:spcAft>
              <a:buSzPts val="1400"/>
              <a:buChar char="●"/>
            </a:pPr>
            <a:r>
              <a:rPr lang="en" sz="1400"/>
              <a:t>Both initial and advanced programs report overall success in candidate ability to pass the required Praxis content exam(s) with many programs yielding pass rates at 90% and higher. Changes to policy for “Gate 3” (admission to internship 2) have resulted in higher pass rates, notably for the K6 program. Candidates must now meet the ADE/AAP score for admission to Gate 3 (</a:t>
            </a:r>
            <a:r>
              <a:rPr lang="en" sz="1400" u="sng">
                <a:solidFill>
                  <a:schemeClr val="hlink"/>
                </a:solidFill>
                <a:hlinkClick r:id="rId3"/>
              </a:rPr>
              <a:t>https://uca.edu/ocs/aap-provisional/</a:t>
            </a:r>
            <a:r>
              <a:rPr lang="en" sz="1400"/>
              <a:t>). Additionally, the EPP has created several support and remediation structures for students struggling to pass their required exam(s) successfully, including: 240 Tutoring, Praxis Boot Camps (DESE grant), and state resources/tutoring programs. Undergraduate K6 Social Studies continues to be an area of focus for continuous improvement.</a:t>
            </a:r>
            <a:endParaRPr sz="1400"/>
          </a:p>
          <a:p>
            <a:pPr indent="-317500" lvl="0" marL="457200" rtl="0" algn="l">
              <a:lnSpc>
                <a:spcPct val="115000"/>
              </a:lnSpc>
              <a:spcBef>
                <a:spcPts val="600"/>
              </a:spcBef>
              <a:spcAft>
                <a:spcPts val="600"/>
              </a:spcAft>
              <a:buSzPts val="1400"/>
              <a:buChar char="●"/>
            </a:pPr>
            <a:r>
              <a:rPr lang="en" sz="1400"/>
              <a:t>Access to full reports - </a:t>
            </a:r>
            <a:r>
              <a:rPr lang="en" sz="1400" u="sng">
                <a:solidFill>
                  <a:schemeClr val="hlink"/>
                </a:solidFill>
                <a:hlinkClick r:id="rId4"/>
              </a:rPr>
              <a:t>https://uca.edu/panda/panda-reports/title-ii-reports/</a:t>
            </a:r>
            <a:r>
              <a:rPr lang="en" sz="1400"/>
              <a:t> </a:t>
            </a:r>
            <a:endParaRPr sz="14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pic>
        <p:nvPicPr>
          <p:cNvPr id="180" name="Google Shape;180;p38" title="Points scored"/>
          <p:cNvPicPr preferRelativeResize="0"/>
          <p:nvPr/>
        </p:nvPicPr>
        <p:blipFill rotWithShape="1">
          <a:blip r:embed="rId3">
            <a:alphaModFix/>
          </a:blip>
          <a:srcRect b="0" l="0" r="0" t="0"/>
          <a:stretch/>
        </p:blipFill>
        <p:spPr>
          <a:xfrm>
            <a:off x="152400" y="152400"/>
            <a:ext cx="7825389" cy="4838699"/>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graphicFrame>
        <p:nvGraphicFramePr>
          <p:cNvPr id="185" name="Google Shape;185;p39"/>
          <p:cNvGraphicFramePr/>
          <p:nvPr/>
        </p:nvGraphicFramePr>
        <p:xfrm>
          <a:off x="952500" y="156635"/>
          <a:ext cx="3000000" cy="3000000"/>
        </p:xfrm>
        <a:graphic>
          <a:graphicData uri="http://schemas.openxmlformats.org/drawingml/2006/table">
            <a:tbl>
              <a:tblPr>
                <a:noFill/>
                <a:tableStyleId>{58A13E68-F77A-4418-9874-E9178D92CFCA}</a:tableStyleId>
              </a:tblPr>
              <a:tblGrid>
                <a:gridCol w="2106950"/>
                <a:gridCol w="930875"/>
                <a:gridCol w="930875"/>
                <a:gridCol w="930875"/>
                <a:gridCol w="930875"/>
              </a:tblGrid>
              <a:tr h="318300">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t>INITIAL UNDERGRADUATE PROGRAMS</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 Taking</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 Passing</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Program Pass Rate</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State Pass Rate</a:t>
                      </a:r>
                      <a:endParaRPr b="1" sz="1000" u="none" cap="none" strike="noStrike"/>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Reading and Language Arts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55</a:t>
                      </a:r>
                      <a:endParaRPr sz="1000"/>
                    </a:p>
                  </a:txBody>
                  <a:tcPr marT="91425" marB="91425" marR="91425" marL="91425"/>
                </a:tc>
                <a:tc>
                  <a:txBody>
                    <a:bodyPr/>
                    <a:lstStyle/>
                    <a:p>
                      <a:pPr indent="0" lvl="0" marL="0" rtl="0" algn="ctr">
                        <a:spcBef>
                          <a:spcPts val="0"/>
                        </a:spcBef>
                        <a:spcAft>
                          <a:spcPts val="0"/>
                        </a:spcAft>
                        <a:buNone/>
                      </a:pPr>
                      <a:r>
                        <a:rPr lang="en" sz="1000"/>
                        <a:t>53</a:t>
                      </a:r>
                      <a:endParaRPr sz="1000"/>
                    </a:p>
                  </a:txBody>
                  <a:tcPr marT="91425" marB="91425" marR="91425" marL="91425"/>
                </a:tc>
                <a:tc>
                  <a:txBody>
                    <a:bodyPr/>
                    <a:lstStyle/>
                    <a:p>
                      <a:pPr indent="0" lvl="0" marL="0" rtl="0" algn="ctr">
                        <a:spcBef>
                          <a:spcPts val="0"/>
                        </a:spcBef>
                        <a:spcAft>
                          <a:spcPts val="0"/>
                        </a:spcAft>
                        <a:buNone/>
                      </a:pPr>
                      <a:r>
                        <a:rPr lang="en" sz="1000"/>
                        <a:t>96</a:t>
                      </a:r>
                      <a:endParaRPr sz="1000"/>
                    </a:p>
                  </a:txBody>
                  <a:tcPr marT="91425" marB="91425" marR="91425" marL="91425"/>
                </a:tc>
                <a:tc>
                  <a:txBody>
                    <a:bodyPr/>
                    <a:lstStyle/>
                    <a:p>
                      <a:pPr indent="0" lvl="0" marL="0" rtl="0" algn="ctr">
                        <a:spcBef>
                          <a:spcPts val="0"/>
                        </a:spcBef>
                        <a:spcAft>
                          <a:spcPts val="0"/>
                        </a:spcAft>
                        <a:buNone/>
                      </a:pPr>
                      <a:r>
                        <a:rPr lang="en" sz="1000"/>
                        <a:t>94</a:t>
                      </a:r>
                      <a:endParaRPr sz="1000"/>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Mathematics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55</a:t>
                      </a:r>
                      <a:endParaRPr sz="1000"/>
                    </a:p>
                  </a:txBody>
                  <a:tcPr marT="91425" marB="91425" marR="91425" marL="91425"/>
                </a:tc>
                <a:tc>
                  <a:txBody>
                    <a:bodyPr/>
                    <a:lstStyle/>
                    <a:p>
                      <a:pPr indent="0" lvl="0" marL="0" rtl="0" algn="ctr">
                        <a:spcBef>
                          <a:spcPts val="0"/>
                        </a:spcBef>
                        <a:spcAft>
                          <a:spcPts val="0"/>
                        </a:spcAft>
                        <a:buNone/>
                      </a:pPr>
                      <a:r>
                        <a:rPr lang="en" sz="1000"/>
                        <a:t>51</a:t>
                      </a:r>
                      <a:endParaRPr sz="1000"/>
                    </a:p>
                  </a:txBody>
                  <a:tcPr marT="91425" marB="91425" marR="91425" marL="91425"/>
                </a:tc>
                <a:tc>
                  <a:txBody>
                    <a:bodyPr/>
                    <a:lstStyle/>
                    <a:p>
                      <a:pPr indent="0" lvl="0" marL="0" rtl="0" algn="ctr">
                        <a:spcBef>
                          <a:spcPts val="0"/>
                        </a:spcBef>
                        <a:spcAft>
                          <a:spcPts val="0"/>
                        </a:spcAft>
                        <a:buNone/>
                      </a:pPr>
                      <a:r>
                        <a:rPr lang="en" sz="1000"/>
                        <a:t>93</a:t>
                      </a:r>
                      <a:endParaRPr sz="1000"/>
                    </a:p>
                  </a:txBody>
                  <a:tcPr marT="91425" marB="91425" marR="91425" marL="91425"/>
                </a:tc>
                <a:tc>
                  <a:txBody>
                    <a:bodyPr/>
                    <a:lstStyle/>
                    <a:p>
                      <a:pPr indent="0" lvl="0" marL="0" rtl="0" algn="ctr">
                        <a:spcBef>
                          <a:spcPts val="0"/>
                        </a:spcBef>
                        <a:spcAft>
                          <a:spcPts val="0"/>
                        </a:spcAft>
                        <a:buNone/>
                      </a:pPr>
                      <a:r>
                        <a:rPr lang="en" sz="1000"/>
                        <a:t>90</a:t>
                      </a:r>
                      <a:endParaRPr sz="1000"/>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Social Studies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55</a:t>
                      </a:r>
                      <a:endParaRPr sz="1000"/>
                    </a:p>
                  </a:txBody>
                  <a:tcPr marT="91425" marB="91425" marR="91425" marL="91425"/>
                </a:tc>
                <a:tc>
                  <a:txBody>
                    <a:bodyPr/>
                    <a:lstStyle/>
                    <a:p>
                      <a:pPr indent="0" lvl="0" marL="0" rtl="0" algn="ctr">
                        <a:spcBef>
                          <a:spcPts val="0"/>
                        </a:spcBef>
                        <a:spcAft>
                          <a:spcPts val="0"/>
                        </a:spcAft>
                        <a:buNone/>
                      </a:pPr>
                      <a:r>
                        <a:rPr lang="en" sz="1000"/>
                        <a:t>44</a:t>
                      </a:r>
                      <a:endParaRPr sz="1000"/>
                    </a:p>
                  </a:txBody>
                  <a:tcPr marT="91425" marB="91425" marR="91425" marL="91425"/>
                </a:tc>
                <a:tc>
                  <a:txBody>
                    <a:bodyPr/>
                    <a:lstStyle/>
                    <a:p>
                      <a:pPr indent="0" lvl="0" marL="0" rtl="0" algn="ctr">
                        <a:spcBef>
                          <a:spcPts val="0"/>
                        </a:spcBef>
                        <a:spcAft>
                          <a:spcPts val="0"/>
                        </a:spcAft>
                        <a:buNone/>
                      </a:pPr>
                      <a:r>
                        <a:rPr lang="en" sz="1000"/>
                        <a:t>80</a:t>
                      </a:r>
                      <a:endParaRPr sz="1000"/>
                    </a:p>
                  </a:txBody>
                  <a:tcPr marT="91425" marB="91425" marR="91425" marL="91425"/>
                </a:tc>
                <a:tc>
                  <a:txBody>
                    <a:bodyPr/>
                    <a:lstStyle/>
                    <a:p>
                      <a:pPr indent="0" lvl="0" marL="0" rtl="0" algn="ctr">
                        <a:spcBef>
                          <a:spcPts val="0"/>
                        </a:spcBef>
                        <a:spcAft>
                          <a:spcPts val="0"/>
                        </a:spcAft>
                        <a:buNone/>
                      </a:pPr>
                      <a:r>
                        <a:rPr lang="en" sz="1000"/>
                        <a:t>86</a:t>
                      </a:r>
                      <a:endParaRPr sz="1000"/>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Science</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55</a:t>
                      </a:r>
                      <a:endParaRPr sz="10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51</a:t>
                      </a:r>
                      <a:endParaRPr sz="10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93</a:t>
                      </a:r>
                      <a:endParaRPr sz="10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89</a:t>
                      </a:r>
                      <a:endParaRPr sz="1000"/>
                    </a:p>
                  </a:txBody>
                  <a:tcPr marT="91425" marB="91425" marR="91425" marL="91425">
                    <a:lnB cap="flat" cmpd="sng" w="9525">
                      <a:solidFill>
                        <a:srgbClr val="9E9E9E"/>
                      </a:solidFill>
                      <a:prstDash val="solid"/>
                      <a:round/>
                      <a:headEnd len="sm" w="sm" type="none"/>
                      <a:tailEnd len="sm" w="sm" type="none"/>
                    </a:lnB>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English Language Arts</a:t>
                      </a:r>
                      <a:endParaRPr b="1"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sz="1000"/>
                        <a:t>9</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46</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Math</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8</a:t>
                      </a:r>
                      <a:endParaRPr sz="1000"/>
                    </a:p>
                  </a:txBody>
                  <a:tcPr marT="91425" marB="91425" marR="91425" marL="91425">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68</a:t>
                      </a:r>
                      <a:endParaRPr sz="1000"/>
                    </a:p>
                  </a:txBody>
                  <a:tcPr marT="91425" marB="91425" marR="91425" marL="91425">
                    <a:lnL cap="flat" cmpd="sng" w="9525">
                      <a:solidFill>
                        <a:srgbClr val="9E9E9E"/>
                      </a:solidFill>
                      <a:prstDash val="solid"/>
                      <a:round/>
                      <a:headEnd len="sm" w="sm" type="none"/>
                      <a:tailEnd len="sm" w="sm" type="none"/>
                    </a:lnL>
                    <a:lnT cap="flat" cmpd="sng" w="9525">
                      <a:solidFill>
                        <a:srgbClr val="9E9E9E"/>
                      </a:solidFill>
                      <a:prstDash val="solid"/>
                      <a:round/>
                      <a:headEnd len="sm" w="sm" type="none"/>
                      <a:tailEnd len="sm" w="sm" type="none"/>
                    </a:lnT>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Science</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5</a:t>
                      </a:r>
                      <a:endParaRPr sz="1000"/>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78</a:t>
                      </a:r>
                      <a:endParaRPr sz="1000"/>
                    </a:p>
                  </a:txBody>
                  <a:tcPr marT="91425" marB="91425" marR="91425" marL="91425">
                    <a:lnL cap="flat" cmpd="sng" w="9525">
                      <a:solidFill>
                        <a:srgbClr val="9E9E9E"/>
                      </a:solidFill>
                      <a:prstDash val="solid"/>
                      <a:round/>
                      <a:headEnd len="sm" w="sm" type="none"/>
                      <a:tailEnd len="sm" w="sm" type="none"/>
                    </a:lnL>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Social Studies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8</a:t>
                      </a:r>
                      <a:endParaRPr sz="1000"/>
                    </a:p>
                  </a:txBody>
                  <a:tcPr marT="91425" marB="91425" marR="91425" marL="9142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77</a:t>
                      </a:r>
                      <a:endParaRPr sz="1000"/>
                    </a:p>
                  </a:txBody>
                  <a:tcPr marT="91425" marB="91425" marR="91425" marL="91425">
                    <a:lnL cap="flat" cmpd="sng" w="9525">
                      <a:solidFill>
                        <a:srgbClr val="9E9E9E"/>
                      </a:solidFill>
                      <a:prstDash val="solid"/>
                      <a:round/>
                      <a:headEnd len="sm" w="sm" type="none"/>
                      <a:tailEnd len="sm" w="sm" type="none"/>
                    </a:lnL>
                    <a:lnB cap="flat" cmpd="sng" w="9525">
                      <a:solidFill>
                        <a:srgbClr val="9E9E9E"/>
                      </a:solidFill>
                      <a:prstDash val="solid"/>
                      <a:round/>
                      <a:headEnd len="sm" w="sm" type="none"/>
                      <a:tailEnd len="sm" w="sm" type="none"/>
                    </a:lnB>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English</a:t>
                      </a:r>
                      <a:endParaRPr b="1"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sz="1000"/>
                        <a:t>9</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89</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FACS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7</a:t>
                      </a:r>
                      <a:endParaRPr sz="1000"/>
                    </a:p>
                  </a:txBody>
                  <a:tcPr marT="91425" marB="91425" marR="91425" marL="91425">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82</a:t>
                      </a:r>
                      <a:endParaRPr sz="1000"/>
                    </a:p>
                  </a:txBody>
                  <a:tcPr marT="91425" marB="91425" marR="91425" marL="91425">
                    <a:lnL cap="flat" cmpd="sng" w="9525">
                      <a:solidFill>
                        <a:srgbClr val="9E9E9E"/>
                      </a:solidFill>
                      <a:prstDash val="solid"/>
                      <a:round/>
                      <a:headEnd len="sm" w="sm" type="none"/>
                      <a:tailEnd len="sm" w="sm" type="none"/>
                    </a:lnL>
                    <a:lnT cap="flat" cmpd="sng" w="9525">
                      <a:solidFill>
                        <a:srgbClr val="9E9E9E"/>
                      </a:solidFill>
                      <a:prstDash val="solid"/>
                      <a:round/>
                      <a:headEnd len="sm" w="sm" type="none"/>
                      <a:tailEnd len="sm" w="sm" type="none"/>
                    </a:lnT>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Life Science</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2</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sz="1000"/>
                        <a:t>*</a:t>
                      </a:r>
                      <a:endParaRPr sz="10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sz="1000"/>
                        <a:t>92</a:t>
                      </a:r>
                      <a:endParaRPr sz="1000"/>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Math</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7</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82</a:t>
                      </a:r>
                      <a:endParaRPr sz="1000"/>
                    </a:p>
                  </a:txBody>
                  <a:tcPr marT="91425" marB="91425" marR="91425" marL="91425"/>
                </a:tc>
              </a:tr>
              <a:tr h="318300">
                <a:tc>
                  <a:txBody>
                    <a:bodyPr/>
                    <a:lstStyle/>
                    <a:p>
                      <a:pPr indent="0" lvl="0" marL="0" marR="0" rtl="0" algn="l">
                        <a:lnSpc>
                          <a:spcPct val="115000"/>
                        </a:lnSpc>
                        <a:spcBef>
                          <a:spcPts val="0"/>
                        </a:spcBef>
                        <a:spcAft>
                          <a:spcPts val="0"/>
                        </a:spcAft>
                        <a:buNone/>
                      </a:pPr>
                      <a:r>
                        <a:rPr lang="en" sz="1000"/>
                        <a:t>7-12 Physical Science</a:t>
                      </a:r>
                      <a:endParaRPr sz="1000" u="none" cap="none" strike="noStrike"/>
                    </a:p>
                  </a:txBody>
                  <a:tcPr marT="91425" marB="91425" marR="91425" marL="91425"/>
                </a:tc>
                <a:tc>
                  <a:txBody>
                    <a:bodyPr/>
                    <a:lstStyle/>
                    <a:p>
                      <a:pPr indent="0" lvl="0" marL="0" rtl="0" algn="ctr">
                        <a:spcBef>
                          <a:spcPts val="0"/>
                        </a:spcBef>
                        <a:spcAft>
                          <a:spcPts val="0"/>
                        </a:spcAft>
                        <a:buNone/>
                      </a:pPr>
                      <a:r>
                        <a:rPr lang="en" sz="1000"/>
                        <a:t>2</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Social Studies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5</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82</a:t>
                      </a:r>
                      <a:endParaRPr sz="1000"/>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Art</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4</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90</a:t>
                      </a:r>
                      <a:endParaRPr sz="1000"/>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Music</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9</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88</a:t>
                      </a:r>
                      <a:endParaRPr sz="1000"/>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PE/Health</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19</a:t>
                      </a:r>
                      <a:endParaRPr sz="1000"/>
                    </a:p>
                  </a:txBody>
                  <a:tcPr marT="91425" marB="91425" marR="91425" marL="91425"/>
                </a:tc>
                <a:tc>
                  <a:txBody>
                    <a:bodyPr/>
                    <a:lstStyle/>
                    <a:p>
                      <a:pPr indent="0" lvl="0" marL="0" rtl="0" algn="ctr">
                        <a:spcBef>
                          <a:spcPts val="0"/>
                        </a:spcBef>
                        <a:spcAft>
                          <a:spcPts val="0"/>
                        </a:spcAft>
                        <a:buNone/>
                      </a:pPr>
                      <a:r>
                        <a:rPr lang="en" sz="1000"/>
                        <a:t>17</a:t>
                      </a:r>
                      <a:endParaRPr sz="10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89</a:t>
                      </a:r>
                      <a:endParaRPr sz="10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91</a:t>
                      </a:r>
                      <a:endParaRPr sz="1000"/>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Special Education Fundamental Subjects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11</a:t>
                      </a:r>
                      <a:endParaRPr sz="1000"/>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sz="1000"/>
                        <a:t>11</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100</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98</a:t>
                      </a:r>
                      <a:endParaRPr sz="1000"/>
                    </a:p>
                  </a:txBody>
                  <a:tcPr marT="91425" marB="91425" marR="91425" marL="91425">
                    <a:lnL cap="flat" cmpd="sng" w="9525">
                      <a:solidFill>
                        <a:srgbClr val="9E9E9E"/>
                      </a:solidFill>
                      <a:prstDash val="solid"/>
                      <a:round/>
                      <a:headEnd len="sm" w="sm" type="none"/>
                      <a:tailEnd len="sm" w="sm" type="none"/>
                    </a:lnL>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Special Education Knowledge and Applications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13</a:t>
                      </a:r>
                      <a:endParaRPr sz="1000"/>
                    </a:p>
                  </a:txBody>
                  <a:tcPr marT="91425" marB="91425" marR="91425" marL="91425"/>
                </a:tc>
                <a:tc>
                  <a:txBody>
                    <a:bodyPr/>
                    <a:lstStyle/>
                    <a:p>
                      <a:pPr indent="0" lvl="0" marL="0" rtl="0" algn="ctr">
                        <a:spcBef>
                          <a:spcPts val="0"/>
                        </a:spcBef>
                        <a:spcAft>
                          <a:spcPts val="0"/>
                        </a:spcAft>
                        <a:buNone/>
                      </a:pPr>
                      <a:r>
                        <a:rPr lang="en" sz="1000"/>
                        <a:t>13</a:t>
                      </a:r>
                      <a:endParaRPr sz="10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sz="1000"/>
                        <a:t>100</a:t>
                      </a:r>
                      <a:endParaRPr sz="10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sz="1000"/>
                        <a:t>98</a:t>
                      </a:r>
                      <a:endParaRPr sz="1000"/>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Foundations of Reading (ESP0090)</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12</a:t>
                      </a:r>
                      <a:endParaRPr sz="1000"/>
                    </a:p>
                  </a:txBody>
                  <a:tcPr marT="91425" marB="91425" marR="91425" marL="91425"/>
                </a:tc>
                <a:tc>
                  <a:txBody>
                    <a:bodyPr/>
                    <a:lstStyle/>
                    <a:p>
                      <a:pPr indent="0" lvl="0" marL="0" rtl="0" algn="ctr">
                        <a:spcBef>
                          <a:spcPts val="0"/>
                        </a:spcBef>
                        <a:spcAft>
                          <a:spcPts val="0"/>
                        </a:spcAft>
                        <a:buNone/>
                      </a:pPr>
                      <a:r>
                        <a:rPr lang="en" sz="1000"/>
                        <a:t>12</a:t>
                      </a:r>
                      <a:endParaRPr sz="1000"/>
                    </a:p>
                  </a:txBody>
                  <a:tcPr marT="91425" marB="91425" marR="91425" marL="91425"/>
                </a:tc>
                <a:tc>
                  <a:txBody>
                    <a:bodyPr/>
                    <a:lstStyle/>
                    <a:p>
                      <a:pPr indent="0" lvl="0" marL="0" rtl="0" algn="ctr">
                        <a:spcBef>
                          <a:spcPts val="0"/>
                        </a:spcBef>
                        <a:spcAft>
                          <a:spcPts val="0"/>
                        </a:spcAft>
                        <a:buNone/>
                      </a:pPr>
                      <a:r>
                        <a:rPr lang="en" sz="1000"/>
                        <a:t>100</a:t>
                      </a:r>
                      <a:endParaRPr sz="1000"/>
                    </a:p>
                  </a:txBody>
                  <a:tcPr marT="91425" marB="91425" marR="91425" marL="91425"/>
                </a:tc>
                <a:tc>
                  <a:txBody>
                    <a:bodyPr/>
                    <a:lstStyle/>
                    <a:p>
                      <a:pPr indent="0" lvl="0" marL="0" rtl="0" algn="ctr">
                        <a:spcBef>
                          <a:spcPts val="0"/>
                        </a:spcBef>
                        <a:spcAft>
                          <a:spcPts val="0"/>
                        </a:spcAft>
                        <a:buNone/>
                      </a:pPr>
                      <a:r>
                        <a:rPr lang="en" sz="1000"/>
                        <a:t>95</a:t>
                      </a:r>
                      <a:endParaRPr sz="1000"/>
                    </a:p>
                  </a:txBody>
                  <a:tcPr marT="91425" marB="91425" marR="91425" marL="91425"/>
                </a:tc>
              </a:tr>
              <a:tr h="318300">
                <a:tc>
                  <a:txBody>
                    <a:bodyPr/>
                    <a:lstStyle/>
                    <a:p>
                      <a:pPr indent="0" lvl="0" marL="0" marR="0" rtl="0" algn="l">
                        <a:lnSpc>
                          <a:spcPct val="115000"/>
                        </a:lnSpc>
                        <a:spcBef>
                          <a:spcPts val="0"/>
                        </a:spcBef>
                        <a:spcAft>
                          <a:spcPts val="0"/>
                        </a:spcAft>
                        <a:buNone/>
                      </a:pPr>
                      <a:r>
                        <a:rPr lang="en" sz="1000"/>
                        <a:t>Foundations of Reading (SEP0190)</a:t>
                      </a:r>
                      <a:endParaRPr sz="1000" u="none" cap="none" strike="noStrike"/>
                    </a:p>
                  </a:txBody>
                  <a:tcPr marT="91425" marB="91425" marR="91425" marL="91425"/>
                </a:tc>
                <a:tc>
                  <a:txBody>
                    <a:bodyPr/>
                    <a:lstStyle/>
                    <a:p>
                      <a:pPr indent="0" lvl="0" marL="0" rtl="0" algn="ctr">
                        <a:spcBef>
                          <a:spcPts val="0"/>
                        </a:spcBef>
                        <a:spcAft>
                          <a:spcPts val="0"/>
                        </a:spcAft>
                        <a:buNone/>
                      </a:pPr>
                      <a:r>
                        <a:rPr lang="en" sz="1000"/>
                        <a:t>50</a:t>
                      </a:r>
                      <a:endParaRPr sz="1000"/>
                    </a:p>
                  </a:txBody>
                  <a:tcPr marT="91425" marB="91425" marR="91425" marL="91425"/>
                </a:tc>
                <a:tc>
                  <a:txBody>
                    <a:bodyPr/>
                    <a:lstStyle/>
                    <a:p>
                      <a:pPr indent="0" lvl="0" marL="0" rtl="0" algn="ctr">
                        <a:spcBef>
                          <a:spcPts val="0"/>
                        </a:spcBef>
                        <a:spcAft>
                          <a:spcPts val="0"/>
                        </a:spcAft>
                        <a:buNone/>
                      </a:pPr>
                      <a:r>
                        <a:rPr lang="en" sz="1000"/>
                        <a:t>43</a:t>
                      </a:r>
                      <a:endParaRPr sz="1000"/>
                    </a:p>
                  </a:txBody>
                  <a:tcPr marT="91425" marB="91425" marR="91425" marL="91425"/>
                </a:tc>
                <a:tc>
                  <a:txBody>
                    <a:bodyPr/>
                    <a:lstStyle/>
                    <a:p>
                      <a:pPr indent="0" lvl="0" marL="0" rtl="0" algn="ctr">
                        <a:spcBef>
                          <a:spcPts val="0"/>
                        </a:spcBef>
                        <a:spcAft>
                          <a:spcPts val="0"/>
                        </a:spcAft>
                        <a:buNone/>
                      </a:pPr>
                      <a:r>
                        <a:rPr lang="en" sz="1000"/>
                        <a:t>86</a:t>
                      </a:r>
                      <a:endParaRPr sz="1000"/>
                    </a:p>
                  </a:txBody>
                  <a:tcPr marT="91425" marB="91425" marR="91425" marL="91425"/>
                </a:tc>
                <a:tc>
                  <a:txBody>
                    <a:bodyPr/>
                    <a:lstStyle/>
                    <a:p>
                      <a:pPr indent="0" lvl="0" marL="0" rtl="0" algn="ctr">
                        <a:spcBef>
                          <a:spcPts val="0"/>
                        </a:spcBef>
                        <a:spcAft>
                          <a:spcPts val="0"/>
                        </a:spcAft>
                        <a:buNone/>
                      </a:pPr>
                      <a:r>
                        <a:rPr lang="en" sz="1000"/>
                        <a:t>87</a:t>
                      </a:r>
                      <a:endParaRPr sz="1000"/>
                    </a:p>
                  </a:txBody>
                  <a:tcPr marT="91425" marB="91425" marR="91425" marL="91425"/>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graphicFrame>
        <p:nvGraphicFramePr>
          <p:cNvPr id="190" name="Google Shape;190;p40"/>
          <p:cNvGraphicFramePr/>
          <p:nvPr/>
        </p:nvGraphicFramePr>
        <p:xfrm>
          <a:off x="952500" y="156635"/>
          <a:ext cx="3000000" cy="3000000"/>
        </p:xfrm>
        <a:graphic>
          <a:graphicData uri="http://schemas.openxmlformats.org/drawingml/2006/table">
            <a:tbl>
              <a:tblPr>
                <a:noFill/>
                <a:tableStyleId>{58A13E68-F77A-4418-9874-E9178D92CFCA}</a:tableStyleId>
              </a:tblPr>
              <a:tblGrid>
                <a:gridCol w="1717150"/>
                <a:gridCol w="1380450"/>
                <a:gridCol w="1380450"/>
                <a:gridCol w="1380450"/>
                <a:gridCol w="1380450"/>
              </a:tblGrid>
              <a:tr h="250550">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t>INITIAL MAT PROGRAMS</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 Taking</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 Passing</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Program Pass Rate</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State Pass Rate</a:t>
                      </a:r>
                      <a:endParaRPr b="1"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Reading and Language Arts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21</a:t>
                      </a:r>
                      <a:endParaRPr sz="1000"/>
                    </a:p>
                  </a:txBody>
                  <a:tcPr marT="91425" marB="91425" marR="91425" marL="91425"/>
                </a:tc>
                <a:tc>
                  <a:txBody>
                    <a:bodyPr/>
                    <a:lstStyle/>
                    <a:p>
                      <a:pPr indent="0" lvl="0" marL="0" rtl="0" algn="ctr">
                        <a:spcBef>
                          <a:spcPts val="0"/>
                        </a:spcBef>
                        <a:spcAft>
                          <a:spcPts val="0"/>
                        </a:spcAft>
                        <a:buNone/>
                      </a:pPr>
                      <a:r>
                        <a:rPr lang="en" sz="1000"/>
                        <a:t>21</a:t>
                      </a:r>
                      <a:endParaRPr sz="1000"/>
                    </a:p>
                  </a:txBody>
                  <a:tcPr marT="91425" marB="91425" marR="91425" marL="91425"/>
                </a:tc>
                <a:tc>
                  <a:txBody>
                    <a:bodyPr/>
                    <a:lstStyle/>
                    <a:p>
                      <a:pPr indent="0" lvl="0" marL="0" rtl="0" algn="ctr">
                        <a:spcBef>
                          <a:spcPts val="0"/>
                        </a:spcBef>
                        <a:spcAft>
                          <a:spcPts val="0"/>
                        </a:spcAft>
                        <a:buNone/>
                      </a:pPr>
                      <a:r>
                        <a:rPr lang="en" sz="1000"/>
                        <a:t>100</a:t>
                      </a:r>
                      <a:endParaRPr sz="1000"/>
                    </a:p>
                  </a:txBody>
                  <a:tcPr marT="91425" marB="91425" marR="91425" marL="91425"/>
                </a:tc>
                <a:tc>
                  <a:txBody>
                    <a:bodyPr/>
                    <a:lstStyle/>
                    <a:p>
                      <a:pPr indent="0" lvl="0" marL="0" rtl="0" algn="ctr">
                        <a:spcBef>
                          <a:spcPts val="0"/>
                        </a:spcBef>
                        <a:spcAft>
                          <a:spcPts val="0"/>
                        </a:spcAft>
                        <a:buNone/>
                      </a:pPr>
                      <a:r>
                        <a:rPr lang="en" sz="1000"/>
                        <a:t>97</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Mathematics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21</a:t>
                      </a:r>
                      <a:endParaRPr sz="1000"/>
                    </a:p>
                  </a:txBody>
                  <a:tcPr marT="91425" marB="91425" marR="91425" marL="91425"/>
                </a:tc>
                <a:tc>
                  <a:txBody>
                    <a:bodyPr/>
                    <a:lstStyle/>
                    <a:p>
                      <a:pPr indent="0" lvl="0" marL="0" rtl="0" algn="ctr">
                        <a:spcBef>
                          <a:spcPts val="0"/>
                        </a:spcBef>
                        <a:spcAft>
                          <a:spcPts val="0"/>
                        </a:spcAft>
                        <a:buNone/>
                      </a:pPr>
                      <a:r>
                        <a:rPr lang="en" sz="1000"/>
                        <a:t>21</a:t>
                      </a:r>
                      <a:endParaRPr sz="1000"/>
                    </a:p>
                  </a:txBody>
                  <a:tcPr marT="91425" marB="91425" marR="91425" marL="91425"/>
                </a:tc>
                <a:tc>
                  <a:txBody>
                    <a:bodyPr/>
                    <a:lstStyle/>
                    <a:p>
                      <a:pPr indent="0" lvl="0" marL="0" rtl="0" algn="ctr">
                        <a:spcBef>
                          <a:spcPts val="0"/>
                        </a:spcBef>
                        <a:spcAft>
                          <a:spcPts val="0"/>
                        </a:spcAft>
                        <a:buNone/>
                      </a:pPr>
                      <a:r>
                        <a:rPr lang="en" sz="1000"/>
                        <a:t>100</a:t>
                      </a:r>
                      <a:endParaRPr sz="1000"/>
                    </a:p>
                  </a:txBody>
                  <a:tcPr marT="91425" marB="91425" marR="91425" marL="91425"/>
                </a:tc>
                <a:tc>
                  <a:txBody>
                    <a:bodyPr/>
                    <a:lstStyle/>
                    <a:p>
                      <a:pPr indent="0" lvl="0" marL="0" rtl="0" algn="ctr">
                        <a:spcBef>
                          <a:spcPts val="0"/>
                        </a:spcBef>
                        <a:spcAft>
                          <a:spcPts val="0"/>
                        </a:spcAft>
                        <a:buNone/>
                      </a:pPr>
                      <a:r>
                        <a:rPr lang="en" sz="1000"/>
                        <a:t>95</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Social Studies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21</a:t>
                      </a:r>
                      <a:endParaRPr sz="1000"/>
                    </a:p>
                  </a:txBody>
                  <a:tcPr marT="91425" marB="91425" marR="91425" marL="91425"/>
                </a:tc>
                <a:tc>
                  <a:txBody>
                    <a:bodyPr/>
                    <a:lstStyle/>
                    <a:p>
                      <a:pPr indent="0" lvl="0" marL="0" rtl="0" algn="ctr">
                        <a:spcBef>
                          <a:spcPts val="0"/>
                        </a:spcBef>
                        <a:spcAft>
                          <a:spcPts val="0"/>
                        </a:spcAft>
                        <a:buNone/>
                      </a:pPr>
                      <a:r>
                        <a:rPr lang="en" sz="1000"/>
                        <a:t>21</a:t>
                      </a:r>
                      <a:endParaRPr sz="1000"/>
                    </a:p>
                  </a:txBody>
                  <a:tcPr marT="91425" marB="91425" marR="91425" marL="91425"/>
                </a:tc>
                <a:tc>
                  <a:txBody>
                    <a:bodyPr/>
                    <a:lstStyle/>
                    <a:p>
                      <a:pPr indent="0" lvl="0" marL="0" rtl="0" algn="ctr">
                        <a:spcBef>
                          <a:spcPts val="0"/>
                        </a:spcBef>
                        <a:spcAft>
                          <a:spcPts val="0"/>
                        </a:spcAft>
                        <a:buNone/>
                      </a:pPr>
                      <a:r>
                        <a:rPr lang="en" sz="1000"/>
                        <a:t>100</a:t>
                      </a:r>
                      <a:endParaRPr sz="1000"/>
                    </a:p>
                  </a:txBody>
                  <a:tcPr marT="91425" marB="91425" marR="91425" marL="91425"/>
                </a:tc>
                <a:tc>
                  <a:txBody>
                    <a:bodyPr/>
                    <a:lstStyle/>
                    <a:p>
                      <a:pPr indent="0" lvl="0" marL="0" rtl="0" algn="ctr">
                        <a:spcBef>
                          <a:spcPts val="0"/>
                        </a:spcBef>
                        <a:spcAft>
                          <a:spcPts val="0"/>
                        </a:spcAft>
                        <a:buNone/>
                      </a:pPr>
                      <a:r>
                        <a:rPr lang="en" sz="1000"/>
                        <a:t>92</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Science</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26</a:t>
                      </a:r>
                      <a:endParaRPr sz="1000"/>
                    </a:p>
                  </a:txBody>
                  <a:tcPr marT="91425" marB="91425" marR="91425" marL="91425"/>
                </a:tc>
                <a:tc>
                  <a:txBody>
                    <a:bodyPr/>
                    <a:lstStyle/>
                    <a:p>
                      <a:pPr indent="0" lvl="0" marL="0" rtl="0" algn="ctr">
                        <a:spcBef>
                          <a:spcPts val="0"/>
                        </a:spcBef>
                        <a:spcAft>
                          <a:spcPts val="0"/>
                        </a:spcAft>
                        <a:buNone/>
                      </a:pPr>
                      <a:r>
                        <a:rPr lang="en" sz="1000"/>
                        <a:t>26</a:t>
                      </a:r>
                      <a:endParaRPr sz="1000"/>
                    </a:p>
                  </a:txBody>
                  <a:tcPr marT="91425" marB="91425" marR="91425" marL="91425"/>
                </a:tc>
                <a:tc>
                  <a:txBody>
                    <a:bodyPr/>
                    <a:lstStyle/>
                    <a:p>
                      <a:pPr indent="0" lvl="0" marL="0" rtl="0" algn="ctr">
                        <a:spcBef>
                          <a:spcPts val="0"/>
                        </a:spcBef>
                        <a:spcAft>
                          <a:spcPts val="0"/>
                        </a:spcAft>
                        <a:buNone/>
                      </a:pPr>
                      <a:r>
                        <a:rPr lang="en" sz="1000"/>
                        <a:t>100</a:t>
                      </a:r>
                      <a:endParaRPr sz="1000"/>
                    </a:p>
                  </a:txBody>
                  <a:tcPr marT="91425" marB="91425" marR="91425" marL="91425"/>
                </a:tc>
                <a:tc>
                  <a:txBody>
                    <a:bodyPr/>
                    <a:lstStyle/>
                    <a:p>
                      <a:pPr indent="0" lvl="0" marL="0" rtl="0" algn="ctr">
                        <a:spcBef>
                          <a:spcPts val="0"/>
                        </a:spcBef>
                        <a:spcAft>
                          <a:spcPts val="0"/>
                        </a:spcAft>
                        <a:buNone/>
                      </a:pPr>
                      <a:r>
                        <a:rPr lang="en" sz="1000"/>
                        <a:t>97</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Math</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5</a:t>
                      </a:r>
                      <a:endParaRPr sz="1000"/>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74</a:t>
                      </a:r>
                      <a:endParaRPr sz="1000"/>
                    </a:p>
                  </a:txBody>
                  <a:tcPr marT="91425" marB="91425" marR="91425" marL="91425">
                    <a:lnL cap="flat" cmpd="sng" w="9525">
                      <a:solidFill>
                        <a:srgbClr val="9E9E9E"/>
                      </a:solidFill>
                      <a:prstDash val="solid"/>
                      <a:round/>
                      <a:headEnd len="sm" w="sm" type="none"/>
                      <a:tailEnd len="sm" w="sm" type="none"/>
                    </a:lnL>
                  </a:tcPr>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Science</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2</a:t>
                      </a:r>
                      <a:endParaRPr sz="1000"/>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81</a:t>
                      </a:r>
                      <a:endParaRPr sz="1000"/>
                    </a:p>
                  </a:txBody>
                  <a:tcPr marT="91425" marB="91425" marR="91425" marL="91425">
                    <a:lnL cap="flat" cmpd="sng" w="9525">
                      <a:solidFill>
                        <a:srgbClr val="9E9E9E"/>
                      </a:solidFill>
                      <a:prstDash val="solid"/>
                      <a:round/>
                      <a:headEnd len="sm" w="sm" type="none"/>
                      <a:tailEnd len="sm" w="sm" type="none"/>
                    </a:lnL>
                  </a:tcPr>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Social Studies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3</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sz="1000"/>
                        <a:t>*</a:t>
                      </a:r>
                      <a:endParaRPr sz="10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sz="1000"/>
                        <a:t>95</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4-12 Business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5</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100</a:t>
                      </a:r>
                      <a:endParaRPr sz="1000"/>
                    </a:p>
                  </a:txBody>
                  <a:tcPr marT="91425" marB="91425" marR="91425" marL="91425">
                    <a:lnB cap="flat" cmpd="sng" w="9525">
                      <a:solidFill>
                        <a:srgbClr val="9E9E9E"/>
                      </a:solidFill>
                      <a:prstDash val="solid"/>
                      <a:round/>
                      <a:headEnd len="sm" w="sm" type="none"/>
                      <a:tailEnd len="sm" w="sm" type="none"/>
                    </a:lnB>
                  </a:tcPr>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English</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6</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79</a:t>
                      </a:r>
                      <a:endParaRPr sz="1000"/>
                    </a:p>
                  </a:txBody>
                  <a:tcPr marT="91425" marB="91425" marR="91425" marL="91425">
                    <a:lnT cap="flat" cmpd="sng" w="9525">
                      <a:solidFill>
                        <a:srgbClr val="9E9E9E"/>
                      </a:solidFill>
                      <a:prstDash val="solid"/>
                      <a:round/>
                      <a:headEnd len="sm" w="sm" type="none"/>
                      <a:tailEnd len="sm" w="sm" type="none"/>
                    </a:lnT>
                  </a:tcPr>
                </a:tc>
              </a:tr>
              <a:tr h="250550">
                <a:tc>
                  <a:txBody>
                    <a:bodyPr/>
                    <a:lstStyle/>
                    <a:p>
                      <a:pPr indent="0" lvl="0" marL="0" marR="0" rtl="0" algn="l">
                        <a:lnSpc>
                          <a:spcPct val="115000"/>
                        </a:lnSpc>
                        <a:spcBef>
                          <a:spcPts val="0"/>
                        </a:spcBef>
                        <a:spcAft>
                          <a:spcPts val="0"/>
                        </a:spcAft>
                        <a:buClr>
                          <a:srgbClr val="000000"/>
                        </a:buClr>
                        <a:buSzPts val="1000"/>
                        <a:buFont typeface="Arial"/>
                        <a:buNone/>
                      </a:pPr>
                      <a:r>
                        <a:rPr lang="en" sz="1000" u="none" cap="none" strike="noStrike"/>
                        <a:t>7-12 FACS</a:t>
                      </a:r>
                      <a:endParaRPr sz="1000" u="none" cap="none" strike="noStrike"/>
                    </a:p>
                  </a:txBody>
                  <a:tcPr marT="91425" marB="91425" marR="91425" marL="91425"/>
                </a:tc>
                <a:tc>
                  <a:txBody>
                    <a:bodyPr/>
                    <a:lstStyle/>
                    <a:p>
                      <a:pPr indent="0" lvl="0" marL="0" rtl="0" algn="ctr">
                        <a:spcBef>
                          <a:spcPts val="0"/>
                        </a:spcBef>
                        <a:spcAft>
                          <a:spcPts val="0"/>
                        </a:spcAft>
                        <a:buNone/>
                      </a:pPr>
                      <a:r>
                        <a:rPr lang="en" sz="1000"/>
                        <a:t>3</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91</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Life Science</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3</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100</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Math</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2</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80</a:t>
                      </a:r>
                      <a:endParaRPr sz="1000"/>
                    </a:p>
                  </a:txBody>
                  <a:tcPr marT="91425" marB="91425" marR="91425" marL="91425"/>
                </a:tc>
              </a:tr>
              <a:tr h="250550">
                <a:tc>
                  <a:txBody>
                    <a:bodyPr/>
                    <a:lstStyle/>
                    <a:p>
                      <a:pPr indent="0" lvl="0" marL="0" marR="0" rtl="0" algn="l">
                        <a:lnSpc>
                          <a:spcPct val="115000"/>
                        </a:lnSpc>
                        <a:spcBef>
                          <a:spcPts val="0"/>
                        </a:spcBef>
                        <a:spcAft>
                          <a:spcPts val="0"/>
                        </a:spcAft>
                        <a:buNone/>
                      </a:pPr>
                      <a:r>
                        <a:rPr lang="en" sz="1000"/>
                        <a:t>7-12 Physical Science</a:t>
                      </a:r>
                      <a:endParaRPr sz="1000" u="none" cap="none" strike="noStrike"/>
                    </a:p>
                  </a:txBody>
                  <a:tcPr marT="91425" marB="91425" marR="91425" marL="91425"/>
                </a:tc>
                <a:tc>
                  <a:txBody>
                    <a:bodyPr/>
                    <a:lstStyle/>
                    <a:p>
                      <a:pPr indent="0" lvl="0" marL="0" rtl="0" algn="ctr">
                        <a:spcBef>
                          <a:spcPts val="0"/>
                        </a:spcBef>
                        <a:spcAft>
                          <a:spcPts val="0"/>
                        </a:spcAft>
                        <a:buNone/>
                      </a:pPr>
                      <a:r>
                        <a:rPr lang="en" sz="1000"/>
                        <a:t>2</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Social Studies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7</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79</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Art</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3</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92</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PE/Health</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1</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a:t>
                      </a:r>
                      <a:endParaRPr sz="1000"/>
                    </a:p>
                  </a:txBody>
                  <a:tcPr marT="91425" marB="91425" marR="91425" marL="91425"/>
                </a:tc>
                <a:tc>
                  <a:txBody>
                    <a:bodyPr/>
                    <a:lstStyle/>
                    <a:p>
                      <a:pPr indent="0" lvl="0" marL="0" rtl="0" algn="ctr">
                        <a:spcBef>
                          <a:spcPts val="0"/>
                        </a:spcBef>
                        <a:spcAft>
                          <a:spcPts val="0"/>
                        </a:spcAft>
                        <a:buNone/>
                      </a:pPr>
                      <a:r>
                        <a:rPr lang="en" sz="1000"/>
                        <a:t>81</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Special Education Fundamental Subjects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12</a:t>
                      </a:r>
                      <a:endParaRPr sz="1000"/>
                    </a:p>
                  </a:txBody>
                  <a:tcPr marT="91425" marB="91425" marR="91425" marL="91425"/>
                </a:tc>
                <a:tc>
                  <a:txBody>
                    <a:bodyPr/>
                    <a:lstStyle/>
                    <a:p>
                      <a:pPr indent="0" lvl="0" marL="0" rtl="0" algn="ctr">
                        <a:spcBef>
                          <a:spcPts val="0"/>
                        </a:spcBef>
                        <a:spcAft>
                          <a:spcPts val="0"/>
                        </a:spcAft>
                        <a:buNone/>
                      </a:pPr>
                      <a:r>
                        <a:rPr lang="en" sz="1000"/>
                        <a:t>12</a:t>
                      </a:r>
                      <a:endParaRPr sz="1000"/>
                    </a:p>
                  </a:txBody>
                  <a:tcPr marT="91425" marB="91425" marR="91425" marL="91425"/>
                </a:tc>
                <a:tc>
                  <a:txBody>
                    <a:bodyPr/>
                    <a:lstStyle/>
                    <a:p>
                      <a:pPr indent="0" lvl="0" marL="0" rtl="0" algn="ctr">
                        <a:spcBef>
                          <a:spcPts val="0"/>
                        </a:spcBef>
                        <a:spcAft>
                          <a:spcPts val="0"/>
                        </a:spcAft>
                        <a:buNone/>
                      </a:pPr>
                      <a:r>
                        <a:rPr lang="en" sz="1000"/>
                        <a:t>100</a:t>
                      </a:r>
                      <a:endParaRPr sz="1000"/>
                    </a:p>
                  </a:txBody>
                  <a:tcPr marT="91425" marB="91425" marR="91425" marL="91425"/>
                </a:tc>
                <a:tc>
                  <a:txBody>
                    <a:bodyPr/>
                    <a:lstStyle/>
                    <a:p>
                      <a:pPr indent="0" lvl="0" marL="0" rtl="0" algn="ctr">
                        <a:spcBef>
                          <a:spcPts val="0"/>
                        </a:spcBef>
                        <a:spcAft>
                          <a:spcPts val="0"/>
                        </a:spcAft>
                        <a:buNone/>
                      </a:pPr>
                      <a:r>
                        <a:rPr lang="en" sz="1000"/>
                        <a:t>99</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Special Education Knowledge and Applications</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12</a:t>
                      </a:r>
                      <a:endParaRPr sz="1000"/>
                    </a:p>
                  </a:txBody>
                  <a:tcPr marT="91425" marB="91425" marR="91425" marL="91425"/>
                </a:tc>
                <a:tc>
                  <a:txBody>
                    <a:bodyPr/>
                    <a:lstStyle/>
                    <a:p>
                      <a:pPr indent="0" lvl="0" marL="0" rtl="0" algn="ctr">
                        <a:spcBef>
                          <a:spcPts val="0"/>
                        </a:spcBef>
                        <a:spcAft>
                          <a:spcPts val="0"/>
                        </a:spcAft>
                        <a:buNone/>
                      </a:pPr>
                      <a:r>
                        <a:rPr lang="en" sz="1000"/>
                        <a:t>12</a:t>
                      </a:r>
                      <a:endParaRPr sz="10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100</a:t>
                      </a:r>
                      <a:endParaRPr sz="10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100</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Foundations of Reading (ESP0090)</a:t>
                      </a:r>
                      <a:endParaRPr b="1" sz="1000" u="none" cap="none" strike="noStrike"/>
                    </a:p>
                  </a:txBody>
                  <a:tcPr marT="91425" marB="91425" marR="91425" marL="91425"/>
                </a:tc>
                <a:tc>
                  <a:txBody>
                    <a:bodyPr/>
                    <a:lstStyle/>
                    <a:p>
                      <a:pPr indent="0" lvl="0" marL="0" rtl="0" algn="ctr">
                        <a:spcBef>
                          <a:spcPts val="0"/>
                        </a:spcBef>
                        <a:spcAft>
                          <a:spcPts val="0"/>
                        </a:spcAft>
                        <a:buNone/>
                      </a:pPr>
                      <a:r>
                        <a:rPr lang="en" sz="1000"/>
                        <a:t>6</a:t>
                      </a:r>
                      <a:endParaRPr sz="1000"/>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78</a:t>
                      </a:r>
                      <a:endParaRPr sz="1000"/>
                    </a:p>
                  </a:txBody>
                  <a:tcPr marT="91425" marB="91425" marR="91425" marL="91425">
                    <a:lnL cap="flat" cmpd="sng" w="9525">
                      <a:solidFill>
                        <a:srgbClr val="9E9E9E"/>
                      </a:solidFill>
                      <a:prstDash val="solid"/>
                      <a:round/>
                      <a:headEnd len="sm" w="sm" type="none"/>
                      <a:tailEnd len="sm" w="sm" type="none"/>
                    </a:lnL>
                  </a:tcPr>
                </a:tc>
              </a:tr>
              <a:tr h="250550">
                <a:tc>
                  <a:txBody>
                    <a:bodyPr/>
                    <a:lstStyle/>
                    <a:p>
                      <a:pPr indent="0" lvl="0" marL="0" marR="0" rtl="0" algn="l">
                        <a:lnSpc>
                          <a:spcPct val="115000"/>
                        </a:lnSpc>
                        <a:spcBef>
                          <a:spcPts val="0"/>
                        </a:spcBef>
                        <a:spcAft>
                          <a:spcPts val="0"/>
                        </a:spcAft>
                        <a:buNone/>
                      </a:pPr>
                      <a:r>
                        <a:rPr lang="en" sz="1000"/>
                        <a:t>Foundations of Reading (ESP0190)</a:t>
                      </a:r>
                      <a:endParaRPr sz="1000" u="none" cap="none" strike="noStrike"/>
                    </a:p>
                  </a:txBody>
                  <a:tcPr marT="91425" marB="91425" marR="91425" marL="91425"/>
                </a:tc>
                <a:tc>
                  <a:txBody>
                    <a:bodyPr/>
                    <a:lstStyle/>
                    <a:p>
                      <a:pPr indent="0" lvl="0" marL="0" rtl="0" algn="ctr">
                        <a:spcBef>
                          <a:spcPts val="0"/>
                        </a:spcBef>
                        <a:spcAft>
                          <a:spcPts val="0"/>
                        </a:spcAft>
                        <a:buNone/>
                      </a:pPr>
                      <a:r>
                        <a:rPr lang="en" sz="1000"/>
                        <a:t>24</a:t>
                      </a:r>
                      <a:endParaRPr sz="1000"/>
                    </a:p>
                  </a:txBody>
                  <a:tcPr marT="91425" marB="91425" marR="91425" marL="91425"/>
                </a:tc>
                <a:tc>
                  <a:txBody>
                    <a:bodyPr/>
                    <a:lstStyle/>
                    <a:p>
                      <a:pPr indent="0" lvl="0" marL="0" rtl="0" algn="ctr">
                        <a:spcBef>
                          <a:spcPts val="0"/>
                        </a:spcBef>
                        <a:spcAft>
                          <a:spcPts val="0"/>
                        </a:spcAft>
                        <a:buNone/>
                      </a:pPr>
                      <a:r>
                        <a:rPr lang="en" sz="1000"/>
                        <a:t>19</a:t>
                      </a:r>
                      <a:endParaRPr sz="10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sz="1000"/>
                        <a:t>79</a:t>
                      </a:r>
                      <a:endParaRPr sz="10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sz="1000"/>
                        <a:t>82</a:t>
                      </a:r>
                      <a:endParaRPr sz="1000"/>
                    </a:p>
                  </a:txBody>
                  <a:tcPr marT="91425" marB="91425" marR="91425" marL="91425"/>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pic>
        <p:nvPicPr>
          <p:cNvPr id="195" name="Google Shape;195;g11f924bdd0e_0_7" title="Points scored"/>
          <p:cNvPicPr preferRelativeResize="0"/>
          <p:nvPr/>
        </p:nvPicPr>
        <p:blipFill rotWithShape="1">
          <a:blip r:embed="rId3">
            <a:alphaModFix/>
          </a:blip>
          <a:srcRect b="0" l="0" r="0" t="0"/>
          <a:stretch/>
        </p:blipFill>
        <p:spPr>
          <a:xfrm>
            <a:off x="152400" y="152400"/>
            <a:ext cx="7825389" cy="4838699"/>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graphicFrame>
        <p:nvGraphicFramePr>
          <p:cNvPr id="200" name="Google Shape;200;p41"/>
          <p:cNvGraphicFramePr/>
          <p:nvPr/>
        </p:nvGraphicFramePr>
        <p:xfrm>
          <a:off x="952500" y="156635"/>
          <a:ext cx="3000000" cy="3000000"/>
        </p:xfrm>
        <a:graphic>
          <a:graphicData uri="http://schemas.openxmlformats.org/drawingml/2006/table">
            <a:tbl>
              <a:tblPr>
                <a:noFill/>
                <a:tableStyleId>{58A13E68-F77A-4418-9874-E9178D92CFCA}</a:tableStyleId>
              </a:tblPr>
              <a:tblGrid>
                <a:gridCol w="1717150"/>
                <a:gridCol w="1380450"/>
                <a:gridCol w="1380450"/>
                <a:gridCol w="1380450"/>
                <a:gridCol w="1380450"/>
              </a:tblGrid>
              <a:tr h="250550">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t>ADVANCED PROGRAMS</a:t>
                      </a:r>
                      <a:endParaRPr b="1"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 Taking</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 Passing</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Program Pass Rate</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State Pass Rate</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Building Level Administrator (6990)</a:t>
                      </a:r>
                      <a:endParaRPr b="1"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18</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18</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100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r>
                        <a:rPr lang="en" sz="1000"/>
                        <a:t>3.39</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District Level Administrator (6991)</a:t>
                      </a:r>
                      <a:endParaRPr b="1"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100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86.27</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Library Media (5311)</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r>
                        <a:rPr lang="en" sz="1000"/>
                        <a:t>2</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22</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100</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r>
                        <a:rPr lang="en" sz="1000"/>
                        <a:t>0.62</a:t>
                      </a:r>
                      <a:endParaRPr sz="1000" u="none" cap="none" strike="noStrike"/>
                    </a:p>
                  </a:txBody>
                  <a:tcPr marT="91425" marB="91425" marR="91425" marL="91425">
                    <a:lnT cap="flat" cmpd="sng" w="9525">
                      <a:solidFill>
                        <a:srgbClr val="9E9E9E"/>
                      </a:solidFill>
                      <a:prstDash val="solid"/>
                      <a:round/>
                      <a:headEnd len="sm" w="sm" type="none"/>
                      <a:tailEnd len="sm" w="sm" type="none"/>
                    </a:lnT>
                  </a:tcPr>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Reading (530</a:t>
                      </a:r>
                      <a:r>
                        <a:rPr lang="en" sz="1000"/>
                        <a:t>2</a:t>
                      </a:r>
                      <a:r>
                        <a:rPr lang="en" sz="1000" u="none" cap="none" strike="noStrike"/>
                        <a:t>)</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20</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r>
                        <a:rPr lang="en" sz="1000"/>
                        <a:t>7</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85</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82.42</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School Counseling (5421)</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28</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26</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92.86</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r>
                        <a:rPr lang="en" sz="1000"/>
                        <a:t>2.43</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Gifted (5358)</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75</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81.58</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B-K (5024)</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47.37</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None/>
                      </a:pPr>
                      <a:r>
                        <a:rPr lang="en" sz="1000"/>
                        <a:t>ESOL (5362)</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51</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50</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98.04</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98.97</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Special Education (5354)</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27</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25</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92.59</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94.62</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Special Education (5511)</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7</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85.71</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84.71</a:t>
                      </a:r>
                      <a:endParaRPr sz="1000" u="none" cap="none" strike="noStrike"/>
                    </a:p>
                  </a:txBody>
                  <a:tcPr marT="91425" marB="91425" marR="91425" marL="91425"/>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600"/>
              <a:t>Measure 7: Ability of Completers to be Hired</a:t>
            </a:r>
            <a:endParaRPr/>
          </a:p>
          <a:p>
            <a:pPr indent="0" lvl="0" marL="0" rtl="0" algn="l">
              <a:lnSpc>
                <a:spcPct val="100000"/>
              </a:lnSpc>
              <a:spcBef>
                <a:spcPts val="0"/>
              </a:spcBef>
              <a:spcAft>
                <a:spcPts val="0"/>
              </a:spcAft>
              <a:buSzPts val="2800"/>
              <a:buNone/>
            </a:pPr>
            <a:r>
              <a:t/>
            </a:r>
            <a:endParaRPr/>
          </a:p>
        </p:txBody>
      </p:sp>
      <p:sp>
        <p:nvSpPr>
          <p:cNvPr id="206" name="Google Shape;206;p4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0" rtl="0" algn="ctr">
              <a:lnSpc>
                <a:spcPct val="115000"/>
              </a:lnSpc>
              <a:spcBef>
                <a:spcPts val="1600"/>
              </a:spcBef>
              <a:spcAft>
                <a:spcPts val="0"/>
              </a:spcAft>
              <a:buSzPts val="1400"/>
              <a:buNone/>
            </a:pPr>
            <a:r>
              <a:t/>
            </a:r>
            <a:endParaRPr sz="1800"/>
          </a:p>
          <a:p>
            <a:pPr indent="0" lvl="0" marL="0" rtl="0" algn="ctr">
              <a:lnSpc>
                <a:spcPct val="115000"/>
              </a:lnSpc>
              <a:spcBef>
                <a:spcPts val="1600"/>
              </a:spcBef>
              <a:spcAft>
                <a:spcPts val="1600"/>
              </a:spcAft>
              <a:buSzPts val="1400"/>
              <a:buNone/>
            </a:pPr>
            <a:r>
              <a:rPr lang="en" sz="2200"/>
              <a:t> ADE Data - Initial Programs</a:t>
            </a:r>
            <a:endParaRPr sz="2200"/>
          </a:p>
        </p:txBody>
      </p:sp>
      <p:sp>
        <p:nvSpPr>
          <p:cNvPr id="207" name="Google Shape;207;p4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0" rtl="0" algn="ctr">
              <a:lnSpc>
                <a:spcPct val="115000"/>
              </a:lnSpc>
              <a:spcBef>
                <a:spcPts val="1600"/>
              </a:spcBef>
              <a:spcAft>
                <a:spcPts val="0"/>
              </a:spcAft>
              <a:buSzPts val="1400"/>
              <a:buNone/>
            </a:pPr>
            <a:r>
              <a:t/>
            </a:r>
            <a:endParaRPr sz="1800"/>
          </a:p>
          <a:p>
            <a:pPr indent="0" lvl="0" marL="0" rtl="0" algn="ctr">
              <a:lnSpc>
                <a:spcPct val="115000"/>
              </a:lnSpc>
              <a:spcBef>
                <a:spcPts val="1600"/>
              </a:spcBef>
              <a:spcAft>
                <a:spcPts val="0"/>
              </a:spcAft>
              <a:buSzPts val="1400"/>
              <a:buNone/>
            </a:pPr>
            <a:r>
              <a:rPr lang="en" sz="2200"/>
              <a:t>Employment Milestones - Advanced Programs</a:t>
            </a:r>
            <a:endParaRPr sz="2200"/>
          </a:p>
          <a:p>
            <a:pPr indent="0" lvl="0" marL="0" rtl="0" algn="ctr">
              <a:lnSpc>
                <a:spcPct val="115000"/>
              </a:lnSpc>
              <a:spcBef>
                <a:spcPts val="1600"/>
              </a:spcBef>
              <a:spcAft>
                <a:spcPts val="1600"/>
              </a:spcAft>
              <a:buSzPts val="1400"/>
              <a:buNone/>
            </a:pPr>
            <a:r>
              <a:t/>
            </a:r>
            <a:endParaRPr sz="18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600"/>
              <a:t>Measure 4: Ability of Completers to be Hired (</a:t>
            </a:r>
            <a:r>
              <a:rPr lang="en" sz="2600">
                <a:highlight>
                  <a:srgbClr val="FFFF00"/>
                </a:highlight>
              </a:rPr>
              <a:t>initial</a:t>
            </a:r>
            <a:r>
              <a:rPr lang="en" sz="2600"/>
              <a:t>)</a:t>
            </a:r>
            <a:endParaRPr/>
          </a:p>
          <a:p>
            <a:pPr indent="0" lvl="0" marL="0" rtl="0" algn="l">
              <a:lnSpc>
                <a:spcPct val="100000"/>
              </a:lnSpc>
              <a:spcBef>
                <a:spcPts val="0"/>
              </a:spcBef>
              <a:spcAft>
                <a:spcPts val="0"/>
              </a:spcAft>
              <a:buSzPts val="2800"/>
              <a:buNone/>
            </a:pPr>
            <a:r>
              <a:t/>
            </a:r>
            <a:endParaRPr sz="2400"/>
          </a:p>
        </p:txBody>
      </p:sp>
      <p:sp>
        <p:nvSpPr>
          <p:cNvPr id="213" name="Google Shape;213;p4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sz="1600"/>
              <a:t>EPP gathers data on initial program completers’ employment and retention milestones in partnership with UCA Office of Institutional Research and in partnership with Arkansas Division of Elementary and Secondary Education. </a:t>
            </a:r>
            <a:endParaRPr sz="1600"/>
          </a:p>
        </p:txBody>
      </p:sp>
      <p:graphicFrame>
        <p:nvGraphicFramePr>
          <p:cNvPr id="214" name="Google Shape;214;p43"/>
          <p:cNvGraphicFramePr/>
          <p:nvPr/>
        </p:nvGraphicFramePr>
        <p:xfrm>
          <a:off x="916088" y="2514950"/>
          <a:ext cx="3000000" cy="3000000"/>
        </p:xfrm>
        <a:graphic>
          <a:graphicData uri="http://schemas.openxmlformats.org/drawingml/2006/table">
            <a:tbl>
              <a:tblPr>
                <a:noFill/>
                <a:tableStyleId>{58A13E68-F77A-4418-9874-E9178D92CFCA}</a:tableStyleId>
              </a:tblPr>
              <a:tblGrid>
                <a:gridCol w="2369750"/>
                <a:gridCol w="1129700"/>
                <a:gridCol w="1129700"/>
                <a:gridCol w="1129700"/>
                <a:gridCol w="1129700"/>
              </a:tblGrid>
              <a:tr h="3962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Spring 2019</a:t>
                      </a:r>
                      <a:endParaRPr b="1"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Spring 2020</a:t>
                      </a:r>
                      <a:endParaRPr b="1"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Spring 2021</a:t>
                      </a:r>
                      <a:endParaRPr b="1"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None/>
                      </a:pPr>
                      <a:r>
                        <a:rPr b="1" lang="en">
                          <a:solidFill>
                            <a:schemeClr val="dk2"/>
                          </a:solidFill>
                        </a:rPr>
                        <a:t>Spring 2022</a:t>
                      </a:r>
                      <a:endParaRPr b="1" sz="1400" u="none" cap="none" strike="noStrike">
                        <a:solidFill>
                          <a:schemeClr val="dk2"/>
                        </a:solidFill>
                      </a:endParaRPr>
                    </a:p>
                  </a:txBody>
                  <a:tcPr marT="91425" marB="91425" marR="91425" marL="91425"/>
                </a:tc>
              </a:tr>
              <a:tr h="286075">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solidFill>
                            <a:schemeClr val="dk2"/>
                          </a:solidFill>
                        </a:rPr>
                        <a:t>Completers currently teaching in Arkansas Public Schools</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63%</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64%</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67%</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None/>
                      </a:pPr>
                      <a:r>
                        <a:rPr lang="en">
                          <a:solidFill>
                            <a:schemeClr val="dk2"/>
                          </a:solidFill>
                        </a:rPr>
                        <a:t>67%</a:t>
                      </a:r>
                      <a:endParaRPr sz="1400" u="none" cap="none" strike="noStrike">
                        <a:solidFill>
                          <a:schemeClr val="dk2"/>
                        </a:solidFill>
                      </a:endParaRPr>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8 Annual Reporting Measures</a:t>
            </a:r>
            <a:endParaRPr/>
          </a:p>
        </p:txBody>
      </p:sp>
      <p:sp>
        <p:nvSpPr>
          <p:cNvPr id="67" name="Google Shape;67;p3"/>
          <p:cNvSpPr txBox="1"/>
          <p:nvPr>
            <p:ph idx="1" type="body"/>
          </p:nvPr>
        </p:nvSpPr>
        <p:spPr>
          <a:xfrm>
            <a:off x="311700" y="1152475"/>
            <a:ext cx="8710200" cy="3416400"/>
          </a:xfrm>
          <a:prstGeom prst="rect">
            <a:avLst/>
          </a:prstGeom>
          <a:noFill/>
          <a:ln>
            <a:noFill/>
          </a:ln>
        </p:spPr>
        <p:txBody>
          <a:bodyPr anchorCtr="0" anchor="t" bIns="91425" lIns="91425" spcFirstLastPara="1" rIns="91425" wrap="square" tIns="91425">
            <a:noAutofit/>
          </a:bodyPr>
          <a:lstStyle/>
          <a:p>
            <a:pPr indent="-368300" lvl="0" marL="457200" rtl="0" algn="l">
              <a:lnSpc>
                <a:spcPct val="115000"/>
              </a:lnSpc>
              <a:spcBef>
                <a:spcPts val="0"/>
              </a:spcBef>
              <a:spcAft>
                <a:spcPts val="0"/>
              </a:spcAft>
              <a:buSzPts val="2200"/>
              <a:buAutoNum type="arabicPeriod"/>
            </a:pPr>
            <a:r>
              <a:rPr lang="en" sz="2200" u="sng"/>
              <a:t>Measure 1 (Initial only):</a:t>
            </a:r>
            <a:r>
              <a:rPr lang="en" sz="2200"/>
              <a:t> Completer effectiveness. Data must address: (a) completer impact in contributing to P-12 student-learning growth AND (b) completer effectiveness in applying professional knowledge, skills, and dispositions.</a:t>
            </a:r>
            <a:endParaRPr sz="2200"/>
          </a:p>
          <a:p>
            <a:pPr indent="-368300" lvl="0" marL="457200" rtl="0" algn="l">
              <a:lnSpc>
                <a:spcPct val="115000"/>
              </a:lnSpc>
              <a:spcBef>
                <a:spcPts val="500"/>
              </a:spcBef>
              <a:spcAft>
                <a:spcPts val="0"/>
              </a:spcAft>
              <a:buSzPts val="2200"/>
              <a:buAutoNum type="arabicPeriod"/>
            </a:pPr>
            <a:r>
              <a:rPr lang="en" sz="2200" u="sng"/>
              <a:t>Measure 2:</a:t>
            </a:r>
            <a:r>
              <a:rPr lang="en" sz="2200"/>
              <a:t> Satisfaction of employers and stakeholder involvement</a:t>
            </a:r>
            <a:endParaRPr sz="2200"/>
          </a:p>
          <a:p>
            <a:pPr indent="-368300" lvl="0" marL="457200" rtl="0" algn="l">
              <a:lnSpc>
                <a:spcPct val="115000"/>
              </a:lnSpc>
              <a:spcBef>
                <a:spcPts val="500"/>
              </a:spcBef>
              <a:spcAft>
                <a:spcPts val="0"/>
              </a:spcAft>
              <a:buSzPts val="2200"/>
              <a:buAutoNum type="arabicPeriod"/>
            </a:pPr>
            <a:r>
              <a:rPr lang="en" sz="2200" u="sng"/>
              <a:t>Measure 3:</a:t>
            </a:r>
            <a:r>
              <a:rPr lang="en" sz="2200"/>
              <a:t> Candidate competency at completion</a:t>
            </a:r>
            <a:endParaRPr sz="2200"/>
          </a:p>
          <a:p>
            <a:pPr indent="-368300" lvl="0" marL="457200" rtl="0" algn="l">
              <a:lnSpc>
                <a:spcPct val="115000"/>
              </a:lnSpc>
              <a:spcBef>
                <a:spcPts val="500"/>
              </a:spcBef>
              <a:spcAft>
                <a:spcPts val="0"/>
              </a:spcAft>
              <a:buSzPts val="2200"/>
              <a:buAutoNum type="arabicPeriod"/>
            </a:pPr>
            <a:r>
              <a:rPr lang="en" sz="2200" u="sng"/>
              <a:t>Measure 4:</a:t>
            </a:r>
            <a:r>
              <a:rPr lang="en" sz="2200"/>
              <a:t> Ability of completers to be hired. </a:t>
            </a:r>
            <a:endParaRPr sz="2200"/>
          </a:p>
          <a:p>
            <a:pPr indent="0" lvl="0" marL="0" rtl="0" algn="l">
              <a:lnSpc>
                <a:spcPct val="115000"/>
              </a:lnSpc>
              <a:spcBef>
                <a:spcPts val="500"/>
              </a:spcBef>
              <a:spcAft>
                <a:spcPts val="1600"/>
              </a:spcAft>
              <a:buSzPts val="180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600"/>
              <a:t>Measure 7: Ability of Completers to be Hired (</a:t>
            </a:r>
            <a:r>
              <a:rPr lang="en" sz="2600">
                <a:highlight>
                  <a:srgbClr val="FFFF00"/>
                </a:highlight>
              </a:rPr>
              <a:t>advanced</a:t>
            </a:r>
            <a:r>
              <a:rPr lang="en" sz="2600"/>
              <a:t>)</a:t>
            </a:r>
            <a:endParaRPr/>
          </a:p>
          <a:p>
            <a:pPr indent="0" lvl="0" marL="0" rtl="0" algn="l">
              <a:lnSpc>
                <a:spcPct val="100000"/>
              </a:lnSpc>
              <a:spcBef>
                <a:spcPts val="0"/>
              </a:spcBef>
              <a:spcAft>
                <a:spcPts val="0"/>
              </a:spcAft>
              <a:buSzPts val="2800"/>
              <a:buNone/>
            </a:pPr>
            <a:r>
              <a:t/>
            </a:r>
            <a:endParaRPr sz="2200"/>
          </a:p>
        </p:txBody>
      </p:sp>
      <p:sp>
        <p:nvSpPr>
          <p:cNvPr id="220" name="Google Shape;220;p44"/>
          <p:cNvSpPr txBox="1"/>
          <p:nvPr>
            <p:ph idx="1" type="body"/>
          </p:nvPr>
        </p:nvSpPr>
        <p:spPr>
          <a:xfrm>
            <a:off x="311700" y="1152475"/>
            <a:ext cx="8520600" cy="79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sz="1600"/>
              <a:t>EPP gathers data on advanced program completers employment and retention milestones in partnership with UCA Office of Institutional Research</a:t>
            </a:r>
            <a:endParaRPr sz="1600"/>
          </a:p>
          <a:p>
            <a:pPr indent="0" lvl="0" marL="0" rtl="0" algn="l">
              <a:lnSpc>
                <a:spcPct val="115000"/>
              </a:lnSpc>
              <a:spcBef>
                <a:spcPts val="1600"/>
              </a:spcBef>
              <a:spcAft>
                <a:spcPts val="0"/>
              </a:spcAft>
              <a:buSzPts val="1800"/>
              <a:buNone/>
            </a:pPr>
            <a:r>
              <a:t/>
            </a:r>
            <a:endParaRPr/>
          </a:p>
          <a:p>
            <a:pPr indent="0" lvl="0" marL="0" rtl="0" algn="l">
              <a:lnSpc>
                <a:spcPct val="115000"/>
              </a:lnSpc>
              <a:spcBef>
                <a:spcPts val="1600"/>
              </a:spcBef>
              <a:spcAft>
                <a:spcPts val="0"/>
              </a:spcAft>
              <a:buSzPts val="1800"/>
              <a:buNone/>
            </a:pPr>
            <a:r>
              <a:t/>
            </a:r>
            <a:endParaRPr/>
          </a:p>
          <a:p>
            <a:pPr indent="0" lvl="0" marL="0" rtl="0" algn="l">
              <a:lnSpc>
                <a:spcPct val="115000"/>
              </a:lnSpc>
              <a:spcBef>
                <a:spcPts val="1600"/>
              </a:spcBef>
              <a:spcAft>
                <a:spcPts val="0"/>
              </a:spcAft>
              <a:buSzPts val="1800"/>
              <a:buNone/>
            </a:pPr>
            <a:r>
              <a:t/>
            </a:r>
            <a:endParaRPr/>
          </a:p>
          <a:p>
            <a:pPr indent="0" lvl="0" marL="0" rtl="0" algn="l">
              <a:lnSpc>
                <a:spcPct val="115000"/>
              </a:lnSpc>
              <a:spcBef>
                <a:spcPts val="1600"/>
              </a:spcBef>
              <a:spcAft>
                <a:spcPts val="0"/>
              </a:spcAft>
              <a:buSzPts val="1800"/>
              <a:buNone/>
            </a:pPr>
            <a:r>
              <a:t/>
            </a:r>
            <a:endParaRPr sz="600"/>
          </a:p>
          <a:p>
            <a:pPr indent="0" lvl="0" marL="0" rtl="0" algn="l">
              <a:lnSpc>
                <a:spcPct val="115000"/>
              </a:lnSpc>
              <a:spcBef>
                <a:spcPts val="1600"/>
              </a:spcBef>
              <a:spcAft>
                <a:spcPts val="1600"/>
              </a:spcAft>
              <a:buSzPts val="1800"/>
              <a:buNone/>
            </a:pPr>
            <a:r>
              <a:t/>
            </a:r>
            <a:endParaRPr sz="1600"/>
          </a:p>
        </p:txBody>
      </p:sp>
      <p:graphicFrame>
        <p:nvGraphicFramePr>
          <p:cNvPr id="221" name="Google Shape;221;p44"/>
          <p:cNvGraphicFramePr/>
          <p:nvPr/>
        </p:nvGraphicFramePr>
        <p:xfrm>
          <a:off x="952525" y="2199550"/>
          <a:ext cx="3000000" cy="3000000"/>
        </p:xfrm>
        <a:graphic>
          <a:graphicData uri="http://schemas.openxmlformats.org/drawingml/2006/table">
            <a:tbl>
              <a:tblPr>
                <a:noFill/>
                <a:tableStyleId>{58A13E68-F77A-4418-9874-E9178D92CFCA}</a:tableStyleId>
              </a:tblPr>
              <a:tblGrid>
                <a:gridCol w="1837000"/>
                <a:gridCol w="1350300"/>
                <a:gridCol w="1350300"/>
                <a:gridCol w="1350300"/>
                <a:gridCol w="1350300"/>
              </a:tblGrid>
              <a:tr h="4083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chemeClr val="dk2"/>
                        </a:solidFill>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2018-2019</a:t>
                      </a:r>
                      <a:endParaRPr b="1" sz="1400" u="none" cap="none" strike="noStrike">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2019-2020</a:t>
                      </a:r>
                      <a:endParaRPr b="1" sz="1400" u="none" cap="none" strike="noStrike">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2020-2021</a:t>
                      </a:r>
                      <a:endParaRPr b="1" sz="1400" u="none" cap="none" strike="noStrike">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None/>
                      </a:pPr>
                      <a:r>
                        <a:rPr b="1" lang="en">
                          <a:solidFill>
                            <a:schemeClr val="dk2"/>
                          </a:solidFill>
                        </a:rPr>
                        <a:t>2021-2022</a:t>
                      </a:r>
                      <a:endParaRPr b="1" sz="1400" u="none" cap="none" strike="noStrike">
                        <a:solidFill>
                          <a:schemeClr val="dk2"/>
                        </a:solidFill>
                      </a:endParaRPr>
                    </a:p>
                  </a:txBody>
                  <a:tcPr marT="91425" marB="91425" marR="91425" marL="91425">
                    <a:lnL cap="flat" cmpd="sng" w="9525">
                      <a:solidFill>
                        <a:srgbClr val="9E9E9E"/>
                      </a:solidFill>
                      <a:prstDash val="solid"/>
                      <a:round/>
                      <a:headEnd len="sm" w="sm" type="none"/>
                      <a:tailEnd len="sm" w="sm" type="none"/>
                    </a:lnL>
                  </a:tcPr>
                </a:tc>
              </a:tr>
              <a:tr h="1539350">
                <a:tc>
                  <a:txBody>
                    <a:bodyPr/>
                    <a:lstStyle/>
                    <a:p>
                      <a:pPr indent="0" lvl="0" marL="0" marR="0" rtl="0" algn="l">
                        <a:lnSpc>
                          <a:spcPct val="100000"/>
                        </a:lnSpc>
                        <a:spcBef>
                          <a:spcPts val="0"/>
                        </a:spcBef>
                        <a:spcAft>
                          <a:spcPts val="0"/>
                        </a:spcAft>
                        <a:buClr>
                          <a:schemeClr val="dk1"/>
                        </a:buClr>
                        <a:buSzPts val="1100"/>
                        <a:buFont typeface="Arial"/>
                        <a:buNone/>
                      </a:pPr>
                      <a:r>
                        <a:rPr lang="en" sz="1200" u="none" cap="none" strike="noStrike">
                          <a:solidFill>
                            <a:schemeClr val="dk2"/>
                          </a:solidFill>
                        </a:rPr>
                        <a:t>Completers currently holding a position in Arkansas Public Schools aligned with their advanced degree obtained</a:t>
                      </a:r>
                      <a:endParaRPr sz="1200" u="none" cap="none" strike="noStrike">
                        <a:solidFill>
                          <a:schemeClr val="dk2"/>
                        </a:solidFill>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67%</a:t>
                      </a:r>
                      <a:endParaRPr sz="1400" u="none" cap="none" strike="noStrike">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66%</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62%</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None/>
                      </a:pPr>
                      <a:r>
                        <a:rPr lang="en">
                          <a:solidFill>
                            <a:schemeClr val="dk2"/>
                          </a:solidFill>
                        </a:rPr>
                        <a:t>72%</a:t>
                      </a:r>
                      <a:endParaRPr sz="1400" u="none" cap="none" strike="noStrike">
                        <a:solidFill>
                          <a:schemeClr val="dk2"/>
                        </a:solidFill>
                      </a:endParaRP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Program Completer Data</a:t>
            </a:r>
            <a:endParaRPr>
              <a:solidFill>
                <a:srgbClr val="FF0000"/>
              </a:solidFill>
            </a:endParaRPr>
          </a:p>
        </p:txBody>
      </p:sp>
      <p:graphicFrame>
        <p:nvGraphicFramePr>
          <p:cNvPr id="73" name="Google Shape;73;p4"/>
          <p:cNvGraphicFramePr/>
          <p:nvPr/>
        </p:nvGraphicFramePr>
        <p:xfrm>
          <a:off x="311750" y="1619250"/>
          <a:ext cx="3000000" cy="3000000"/>
        </p:xfrm>
        <a:graphic>
          <a:graphicData uri="http://schemas.openxmlformats.org/drawingml/2006/table">
            <a:tbl>
              <a:tblPr>
                <a:noFill/>
                <a:tableStyleId>{58A13E68-F77A-4418-9874-E9178D92CFCA}</a:tableStyleId>
              </a:tblPr>
              <a:tblGrid>
                <a:gridCol w="2761350"/>
                <a:gridCol w="2761350"/>
                <a:gridCol w="2761350"/>
              </a:tblGrid>
              <a:tr h="381000">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t>Academic </a:t>
                      </a:r>
                      <a:endParaRPr b="1" sz="1400" u="none" cap="none" strike="noStrike"/>
                    </a:p>
                    <a:p>
                      <a:pPr indent="0" lvl="0" marL="0" marR="0" rtl="0" algn="ctr">
                        <a:lnSpc>
                          <a:spcPct val="100000"/>
                        </a:lnSpc>
                        <a:spcBef>
                          <a:spcPts val="0"/>
                        </a:spcBef>
                        <a:spcAft>
                          <a:spcPts val="0"/>
                        </a:spcAft>
                        <a:buClr>
                          <a:srgbClr val="000000"/>
                        </a:buClr>
                        <a:buSzPts val="1400"/>
                        <a:buFont typeface="Arial"/>
                        <a:buNone/>
                      </a:pPr>
                      <a:r>
                        <a:rPr b="1" lang="en" sz="1400" u="none" cap="none" strike="noStrike"/>
                        <a:t>Year</a:t>
                      </a:r>
                      <a:endParaRPr b="1"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t>Initial </a:t>
                      </a:r>
                      <a:endParaRPr b="1" sz="1400" u="none" cap="none" strike="noStrike"/>
                    </a:p>
                    <a:p>
                      <a:pPr indent="0" lvl="0" marL="0" marR="0" rtl="0" algn="ctr">
                        <a:lnSpc>
                          <a:spcPct val="100000"/>
                        </a:lnSpc>
                        <a:spcBef>
                          <a:spcPts val="0"/>
                        </a:spcBef>
                        <a:spcAft>
                          <a:spcPts val="0"/>
                        </a:spcAft>
                        <a:buClr>
                          <a:srgbClr val="000000"/>
                        </a:buClr>
                        <a:buSzPts val="1400"/>
                        <a:buFont typeface="Arial"/>
                        <a:buNone/>
                      </a:pPr>
                      <a:r>
                        <a:rPr b="1" lang="en" sz="1400" u="none" cap="none" strike="noStrike"/>
                        <a:t>Combined UG and MAT</a:t>
                      </a:r>
                      <a:endParaRPr b="1"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t>Advanced Programs</a:t>
                      </a:r>
                      <a:endParaRPr b="1" sz="1400" u="none" cap="none" strike="noStrike"/>
                    </a:p>
                  </a:txBody>
                  <a:tcPr marT="91425" marB="91425" marR="91425" marL="91425"/>
                </a:tc>
              </a:tr>
              <a:tr h="381000">
                <a:tc>
                  <a:txBody>
                    <a:bodyPr/>
                    <a:lstStyle/>
                    <a:p>
                      <a:pPr indent="0" lvl="0" marL="0" marR="0" rtl="0" algn="ctr">
                        <a:lnSpc>
                          <a:spcPct val="100000"/>
                        </a:lnSpc>
                        <a:spcBef>
                          <a:spcPts val="0"/>
                        </a:spcBef>
                        <a:spcAft>
                          <a:spcPts val="0"/>
                        </a:spcAft>
                        <a:buNone/>
                      </a:pPr>
                      <a:r>
                        <a:rPr lang="en"/>
                        <a:t>2021-2022</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a:t>233</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a:t>199</a:t>
                      </a:r>
                      <a:endParaRPr sz="1400" u="none" cap="none" strike="noStrike"/>
                    </a:p>
                  </a:txBody>
                  <a:tcPr marT="91425" marB="91425" marR="91425" marL="91425"/>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2020-2021</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288</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141</a:t>
                      </a:r>
                      <a:endParaRPr sz="1400" u="none" cap="none" strike="noStrike"/>
                    </a:p>
                  </a:txBody>
                  <a:tcPr marT="91425" marB="91425" marR="91425" marL="91425"/>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2019-2020</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257</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124</a:t>
                      </a:r>
                      <a:endParaRPr sz="1400" u="none" cap="none" strike="noStrike"/>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graphicFrame>
        <p:nvGraphicFramePr>
          <p:cNvPr id="78" name="Google Shape;78;p5"/>
          <p:cNvGraphicFramePr/>
          <p:nvPr/>
        </p:nvGraphicFramePr>
        <p:xfrm>
          <a:off x="952500" y="156635"/>
          <a:ext cx="3000000" cy="3000000"/>
        </p:xfrm>
        <a:graphic>
          <a:graphicData uri="http://schemas.openxmlformats.org/drawingml/2006/table">
            <a:tbl>
              <a:tblPr>
                <a:noFill/>
                <a:tableStyleId>{58A13E68-F77A-4418-9874-E9178D92CFCA}</a:tableStyleId>
              </a:tblPr>
              <a:tblGrid>
                <a:gridCol w="1929425"/>
                <a:gridCol w="1551100"/>
                <a:gridCol w="1551100"/>
                <a:gridCol w="1551100"/>
              </a:tblGrid>
              <a:tr h="250550">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t>INITIAL PROGRAMS</a:t>
                      </a:r>
                      <a:endParaRPr b="1"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2019-2020</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2020-2021</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a:t>2021-2022</a:t>
                      </a:r>
                      <a:endParaRPr b="1" sz="1000" u="none" cap="none" strike="noStrike"/>
                    </a:p>
                  </a:txBody>
                  <a:tcPr marT="91425" marB="91425" marR="91425" marL="91425">
                    <a:lnL cap="flat" cmpd="sng" w="9525">
                      <a:solidFill>
                        <a:srgbClr val="9E9E9E"/>
                      </a:solidFill>
                      <a:prstDash val="solid"/>
                      <a:round/>
                      <a:headEnd len="sm" w="sm" type="none"/>
                      <a:tailEnd len="sm" w="sm" type="none"/>
                    </a:lnL>
                  </a:tcPr>
                </a:tc>
              </a:tr>
              <a:tr h="144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K-6 Elementary</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117</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78</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544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4-8 Middle Level</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26</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644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4-12 Business</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745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4-12 Computer Science</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0</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745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English</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r>
                        <a:rPr lang="en" sz="1000"/>
                        <a:t>6</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745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FACS</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7</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11</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0465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Life Science</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099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Math</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12</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601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Physical Science</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4</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3045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Social Studies</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14</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Speech / Drama</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0</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103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K-12 Art</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323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K-12 Music</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19</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10</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003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K-12 PE/Health</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28</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22</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None/>
                      </a:pPr>
                      <a:r>
                        <a:rPr lang="en" sz="1000"/>
                        <a:t>K-12 Chinese</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None/>
                      </a:pPr>
                      <a:r>
                        <a:rPr lang="en" sz="1000"/>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1</a:t>
                      </a:r>
                      <a:endParaRPr sz="1000"/>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K-12 Spanish</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601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K-12 SPED</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r>
                        <a:rPr lang="en" sz="1000"/>
                        <a:t>5</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601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TOTAL</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257</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288</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233</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graphicFrame>
        <p:nvGraphicFramePr>
          <p:cNvPr id="83" name="Google Shape;83;p6"/>
          <p:cNvGraphicFramePr/>
          <p:nvPr/>
        </p:nvGraphicFramePr>
        <p:xfrm>
          <a:off x="952500" y="156635"/>
          <a:ext cx="3000000" cy="3000000"/>
        </p:xfrm>
        <a:graphic>
          <a:graphicData uri="http://schemas.openxmlformats.org/drawingml/2006/table">
            <a:tbl>
              <a:tblPr>
                <a:noFill/>
                <a:tableStyleId>{58A13E68-F77A-4418-9874-E9178D92CFCA}</a:tableStyleId>
              </a:tblPr>
              <a:tblGrid>
                <a:gridCol w="2128300"/>
                <a:gridCol w="1710950"/>
                <a:gridCol w="1710950"/>
                <a:gridCol w="1710950"/>
              </a:tblGrid>
              <a:tr h="250550">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t>ADVANCED PROGRAMS</a:t>
                      </a:r>
                      <a:endParaRPr b="1"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2019-2020</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2020-2021</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a:t>2021-2022</a:t>
                      </a:r>
                      <a:endParaRPr b="1" sz="1000" u="none" cap="none" strike="noStrike"/>
                    </a:p>
                  </a:txBody>
                  <a:tcPr marT="91425" marB="91425" marR="91425" marL="91425">
                    <a:lnL cap="flat" cmpd="sng" w="9525">
                      <a:solidFill>
                        <a:srgbClr val="9E9E9E"/>
                      </a:solidFill>
                      <a:prstDash val="solid"/>
                      <a:round/>
                      <a:headEnd len="sm" w="sm" type="none"/>
                      <a:tailEnd len="sm" w="sm" type="none"/>
                    </a:lnL>
                  </a:tcPr>
                </a:tc>
              </a:tr>
              <a:tr h="2147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Building Level Admin</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22</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44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District Level Admin</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544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Curriculum Specialist</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644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Program Specialist - SPED</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745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Library Media</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34</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22</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745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Reading</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0465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Dyslexia</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4</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099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Reading + Dyslexia</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r>
                        <a:rPr lang="en" sz="1000"/>
                        <a:t>2</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601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School Counseling</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37</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21</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3045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Gifted</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Instructional Facilitator</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None/>
                      </a:pPr>
                      <a:r>
                        <a:rPr lang="en" sz="1000"/>
                        <a:t>ESOL</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None/>
                      </a:pPr>
                      <a:r>
                        <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46</a:t>
                      </a:r>
                      <a:endParaRPr sz="1000"/>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Online Teaching and Learning</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31</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Career Development</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B-K</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4</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103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Special Education</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323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Special Education Resource</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4</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1601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TOTAL</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124</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141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r>
                        <a:rPr lang="en" sz="1000"/>
                        <a:t>99</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Measure 1: Completer Effectiveness</a:t>
            </a:r>
            <a:endParaRPr/>
          </a:p>
          <a:p>
            <a:pPr indent="0" lvl="0" marL="0" rtl="0" algn="l">
              <a:lnSpc>
                <a:spcPct val="100000"/>
              </a:lnSpc>
              <a:spcBef>
                <a:spcPts val="0"/>
              </a:spcBef>
              <a:spcAft>
                <a:spcPts val="0"/>
              </a:spcAft>
              <a:buSzPts val="2800"/>
              <a:buNone/>
            </a:pPr>
            <a:r>
              <a:t/>
            </a:r>
            <a:endParaRPr/>
          </a:p>
        </p:txBody>
      </p:sp>
      <p:sp>
        <p:nvSpPr>
          <p:cNvPr id="89" name="Google Shape;89;p7"/>
          <p:cNvSpPr txBox="1"/>
          <p:nvPr>
            <p:ph idx="1" type="body"/>
          </p:nvPr>
        </p:nvSpPr>
        <p:spPr>
          <a:xfrm>
            <a:off x="311700" y="1152475"/>
            <a:ext cx="80265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457200" rtl="0" algn="l">
              <a:lnSpc>
                <a:spcPct val="115000"/>
              </a:lnSpc>
              <a:spcBef>
                <a:spcPts val="0"/>
              </a:spcBef>
              <a:spcAft>
                <a:spcPts val="0"/>
              </a:spcAft>
              <a:buSzPts val="1400"/>
              <a:buNone/>
            </a:pPr>
            <a:r>
              <a:rPr lang="en" sz="1600"/>
              <a:t>Completer effectiveness. Data must address: (a) completer impact in contributing to P-12 student-learning growth AND (b) completer effectiveness in applying professional knowledge, skills, and dispositions.</a:t>
            </a:r>
            <a:endParaRPr sz="1600"/>
          </a:p>
          <a:p>
            <a:pPr indent="0" lvl="0" marL="457200" rtl="0" algn="l">
              <a:lnSpc>
                <a:spcPct val="115000"/>
              </a:lnSpc>
              <a:spcBef>
                <a:spcPts val="0"/>
              </a:spcBef>
              <a:spcAft>
                <a:spcPts val="0"/>
              </a:spcAft>
              <a:buSzPts val="1400"/>
              <a:buNone/>
            </a:pPr>
            <a:r>
              <a:t/>
            </a:r>
            <a:endParaRPr sz="1600"/>
          </a:p>
          <a:p>
            <a:pPr indent="0" lvl="0" marL="457200" rtl="0" algn="l">
              <a:lnSpc>
                <a:spcPct val="115000"/>
              </a:lnSpc>
              <a:spcBef>
                <a:spcPts val="0"/>
              </a:spcBef>
              <a:spcAft>
                <a:spcPts val="0"/>
              </a:spcAft>
              <a:buSzPts val="1400"/>
              <a:buNone/>
            </a:pPr>
            <a:r>
              <a:rPr lang="en" sz="1600"/>
              <a:t>INITIAL PROGRAMS ONLY</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600"/>
              <a:t>Measure 1a: Completers’ Impact on P-12 Learning (AF)</a:t>
            </a:r>
            <a:endParaRPr sz="2600"/>
          </a:p>
        </p:txBody>
      </p:sp>
      <p:sp>
        <p:nvSpPr>
          <p:cNvPr id="95" name="Google Shape;95;p8"/>
          <p:cNvSpPr txBox="1"/>
          <p:nvPr>
            <p:ph idx="1" type="body"/>
          </p:nvPr>
        </p:nvSpPr>
        <p:spPr>
          <a:xfrm>
            <a:off x="154825" y="1152475"/>
            <a:ext cx="8861100" cy="3416400"/>
          </a:xfrm>
          <a:prstGeom prst="rect">
            <a:avLst/>
          </a:prstGeom>
          <a:noFill/>
          <a:ln>
            <a:noFill/>
          </a:ln>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SzPts val="1300"/>
              <a:buChar char="●"/>
            </a:pPr>
            <a:r>
              <a:rPr lang="en" sz="1300"/>
              <a:t>Data presented here were secured through partnership with </a:t>
            </a:r>
            <a:r>
              <a:rPr b="1" lang="en" sz="1300" u="sng"/>
              <a:t>Arch Ford (AF) Novice Teacher (NT) </a:t>
            </a:r>
            <a:r>
              <a:rPr lang="en" sz="1300"/>
              <a:t>Mentoring Program begun in summer 2017. The AFNT program supports UCA graduates in induction for 3-years post graduation. Districts in the AFNT region support 30% of UCA prepared teacher candidates representing all programs across the EPP. All novice teachers in the AFNT program complete an </a:t>
            </a:r>
            <a:r>
              <a:rPr b="1" lang="en" sz="1300" u="sng"/>
              <a:t>Impact on Student Learning </a:t>
            </a:r>
            <a:r>
              <a:rPr lang="en" sz="1300"/>
              <a:t>project each March and report data to AF. Data for UCA prepared teachers is compared to the AF aggregate as a benchmark.</a:t>
            </a:r>
            <a:endParaRPr sz="1300"/>
          </a:p>
          <a:p>
            <a:pPr indent="-311150" lvl="0" marL="457200" rtl="0" algn="l">
              <a:lnSpc>
                <a:spcPct val="115000"/>
              </a:lnSpc>
              <a:spcBef>
                <a:spcPts val="1000"/>
              </a:spcBef>
              <a:spcAft>
                <a:spcPts val="0"/>
              </a:spcAft>
              <a:buSzPts val="1300"/>
              <a:buChar char="●"/>
            </a:pPr>
            <a:r>
              <a:rPr lang="en" sz="1300"/>
              <a:t>In 2021-2022, 102 UCA completers in their first three years of service completed the project. Data were representative of all UCA preparation programs with data combined into 5 categories for analysis. Trend data reflect natural variability in the population and consistent performance relative to the comparative benchmark. Two year trend data around elementary completer performance are of concern and will be a focus of continued analysis. The UCA aggregate population scaled score gain x̄=16.31 compared to the AF aggregate gain of x̄=16.26. UCA graduates in 3 categories outperformed completers from other EPPs (SecEd </a:t>
            </a:r>
            <a:r>
              <a:rPr lang="en" sz="1300"/>
              <a:t>x̄=18.33</a:t>
            </a:r>
            <a:r>
              <a:rPr lang="en" sz="1300"/>
              <a:t>, SPED </a:t>
            </a:r>
            <a:r>
              <a:rPr lang="en" sz="1300"/>
              <a:t>x̄=13.08</a:t>
            </a:r>
            <a:r>
              <a:rPr lang="en" sz="1300"/>
              <a:t>, &amp; MAT </a:t>
            </a:r>
            <a:r>
              <a:rPr lang="en" sz="1300"/>
              <a:t>x̄=17.05 (p&gt;.05). </a:t>
            </a:r>
            <a:r>
              <a:rPr lang="en" sz="1300"/>
              <a:t>Completers in 2 categories scored lower than the comparative benchmark (Elem x̄=15.9; Middle Level x̄=16.43. </a:t>
            </a:r>
            <a:endParaRPr sz="1300"/>
          </a:p>
          <a:p>
            <a:pPr indent="0" lvl="0" marL="0" rtl="0" algn="l">
              <a:lnSpc>
                <a:spcPct val="115000"/>
              </a:lnSpc>
              <a:spcBef>
                <a:spcPts val="0"/>
              </a:spcBef>
              <a:spcAft>
                <a:spcPts val="0"/>
              </a:spcAft>
              <a:buNone/>
            </a:pPr>
            <a:r>
              <a:t/>
            </a:r>
            <a:endParaRPr sz="1100"/>
          </a:p>
        </p:txBody>
      </p:sp>
      <p:sp>
        <p:nvSpPr>
          <p:cNvPr id="96" name="Google Shape;96;p8"/>
          <p:cNvSpPr txBox="1"/>
          <p:nvPr/>
        </p:nvSpPr>
        <p:spPr>
          <a:xfrm>
            <a:off x="4316100" y="4703625"/>
            <a:ext cx="4516200" cy="3492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rPr b="0" i="1" lang="en" sz="1400" u="none" cap="none" strike="noStrike">
                <a:solidFill>
                  <a:schemeClr val="dk2"/>
                </a:solidFill>
                <a:latin typeface="Arial"/>
                <a:ea typeface="Arial"/>
                <a:cs typeface="Arial"/>
                <a:sym typeface="Arial"/>
              </a:rPr>
              <a:t>Note: Initial Programs Only</a:t>
            </a:r>
            <a:endParaRPr b="0" i="1" sz="1400" u="none" cap="none" strike="noStrike">
              <a:solidFill>
                <a:schemeClr val="dk2"/>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id="101" name="Google Shape;101;p9" title="Points scored"/>
          <p:cNvPicPr preferRelativeResize="0"/>
          <p:nvPr/>
        </p:nvPicPr>
        <p:blipFill rotWithShape="1">
          <a:blip r:embed="rId3">
            <a:alphaModFix/>
          </a:blip>
          <a:srcRect b="0" l="0" r="0" t="0"/>
          <a:stretch/>
        </p:blipFill>
        <p:spPr>
          <a:xfrm>
            <a:off x="152400" y="152400"/>
            <a:ext cx="7825389" cy="48386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