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601200" cy="73152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00"/>
    <a:srgbClr val="339966"/>
    <a:srgbClr val="DDF2FF"/>
    <a:srgbClr val="CCECFF"/>
    <a:srgbClr val="99CCFF"/>
    <a:srgbClr val="66CCFF"/>
    <a:srgbClr val="3399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2268" y="108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5" y="4144969"/>
            <a:ext cx="6721475" cy="187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7" y="1706565"/>
            <a:ext cx="8642351" cy="482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7" y="293688"/>
            <a:ext cx="2160588" cy="62404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293688"/>
            <a:ext cx="6329363" cy="62404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7" y="1706565"/>
            <a:ext cx="8642351" cy="4827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6" y="4700588"/>
            <a:ext cx="8161338" cy="14525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6" y="3100388"/>
            <a:ext cx="8161338" cy="1600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32" y="1706565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7" y="1706565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6" y="1636719"/>
            <a:ext cx="4243389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6" y="2319338"/>
            <a:ext cx="4243389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7" y="1636719"/>
            <a:ext cx="4244975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7" y="2319338"/>
            <a:ext cx="4244975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3688"/>
            <a:ext cx="8642351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290514"/>
            <a:ext cx="3159125" cy="12398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4"/>
            <a:ext cx="5367338" cy="62436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7" y="1530350"/>
            <a:ext cx="3159125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8" cy="6032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1"/>
            <a:ext cx="5761038" cy="4389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8" cy="85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2pPr>
      <a:lvl3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3pPr>
      <a:lvl4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4pPr>
      <a:lvl5pPr algn="ctr" defTabSz="625475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5pPr>
      <a:lvl6pPr marL="4572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ctr" defTabSz="625475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234950" indent="-234950" algn="l" defTabSz="6254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193675" algn="l" defTabSz="62547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784225" indent="-158750" algn="l" defTabSz="625475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095375" indent="-155575" algn="l" defTabSz="625475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09700" indent="-155575" algn="l" defTabSz="625475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8669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3241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7813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238500" indent="-155575" algn="l" defTabSz="625475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1427160" y="2286564"/>
            <a:ext cx="6070919" cy="554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endParaRPr lang="en-US" sz="12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830814" y="3371272"/>
            <a:ext cx="5735782" cy="11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endParaRPr lang="en-US" sz="12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227491" y="4475018"/>
            <a:ext cx="5735782" cy="11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85785" y="5599222"/>
            <a:ext cx="5735782" cy="11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968500" y="6714667"/>
            <a:ext cx="4235256" cy="554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19175" y="1101846"/>
            <a:ext cx="6790575" cy="8670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endParaRPr lang="en-US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Bent-Up Arrow 50"/>
          <p:cNvSpPr/>
          <p:nvPr/>
        </p:nvSpPr>
        <p:spPr bwMode="auto">
          <a:xfrm rot="5400000">
            <a:off x="127766" y="2870056"/>
            <a:ext cx="501938" cy="298450"/>
          </a:xfrm>
          <a:prstGeom prst="bentUpArrow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100000">
                <a:schemeClr val="accent3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Bent-Up Arrow 51"/>
          <p:cNvSpPr/>
          <p:nvPr/>
        </p:nvSpPr>
        <p:spPr bwMode="auto">
          <a:xfrm rot="5400000">
            <a:off x="483458" y="3932238"/>
            <a:ext cx="501938" cy="298450"/>
          </a:xfrm>
          <a:prstGeom prst="bentUpArrow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00000">
                <a:schemeClr val="accent5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Bent-Up Arrow 52"/>
          <p:cNvSpPr/>
          <p:nvPr/>
        </p:nvSpPr>
        <p:spPr bwMode="auto">
          <a:xfrm rot="5400000">
            <a:off x="898466" y="5068311"/>
            <a:ext cx="501938" cy="298450"/>
          </a:xfrm>
          <a:prstGeom prst="bentUpArrow">
            <a:avLst/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Bent-Up Arrow 53"/>
          <p:cNvSpPr/>
          <p:nvPr/>
        </p:nvSpPr>
        <p:spPr bwMode="auto">
          <a:xfrm rot="5400000">
            <a:off x="1216476" y="6176675"/>
            <a:ext cx="501938" cy="298450"/>
          </a:xfrm>
          <a:prstGeom prst="bentUpArrow">
            <a:avLst/>
          </a:prstGeom>
          <a:gradFill>
            <a:gsLst>
              <a:gs pos="0">
                <a:schemeClr val="accent6"/>
              </a:gs>
              <a:gs pos="100000">
                <a:schemeClr val="accent4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Bent-Up Arrow 43"/>
          <p:cNvSpPr/>
          <p:nvPr/>
        </p:nvSpPr>
        <p:spPr bwMode="auto">
          <a:xfrm rot="5400000">
            <a:off x="-101744" y="1736581"/>
            <a:ext cx="501938" cy="298450"/>
          </a:xfrm>
          <a:prstGeom prst="bentUp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chemeClr val="accent2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867" y="0"/>
            <a:ext cx="9371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entury Gothic" pitchFamily="34" charset="0"/>
              </a:rPr>
              <a:t>University of Central Arkansas—Master of Science in Communication Sciences and Disorders</a:t>
            </a:r>
          </a:p>
          <a:p>
            <a:pPr algn="ctr"/>
            <a:r>
              <a:rPr lang="en-US" sz="1600" b="1" dirty="0">
                <a:latin typeface="Century Gothic" pitchFamily="34" charset="0"/>
              </a:rPr>
              <a:t>	Sequence of Learning: 54 semester credit hours    </a:t>
            </a:r>
            <a:r>
              <a:rPr lang="en-US" sz="1200" b="1" dirty="0">
                <a:latin typeface="Century Gothic" pitchFamily="34" charset="0"/>
              </a:rPr>
              <a:t>*subject to change</a:t>
            </a:r>
            <a:endParaRPr lang="en-US" sz="1600" b="1" dirty="0">
              <a:latin typeface="Century Gothic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63422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65984" y="615123"/>
            <a:ext cx="94450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ONE: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FALL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SEMESTER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29774" y="637708"/>
            <a:ext cx="14020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6302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Research Methods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52912" y="659870"/>
            <a:ext cx="142430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6322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Fluency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02964" y="645815"/>
            <a:ext cx="1433164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 6314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Feeding &amp; Swallowing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312302" y="681063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CLINICAL PROFESSIONAL</a:t>
            </a:r>
            <a:r>
              <a:rPr kumimoji="0" lang="en-US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>
                <a:solidFill>
                  <a:schemeClr val="tx1"/>
                </a:solidFill>
                <a:latin typeface="Calibri" pitchFamily="34" charset="0"/>
              </a:rPr>
              <a:t>Seminar I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6101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Assessment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98450" y="1799451"/>
            <a:ext cx="1262495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ONE: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SPRING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SEMESTER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759764" y="1809725"/>
            <a:ext cx="1454973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6310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Advanced Speech Sound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Disorders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5724" y="1779072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6344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Cognition &amp;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Neurorehabilitation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01115" y="1799451"/>
            <a:ext cx="161212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6341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Motor Speech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43401" y="1838221"/>
            <a:ext cx="1554480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EXPERIENCE 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6V80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Practicum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25</a:t>
            </a: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clinical hours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27960" y="2903229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ONE: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SUMMER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SEMESTER</a:t>
            </a:r>
          </a:p>
          <a:p>
            <a:pPr algn="ctr" defTabSz="625475"/>
            <a:r>
              <a:rPr lang="en-US" sz="1100" b="1">
                <a:solidFill>
                  <a:schemeClr val="tx1"/>
                </a:solidFill>
                <a:latin typeface="Calibri" pitchFamily="34" charset="0"/>
              </a:rPr>
              <a:t>May: 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Formative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Assessment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84354" y="2915237"/>
            <a:ext cx="1514842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6343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Adult Language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57063" y="2938373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>
                <a:solidFill>
                  <a:schemeClr val="tx1"/>
                </a:solidFill>
                <a:latin typeface="Calibri" pitchFamily="34" charset="0"/>
              </a:rPr>
              <a:t>CSD 6221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Cultural Diversity &amp; 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Counseling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(2)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9886" y="2929615"/>
            <a:ext cx="15544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6329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Autism Spectrum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043401" y="2929615"/>
            <a:ext cx="1490506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EXPERIENCE 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6V80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Practicum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25 clinical hours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918046" y="4012461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TWO: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>
                <a:solidFill>
                  <a:schemeClr val="tx1"/>
                </a:solidFill>
                <a:latin typeface="Calibri" pitchFamily="34" charset="0"/>
              </a:rPr>
              <a:t>FALL SEMESTER</a:t>
            </a: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497523" y="4031023"/>
            <a:ext cx="1377403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6335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Severe Disabilities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&amp; AAC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074906" y="4031023"/>
            <a:ext cx="126498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6311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Deaf/Hard of Hearing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585145" y="4031023"/>
            <a:ext cx="1303653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6325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Voice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43401" y="4022604"/>
            <a:ext cx="1382142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EXPERIENCE 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6V80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Practicum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25 clinical hours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318220" y="5146809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TWO: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SPRING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SEMESTER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May: Summative 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Assessment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968501" y="5146809"/>
            <a:ext cx="2818820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PROFESSIONAL </a:t>
            </a:r>
          </a:p>
          <a:p>
            <a:pPr algn="ctr" defTabSz="625475"/>
            <a:r>
              <a:rPr lang="en-US" sz="1100" b="1">
                <a:solidFill>
                  <a:schemeClr val="tx1"/>
                </a:solidFill>
                <a:latin typeface="Calibri" pitchFamily="34" charset="0"/>
              </a:rPr>
              <a:t>Seminar II</a:t>
            </a:r>
            <a:endParaRPr lang="en-US" sz="11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6105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Professional Issues &amp; 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Counseling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(1)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059108" y="5146809"/>
            <a:ext cx="2096535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CLINICAL FIELDWORK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6V80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Off-Campus Practicum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(6)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200</a:t>
            </a: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clinical hours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636232" y="6262593"/>
            <a:ext cx="1332268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YEAR TWO: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>
                <a:solidFill>
                  <a:schemeClr val="tx1"/>
                </a:solidFill>
                <a:latin typeface="Calibri" pitchFamily="34" charset="0"/>
              </a:rPr>
              <a:t>SUMMER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>
                <a:solidFill>
                  <a:schemeClr val="tx1"/>
                </a:solidFill>
                <a:latin typeface="Calibri" pitchFamily="34" charset="0"/>
              </a:rPr>
              <a:t>SEMESTER</a:t>
            </a: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153072" y="6292726"/>
            <a:ext cx="2786008" cy="10156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CLINICAL FIELDWORK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6V80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Off-Campus Practicum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(5)</a:t>
            </a:r>
          </a:p>
          <a:p>
            <a:pPr algn="ctr" defTabSz="625475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100 clinical hours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732451" y="681063"/>
            <a:ext cx="1433164" cy="1014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COURSE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CSD 6345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Language &amp; Literacy</a:t>
            </a:r>
          </a:p>
          <a:p>
            <a:pPr algn="ctr" defTabSz="625475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Disorders</a:t>
            </a:r>
          </a:p>
          <a:p>
            <a:pPr marL="0" marR="0" indent="0" algn="ctr" defTabSz="625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26" y="6262593"/>
            <a:ext cx="1564776" cy="101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33771" y="3182026"/>
            <a:ext cx="77471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</a:rPr>
              <a:t> THESIS OPTION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</a:rPr>
              <a:t>(3)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97881" y="4191856"/>
            <a:ext cx="84650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</a:rPr>
              <a:t>THESIS OPTION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</a:rPr>
              <a:t>(3)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9">
      <a:dk1>
        <a:sysClr val="windowText" lastClr="000000"/>
      </a:dk1>
      <a:lt1>
        <a:srgbClr val="DBF5F9"/>
      </a:lt1>
      <a:dk2>
        <a:srgbClr val="04617B"/>
      </a:dk2>
      <a:lt2>
        <a:srgbClr val="DBF5F9"/>
      </a:lt2>
      <a:accent1>
        <a:srgbClr val="EFDEFD"/>
      </a:accent1>
      <a:accent2>
        <a:srgbClr val="D795EB"/>
      </a:accent2>
      <a:accent3>
        <a:srgbClr val="D09FFB"/>
      </a:accent3>
      <a:accent4>
        <a:srgbClr val="B15DF8"/>
      </a:accent4>
      <a:accent5>
        <a:srgbClr val="D09DFA"/>
      </a:accent5>
      <a:accent6>
        <a:srgbClr val="B05BF9"/>
      </a:accent6>
      <a:hlink>
        <a:srgbClr val="E2D700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625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625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EB36A05D731438370E5206B17B546" ma:contentTypeVersion="0" ma:contentTypeDescription="Create a new document." ma:contentTypeScope="" ma:versionID="573ef23ba5dbb5a4f2cf85bb41ae369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935EA0-796B-42A9-8391-B065C9B24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E8EA9C5-9B28-4EEA-89A3-0C0D630F83C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1C89B4-7207-4F43-B05E-CA4E7935D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276</Words>
  <Application>Microsoft Office PowerPoint</Application>
  <PresentationFormat>Custom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Slover</dc:creator>
  <cp:lastModifiedBy>Patricia Kay Puckett </cp:lastModifiedBy>
  <cp:revision>389</cp:revision>
  <cp:lastPrinted>2016-04-01T17:22:32Z</cp:lastPrinted>
  <dcterms:created xsi:type="dcterms:W3CDTF">2005-11-23T08:30:56Z</dcterms:created>
  <dcterms:modified xsi:type="dcterms:W3CDTF">2024-01-26T20:06:03Z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0x010100B89EB36A05D731438370E5206B17B546</vt:lpwstr>
  </property>
</Properties>
</file>