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6" r:id="rId4"/>
    <p:sldId id="267" r:id="rId5"/>
    <p:sldId id="262" r:id="rId6"/>
    <p:sldId id="264" r:id="rId7"/>
    <p:sldId id="265" r:id="rId8"/>
    <p:sldId id="285" r:id="rId9"/>
    <p:sldId id="274" r:id="rId10"/>
    <p:sldId id="260" r:id="rId11"/>
    <p:sldId id="281" r:id="rId12"/>
    <p:sldId id="287" r:id="rId13"/>
    <p:sldId id="288" r:id="rId14"/>
    <p:sldId id="271" r:id="rId15"/>
    <p:sldId id="278" r:id="rId16"/>
    <p:sldId id="279" r:id="rId17"/>
    <p:sldId id="273" r:id="rId18"/>
    <p:sldId id="268" r:id="rId19"/>
    <p:sldId id="269" r:id="rId20"/>
    <p:sldId id="272" r:id="rId21"/>
    <p:sldId id="282" r:id="rId22"/>
    <p:sldId id="27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5" d="100"/>
          <a:sy n="115" d="100"/>
        </p:scale>
        <p:origin x="31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8967E3-97EF-4C57-A60C-F18B8C27386C}" type="doc">
      <dgm:prSet loTypeId="urn:microsoft.com/office/officeart/2005/8/layout/cycle5" loCatId="cycle" qsTypeId="urn:microsoft.com/office/officeart/2005/8/quickstyle/simple1" qsCatId="simple" csTypeId="urn:microsoft.com/office/officeart/2005/8/colors/accent0_2" csCatId="mainScheme" phldr="1"/>
      <dgm:spPr/>
      <dgm:t>
        <a:bodyPr/>
        <a:lstStyle/>
        <a:p>
          <a:endParaRPr lang="en-US"/>
        </a:p>
      </dgm:t>
    </dgm:pt>
    <dgm:pt modelId="{6F9314FC-921D-4931-94E3-1BC24E5C2F15}">
      <dgm:prSet phldrT="[Text]" custT="1"/>
      <dgm:spPr>
        <a:solidFill>
          <a:schemeClr val="bg1"/>
        </a:solidFill>
        <a:ln>
          <a:solidFill>
            <a:srgbClr val="4F2D7F"/>
          </a:solidFill>
        </a:ln>
      </dgm:spPr>
      <dgm:t>
        <a:bodyPr/>
        <a:lstStyle/>
        <a:p>
          <a:r>
            <a:rPr lang="en-US" sz="1400" dirty="0" smtClean="0">
              <a:solidFill>
                <a:schemeClr val="tx1"/>
              </a:solidFill>
            </a:rPr>
            <a:t>Collect Artifacts</a:t>
          </a:r>
          <a:endParaRPr lang="en-US" sz="1400" dirty="0">
            <a:solidFill>
              <a:schemeClr val="tx1"/>
            </a:solidFill>
          </a:endParaRPr>
        </a:p>
      </dgm:t>
    </dgm:pt>
    <dgm:pt modelId="{182C1DCB-504B-4381-AFF8-0E189B760606}" type="parTrans" cxnId="{70C5AA5E-C9CA-4BDF-BF62-3DA949DE7D12}">
      <dgm:prSet/>
      <dgm:spPr/>
      <dgm:t>
        <a:bodyPr/>
        <a:lstStyle/>
        <a:p>
          <a:endParaRPr lang="en-US"/>
        </a:p>
      </dgm:t>
    </dgm:pt>
    <dgm:pt modelId="{3481AD70-0BC3-4CC7-98D4-1B33A75D7D43}" type="sibTrans" cxnId="{70C5AA5E-C9CA-4BDF-BF62-3DA949DE7D12}">
      <dgm:prSet custT="1"/>
      <dgm:spPr>
        <a:solidFill>
          <a:schemeClr val="bg1"/>
        </a:solidFill>
        <a:ln>
          <a:solidFill>
            <a:srgbClr val="4F2D7F"/>
          </a:solidFill>
        </a:ln>
      </dgm:spPr>
      <dgm:t>
        <a:bodyPr/>
        <a:lstStyle/>
        <a:p>
          <a:endParaRPr lang="en-US" sz="1400">
            <a:solidFill>
              <a:schemeClr val="tx1"/>
            </a:solidFill>
          </a:endParaRPr>
        </a:p>
      </dgm:t>
    </dgm:pt>
    <dgm:pt modelId="{3EEAD36C-DFB0-4D1A-BD4B-A3408A2A6187}">
      <dgm:prSet phldrT="[Text]" custT="1"/>
      <dgm:spPr>
        <a:solidFill>
          <a:schemeClr val="bg1"/>
        </a:solidFill>
        <a:ln>
          <a:solidFill>
            <a:srgbClr val="4F2D7F"/>
          </a:solidFill>
        </a:ln>
      </dgm:spPr>
      <dgm:t>
        <a:bodyPr/>
        <a:lstStyle/>
        <a:p>
          <a:r>
            <a:rPr lang="en-US" sz="1400" dirty="0" smtClean="0">
              <a:solidFill>
                <a:schemeClr val="tx1"/>
              </a:solidFill>
            </a:rPr>
            <a:t>Score Artifacts</a:t>
          </a:r>
          <a:endParaRPr lang="en-US" sz="1400" dirty="0">
            <a:solidFill>
              <a:schemeClr val="tx1"/>
            </a:solidFill>
          </a:endParaRPr>
        </a:p>
      </dgm:t>
    </dgm:pt>
    <dgm:pt modelId="{C99B5906-FAE7-42AA-A734-243DF0E4D176}" type="parTrans" cxnId="{DEC8C773-0657-4763-8BD5-70ADB7517C6C}">
      <dgm:prSet/>
      <dgm:spPr/>
      <dgm:t>
        <a:bodyPr/>
        <a:lstStyle/>
        <a:p>
          <a:endParaRPr lang="en-US"/>
        </a:p>
      </dgm:t>
    </dgm:pt>
    <dgm:pt modelId="{1CEFB5DD-5AAD-402E-B852-4EE16A735DC6}" type="sibTrans" cxnId="{DEC8C773-0657-4763-8BD5-70ADB7517C6C}">
      <dgm:prSet custT="1"/>
      <dgm:spPr>
        <a:solidFill>
          <a:schemeClr val="bg1"/>
        </a:solidFill>
        <a:ln>
          <a:solidFill>
            <a:srgbClr val="4F2D7F"/>
          </a:solidFill>
        </a:ln>
      </dgm:spPr>
      <dgm:t>
        <a:bodyPr/>
        <a:lstStyle/>
        <a:p>
          <a:endParaRPr lang="en-US" sz="1400">
            <a:solidFill>
              <a:schemeClr val="tx1"/>
            </a:solidFill>
          </a:endParaRPr>
        </a:p>
      </dgm:t>
    </dgm:pt>
    <dgm:pt modelId="{DF49B6F4-2721-4295-956D-BD0EBEAFB695}">
      <dgm:prSet phldrT="[Text]" custT="1"/>
      <dgm:spPr>
        <a:solidFill>
          <a:schemeClr val="bg1"/>
        </a:solidFill>
        <a:ln>
          <a:solidFill>
            <a:srgbClr val="4F2D7F"/>
          </a:solidFill>
        </a:ln>
      </dgm:spPr>
      <dgm:t>
        <a:bodyPr/>
        <a:lstStyle/>
        <a:p>
          <a:r>
            <a:rPr lang="en-US" sz="1400" dirty="0" smtClean="0">
              <a:solidFill>
                <a:schemeClr val="tx1"/>
              </a:solidFill>
            </a:rPr>
            <a:t>Collect and Process Data</a:t>
          </a:r>
        </a:p>
      </dgm:t>
    </dgm:pt>
    <dgm:pt modelId="{F199DA85-CA0E-465F-8313-B7CBD4D143A5}" type="parTrans" cxnId="{83A78CB2-F288-4C59-B0E7-0596B6ECA3CD}">
      <dgm:prSet/>
      <dgm:spPr/>
      <dgm:t>
        <a:bodyPr/>
        <a:lstStyle/>
        <a:p>
          <a:endParaRPr lang="en-US"/>
        </a:p>
      </dgm:t>
    </dgm:pt>
    <dgm:pt modelId="{E0AE499D-4CD4-48E5-894D-F8F360AD5278}" type="sibTrans" cxnId="{83A78CB2-F288-4C59-B0E7-0596B6ECA3CD}">
      <dgm:prSet custT="1"/>
      <dgm:spPr>
        <a:solidFill>
          <a:schemeClr val="bg1"/>
        </a:solidFill>
        <a:ln>
          <a:solidFill>
            <a:srgbClr val="4F2D7F"/>
          </a:solidFill>
        </a:ln>
      </dgm:spPr>
      <dgm:t>
        <a:bodyPr/>
        <a:lstStyle/>
        <a:p>
          <a:endParaRPr lang="en-US" sz="1400">
            <a:solidFill>
              <a:schemeClr val="tx1"/>
            </a:solidFill>
          </a:endParaRPr>
        </a:p>
      </dgm:t>
    </dgm:pt>
    <dgm:pt modelId="{02951B7B-1170-4864-A528-CF2645D83AF6}">
      <dgm:prSet phldrT="[Text]" custT="1"/>
      <dgm:spPr>
        <a:solidFill>
          <a:schemeClr val="bg1"/>
        </a:solidFill>
        <a:ln>
          <a:solidFill>
            <a:srgbClr val="4F2D7F"/>
          </a:solidFill>
        </a:ln>
      </dgm:spPr>
      <dgm:t>
        <a:bodyPr/>
        <a:lstStyle/>
        <a:p>
          <a:r>
            <a:rPr lang="en-US" sz="1400" dirty="0" smtClean="0">
              <a:solidFill>
                <a:schemeClr val="tx1"/>
              </a:solidFill>
            </a:rPr>
            <a:t>Improvement Teams</a:t>
          </a:r>
          <a:endParaRPr lang="en-US" sz="1400" dirty="0">
            <a:solidFill>
              <a:schemeClr val="tx1"/>
            </a:solidFill>
          </a:endParaRPr>
        </a:p>
      </dgm:t>
    </dgm:pt>
    <dgm:pt modelId="{FC658ECB-214B-49A8-B533-9939CD9A146A}" type="parTrans" cxnId="{9E8056E8-D02B-433D-8EF9-306D38745EE7}">
      <dgm:prSet/>
      <dgm:spPr/>
      <dgm:t>
        <a:bodyPr/>
        <a:lstStyle/>
        <a:p>
          <a:endParaRPr lang="en-US"/>
        </a:p>
      </dgm:t>
    </dgm:pt>
    <dgm:pt modelId="{C0B3F6F9-F7A3-4570-A9E0-AED02E5E66C1}" type="sibTrans" cxnId="{9E8056E8-D02B-433D-8EF9-306D38745EE7}">
      <dgm:prSet custT="1"/>
      <dgm:spPr>
        <a:solidFill>
          <a:schemeClr val="bg1"/>
        </a:solidFill>
        <a:ln>
          <a:solidFill>
            <a:srgbClr val="4F2D7F"/>
          </a:solidFill>
        </a:ln>
      </dgm:spPr>
      <dgm:t>
        <a:bodyPr/>
        <a:lstStyle/>
        <a:p>
          <a:endParaRPr lang="en-US" sz="1400">
            <a:solidFill>
              <a:schemeClr val="tx1"/>
            </a:solidFill>
          </a:endParaRPr>
        </a:p>
      </dgm:t>
    </dgm:pt>
    <dgm:pt modelId="{94FB8E5C-11E6-40C0-BB35-6456B4BA89AF}">
      <dgm:prSet phldrT="[Text]" custT="1"/>
      <dgm:spPr>
        <a:solidFill>
          <a:schemeClr val="bg1"/>
        </a:solidFill>
        <a:ln>
          <a:solidFill>
            <a:srgbClr val="4F2D7F"/>
          </a:solidFill>
        </a:ln>
      </dgm:spPr>
      <dgm:t>
        <a:bodyPr/>
        <a:lstStyle/>
        <a:p>
          <a:r>
            <a:rPr lang="en-US" sz="1400" dirty="0" smtClean="0">
              <a:solidFill>
                <a:schemeClr val="tx1"/>
              </a:solidFill>
            </a:rPr>
            <a:t>Interventions</a:t>
          </a:r>
          <a:endParaRPr lang="en-US" sz="1400" dirty="0">
            <a:solidFill>
              <a:schemeClr val="tx1"/>
            </a:solidFill>
          </a:endParaRPr>
        </a:p>
      </dgm:t>
    </dgm:pt>
    <dgm:pt modelId="{2F12B64E-5283-49AA-8F86-9A0AA59AF608}" type="parTrans" cxnId="{9D638423-3572-4B1D-8543-71E2F67FE495}">
      <dgm:prSet/>
      <dgm:spPr/>
      <dgm:t>
        <a:bodyPr/>
        <a:lstStyle/>
        <a:p>
          <a:endParaRPr lang="en-US"/>
        </a:p>
      </dgm:t>
    </dgm:pt>
    <dgm:pt modelId="{758CD082-7D4D-4603-A60C-C023DBA8EA3E}" type="sibTrans" cxnId="{9D638423-3572-4B1D-8543-71E2F67FE495}">
      <dgm:prSet custT="1"/>
      <dgm:spPr>
        <a:solidFill>
          <a:schemeClr val="bg1"/>
        </a:solidFill>
        <a:ln>
          <a:solidFill>
            <a:srgbClr val="4F2D7F"/>
          </a:solidFill>
        </a:ln>
      </dgm:spPr>
      <dgm:t>
        <a:bodyPr/>
        <a:lstStyle/>
        <a:p>
          <a:endParaRPr lang="en-US" sz="1400">
            <a:solidFill>
              <a:schemeClr val="tx1"/>
            </a:solidFill>
          </a:endParaRPr>
        </a:p>
      </dgm:t>
    </dgm:pt>
    <dgm:pt modelId="{24EC086B-7B91-4634-BCD2-512E7A0B815E}">
      <dgm:prSet custT="1"/>
      <dgm:spPr>
        <a:solidFill>
          <a:schemeClr val="bg1"/>
        </a:solidFill>
        <a:ln>
          <a:solidFill>
            <a:srgbClr val="4F2D7F"/>
          </a:solidFill>
        </a:ln>
      </dgm:spPr>
      <dgm:t>
        <a:bodyPr/>
        <a:lstStyle/>
        <a:p>
          <a:r>
            <a:rPr lang="en-US" sz="1400" dirty="0" smtClean="0">
              <a:solidFill>
                <a:schemeClr val="tx1"/>
              </a:solidFill>
            </a:rPr>
            <a:t>Faculty Development </a:t>
          </a:r>
          <a:endParaRPr lang="en-US" sz="1400" dirty="0">
            <a:solidFill>
              <a:schemeClr val="tx1"/>
            </a:solidFill>
          </a:endParaRPr>
        </a:p>
      </dgm:t>
    </dgm:pt>
    <dgm:pt modelId="{2E68E4DE-FD87-45D7-B3CD-CBDC3FA8BDCA}" type="parTrans" cxnId="{6A84CC49-790B-4FEF-BC00-88A4F006CBCD}">
      <dgm:prSet/>
      <dgm:spPr/>
      <dgm:t>
        <a:bodyPr/>
        <a:lstStyle/>
        <a:p>
          <a:endParaRPr lang="en-US"/>
        </a:p>
      </dgm:t>
    </dgm:pt>
    <dgm:pt modelId="{33AF2F4E-760D-4EB3-8152-8117C479C2AF}" type="sibTrans" cxnId="{6A84CC49-790B-4FEF-BC00-88A4F006CBCD}">
      <dgm:prSet custT="1"/>
      <dgm:spPr>
        <a:solidFill>
          <a:schemeClr val="bg1"/>
        </a:solidFill>
        <a:ln>
          <a:solidFill>
            <a:srgbClr val="4F2D7F"/>
          </a:solidFill>
        </a:ln>
      </dgm:spPr>
      <dgm:t>
        <a:bodyPr/>
        <a:lstStyle/>
        <a:p>
          <a:endParaRPr lang="en-US" sz="1400">
            <a:solidFill>
              <a:schemeClr val="tx1"/>
            </a:solidFill>
          </a:endParaRPr>
        </a:p>
      </dgm:t>
    </dgm:pt>
    <dgm:pt modelId="{69DAA656-B0BC-49AF-AB63-005FFFE38F60}" type="pres">
      <dgm:prSet presAssocID="{EF8967E3-97EF-4C57-A60C-F18B8C27386C}" presName="cycle" presStyleCnt="0">
        <dgm:presLayoutVars>
          <dgm:dir/>
          <dgm:resizeHandles val="exact"/>
        </dgm:presLayoutVars>
      </dgm:prSet>
      <dgm:spPr/>
      <dgm:t>
        <a:bodyPr/>
        <a:lstStyle/>
        <a:p>
          <a:endParaRPr lang="en-US"/>
        </a:p>
      </dgm:t>
    </dgm:pt>
    <dgm:pt modelId="{A94AB810-1FBB-4C92-8927-26B08552FC19}" type="pres">
      <dgm:prSet presAssocID="{6F9314FC-921D-4931-94E3-1BC24E5C2F15}" presName="node" presStyleLbl="node1" presStyleIdx="0" presStyleCnt="6">
        <dgm:presLayoutVars>
          <dgm:bulletEnabled val="1"/>
        </dgm:presLayoutVars>
      </dgm:prSet>
      <dgm:spPr/>
      <dgm:t>
        <a:bodyPr/>
        <a:lstStyle/>
        <a:p>
          <a:endParaRPr lang="en-US"/>
        </a:p>
      </dgm:t>
    </dgm:pt>
    <dgm:pt modelId="{27F0B5A9-02AC-4A5A-B9CA-076B7AC363FF}" type="pres">
      <dgm:prSet presAssocID="{6F9314FC-921D-4931-94E3-1BC24E5C2F15}" presName="spNode" presStyleCnt="0"/>
      <dgm:spPr/>
    </dgm:pt>
    <dgm:pt modelId="{60F2DBA5-A766-4BF1-AAE2-80F7936A308E}" type="pres">
      <dgm:prSet presAssocID="{3481AD70-0BC3-4CC7-98D4-1B33A75D7D43}" presName="sibTrans" presStyleLbl="sibTrans1D1" presStyleIdx="0" presStyleCnt="6"/>
      <dgm:spPr/>
      <dgm:t>
        <a:bodyPr/>
        <a:lstStyle/>
        <a:p>
          <a:endParaRPr lang="en-US"/>
        </a:p>
      </dgm:t>
    </dgm:pt>
    <dgm:pt modelId="{80EC051A-9130-4F7E-98A7-182C68DEA41E}" type="pres">
      <dgm:prSet presAssocID="{3EEAD36C-DFB0-4D1A-BD4B-A3408A2A6187}" presName="node" presStyleLbl="node1" presStyleIdx="1" presStyleCnt="6">
        <dgm:presLayoutVars>
          <dgm:bulletEnabled val="1"/>
        </dgm:presLayoutVars>
      </dgm:prSet>
      <dgm:spPr/>
      <dgm:t>
        <a:bodyPr/>
        <a:lstStyle/>
        <a:p>
          <a:endParaRPr lang="en-US"/>
        </a:p>
      </dgm:t>
    </dgm:pt>
    <dgm:pt modelId="{3A759641-535E-40F1-B2B4-A4C456788426}" type="pres">
      <dgm:prSet presAssocID="{3EEAD36C-DFB0-4D1A-BD4B-A3408A2A6187}" presName="spNode" presStyleCnt="0"/>
      <dgm:spPr/>
    </dgm:pt>
    <dgm:pt modelId="{E19F4669-44A7-469F-8B5C-D79DE317DA7D}" type="pres">
      <dgm:prSet presAssocID="{1CEFB5DD-5AAD-402E-B852-4EE16A735DC6}" presName="sibTrans" presStyleLbl="sibTrans1D1" presStyleIdx="1" presStyleCnt="6"/>
      <dgm:spPr/>
      <dgm:t>
        <a:bodyPr/>
        <a:lstStyle/>
        <a:p>
          <a:endParaRPr lang="en-US"/>
        </a:p>
      </dgm:t>
    </dgm:pt>
    <dgm:pt modelId="{B2CB4A08-0417-4F05-895E-BE389ACC4EF9}" type="pres">
      <dgm:prSet presAssocID="{DF49B6F4-2721-4295-956D-BD0EBEAFB695}" presName="node" presStyleLbl="node1" presStyleIdx="2" presStyleCnt="6">
        <dgm:presLayoutVars>
          <dgm:bulletEnabled val="1"/>
        </dgm:presLayoutVars>
      </dgm:prSet>
      <dgm:spPr/>
      <dgm:t>
        <a:bodyPr/>
        <a:lstStyle/>
        <a:p>
          <a:endParaRPr lang="en-US"/>
        </a:p>
      </dgm:t>
    </dgm:pt>
    <dgm:pt modelId="{C4D935CB-5D54-4DE6-9BFE-E827809A43C4}" type="pres">
      <dgm:prSet presAssocID="{DF49B6F4-2721-4295-956D-BD0EBEAFB695}" presName="spNode" presStyleCnt="0"/>
      <dgm:spPr/>
    </dgm:pt>
    <dgm:pt modelId="{1BE07DAD-8A9E-45B4-A432-CEAED2F11A87}" type="pres">
      <dgm:prSet presAssocID="{E0AE499D-4CD4-48E5-894D-F8F360AD5278}" presName="sibTrans" presStyleLbl="sibTrans1D1" presStyleIdx="2" presStyleCnt="6"/>
      <dgm:spPr/>
      <dgm:t>
        <a:bodyPr/>
        <a:lstStyle/>
        <a:p>
          <a:endParaRPr lang="en-US"/>
        </a:p>
      </dgm:t>
    </dgm:pt>
    <dgm:pt modelId="{882954BB-8ED2-4D39-A834-5DB54E16D0D7}" type="pres">
      <dgm:prSet presAssocID="{02951B7B-1170-4864-A528-CF2645D83AF6}" presName="node" presStyleLbl="node1" presStyleIdx="3" presStyleCnt="6">
        <dgm:presLayoutVars>
          <dgm:bulletEnabled val="1"/>
        </dgm:presLayoutVars>
      </dgm:prSet>
      <dgm:spPr/>
      <dgm:t>
        <a:bodyPr/>
        <a:lstStyle/>
        <a:p>
          <a:endParaRPr lang="en-US"/>
        </a:p>
      </dgm:t>
    </dgm:pt>
    <dgm:pt modelId="{0390713F-6D51-42F3-AA8E-1FBFFFBEC65A}" type="pres">
      <dgm:prSet presAssocID="{02951B7B-1170-4864-A528-CF2645D83AF6}" presName="spNode" presStyleCnt="0"/>
      <dgm:spPr/>
    </dgm:pt>
    <dgm:pt modelId="{E4554AFC-70FD-4BCC-82FA-8AB6A9808404}" type="pres">
      <dgm:prSet presAssocID="{C0B3F6F9-F7A3-4570-A9E0-AED02E5E66C1}" presName="sibTrans" presStyleLbl="sibTrans1D1" presStyleIdx="3" presStyleCnt="6"/>
      <dgm:spPr/>
      <dgm:t>
        <a:bodyPr/>
        <a:lstStyle/>
        <a:p>
          <a:endParaRPr lang="en-US"/>
        </a:p>
      </dgm:t>
    </dgm:pt>
    <dgm:pt modelId="{AA96735C-4101-4120-ABF7-E012C0ED5E71}" type="pres">
      <dgm:prSet presAssocID="{94FB8E5C-11E6-40C0-BB35-6456B4BA89AF}" presName="node" presStyleLbl="node1" presStyleIdx="4" presStyleCnt="6">
        <dgm:presLayoutVars>
          <dgm:bulletEnabled val="1"/>
        </dgm:presLayoutVars>
      </dgm:prSet>
      <dgm:spPr/>
      <dgm:t>
        <a:bodyPr/>
        <a:lstStyle/>
        <a:p>
          <a:endParaRPr lang="en-US"/>
        </a:p>
      </dgm:t>
    </dgm:pt>
    <dgm:pt modelId="{5268AC2D-0B83-450A-9321-33AEEF02F8B3}" type="pres">
      <dgm:prSet presAssocID="{94FB8E5C-11E6-40C0-BB35-6456B4BA89AF}" presName="spNode" presStyleCnt="0"/>
      <dgm:spPr/>
    </dgm:pt>
    <dgm:pt modelId="{148622E1-409A-4AA9-A72F-06046A9AEB19}" type="pres">
      <dgm:prSet presAssocID="{758CD082-7D4D-4603-A60C-C023DBA8EA3E}" presName="sibTrans" presStyleLbl="sibTrans1D1" presStyleIdx="4" presStyleCnt="6"/>
      <dgm:spPr/>
      <dgm:t>
        <a:bodyPr/>
        <a:lstStyle/>
        <a:p>
          <a:endParaRPr lang="en-US"/>
        </a:p>
      </dgm:t>
    </dgm:pt>
    <dgm:pt modelId="{A820BB71-591D-4D80-B40F-5A4F124B1390}" type="pres">
      <dgm:prSet presAssocID="{24EC086B-7B91-4634-BCD2-512E7A0B815E}" presName="node" presStyleLbl="node1" presStyleIdx="5" presStyleCnt="6">
        <dgm:presLayoutVars>
          <dgm:bulletEnabled val="1"/>
        </dgm:presLayoutVars>
      </dgm:prSet>
      <dgm:spPr/>
      <dgm:t>
        <a:bodyPr/>
        <a:lstStyle/>
        <a:p>
          <a:endParaRPr lang="en-US"/>
        </a:p>
      </dgm:t>
    </dgm:pt>
    <dgm:pt modelId="{96688C10-7CFF-4F9F-9D62-6D067564BC2D}" type="pres">
      <dgm:prSet presAssocID="{24EC086B-7B91-4634-BCD2-512E7A0B815E}" presName="spNode" presStyleCnt="0"/>
      <dgm:spPr/>
    </dgm:pt>
    <dgm:pt modelId="{EA7A675E-FE68-48B7-8F33-0411183B5F9D}" type="pres">
      <dgm:prSet presAssocID="{33AF2F4E-760D-4EB3-8152-8117C479C2AF}" presName="sibTrans" presStyleLbl="sibTrans1D1" presStyleIdx="5" presStyleCnt="6"/>
      <dgm:spPr/>
      <dgm:t>
        <a:bodyPr/>
        <a:lstStyle/>
        <a:p>
          <a:endParaRPr lang="en-US"/>
        </a:p>
      </dgm:t>
    </dgm:pt>
  </dgm:ptLst>
  <dgm:cxnLst>
    <dgm:cxn modelId="{A7B2C1C3-0C56-4F64-B7A9-4947596283E0}" type="presOf" srcId="{94FB8E5C-11E6-40C0-BB35-6456B4BA89AF}" destId="{AA96735C-4101-4120-ABF7-E012C0ED5E71}" srcOrd="0" destOrd="0" presId="urn:microsoft.com/office/officeart/2005/8/layout/cycle5"/>
    <dgm:cxn modelId="{77EE7E7D-4D5A-420A-971D-3EB27C9355C9}" type="presOf" srcId="{C0B3F6F9-F7A3-4570-A9E0-AED02E5E66C1}" destId="{E4554AFC-70FD-4BCC-82FA-8AB6A9808404}" srcOrd="0" destOrd="0" presId="urn:microsoft.com/office/officeart/2005/8/layout/cycle5"/>
    <dgm:cxn modelId="{25225C2D-FD47-464E-83ED-1BB1679840D9}" type="presOf" srcId="{3EEAD36C-DFB0-4D1A-BD4B-A3408A2A6187}" destId="{80EC051A-9130-4F7E-98A7-182C68DEA41E}" srcOrd="0" destOrd="0" presId="urn:microsoft.com/office/officeart/2005/8/layout/cycle5"/>
    <dgm:cxn modelId="{9CF1F3AA-6C64-48B4-94F6-0A5D7667301B}" type="presOf" srcId="{758CD082-7D4D-4603-A60C-C023DBA8EA3E}" destId="{148622E1-409A-4AA9-A72F-06046A9AEB19}" srcOrd="0" destOrd="0" presId="urn:microsoft.com/office/officeart/2005/8/layout/cycle5"/>
    <dgm:cxn modelId="{4B4FF17E-8E3B-4BB4-B610-F221FF89A889}" type="presOf" srcId="{24EC086B-7B91-4634-BCD2-512E7A0B815E}" destId="{A820BB71-591D-4D80-B40F-5A4F124B1390}" srcOrd="0" destOrd="0" presId="urn:microsoft.com/office/officeart/2005/8/layout/cycle5"/>
    <dgm:cxn modelId="{78071EB5-2D0C-4246-BF66-F2A25231BE2A}" type="presOf" srcId="{3481AD70-0BC3-4CC7-98D4-1B33A75D7D43}" destId="{60F2DBA5-A766-4BF1-AAE2-80F7936A308E}" srcOrd="0" destOrd="0" presId="urn:microsoft.com/office/officeart/2005/8/layout/cycle5"/>
    <dgm:cxn modelId="{B1D718BE-E577-4C2B-B4A2-775586D13148}" type="presOf" srcId="{6F9314FC-921D-4931-94E3-1BC24E5C2F15}" destId="{A94AB810-1FBB-4C92-8927-26B08552FC19}" srcOrd="0" destOrd="0" presId="urn:microsoft.com/office/officeart/2005/8/layout/cycle5"/>
    <dgm:cxn modelId="{2247E4FB-CC03-42CD-99F6-5F5B9139BA97}" type="presOf" srcId="{1CEFB5DD-5AAD-402E-B852-4EE16A735DC6}" destId="{E19F4669-44A7-469F-8B5C-D79DE317DA7D}" srcOrd="0" destOrd="0" presId="urn:microsoft.com/office/officeart/2005/8/layout/cycle5"/>
    <dgm:cxn modelId="{9D638423-3572-4B1D-8543-71E2F67FE495}" srcId="{EF8967E3-97EF-4C57-A60C-F18B8C27386C}" destId="{94FB8E5C-11E6-40C0-BB35-6456B4BA89AF}" srcOrd="4" destOrd="0" parTransId="{2F12B64E-5283-49AA-8F86-9A0AA59AF608}" sibTransId="{758CD082-7D4D-4603-A60C-C023DBA8EA3E}"/>
    <dgm:cxn modelId="{DEC8C773-0657-4763-8BD5-70ADB7517C6C}" srcId="{EF8967E3-97EF-4C57-A60C-F18B8C27386C}" destId="{3EEAD36C-DFB0-4D1A-BD4B-A3408A2A6187}" srcOrd="1" destOrd="0" parTransId="{C99B5906-FAE7-42AA-A734-243DF0E4D176}" sibTransId="{1CEFB5DD-5AAD-402E-B852-4EE16A735DC6}"/>
    <dgm:cxn modelId="{660B5A51-6F12-4D67-A725-8F1C5494D254}" type="presOf" srcId="{33AF2F4E-760D-4EB3-8152-8117C479C2AF}" destId="{EA7A675E-FE68-48B7-8F33-0411183B5F9D}" srcOrd="0" destOrd="0" presId="urn:microsoft.com/office/officeart/2005/8/layout/cycle5"/>
    <dgm:cxn modelId="{85F6EF1F-5C63-4D0A-A7EF-F300ACB29918}" type="presOf" srcId="{DF49B6F4-2721-4295-956D-BD0EBEAFB695}" destId="{B2CB4A08-0417-4F05-895E-BE389ACC4EF9}" srcOrd="0" destOrd="0" presId="urn:microsoft.com/office/officeart/2005/8/layout/cycle5"/>
    <dgm:cxn modelId="{70C5AA5E-C9CA-4BDF-BF62-3DA949DE7D12}" srcId="{EF8967E3-97EF-4C57-A60C-F18B8C27386C}" destId="{6F9314FC-921D-4931-94E3-1BC24E5C2F15}" srcOrd="0" destOrd="0" parTransId="{182C1DCB-504B-4381-AFF8-0E189B760606}" sibTransId="{3481AD70-0BC3-4CC7-98D4-1B33A75D7D43}"/>
    <dgm:cxn modelId="{E1E74769-BAF9-4293-A261-896D24E6CF0B}" type="presOf" srcId="{EF8967E3-97EF-4C57-A60C-F18B8C27386C}" destId="{69DAA656-B0BC-49AF-AB63-005FFFE38F60}" srcOrd="0" destOrd="0" presId="urn:microsoft.com/office/officeart/2005/8/layout/cycle5"/>
    <dgm:cxn modelId="{1FE809BC-A306-47F1-B4B8-65B8642FFFE6}" type="presOf" srcId="{E0AE499D-4CD4-48E5-894D-F8F360AD5278}" destId="{1BE07DAD-8A9E-45B4-A432-CEAED2F11A87}" srcOrd="0" destOrd="0" presId="urn:microsoft.com/office/officeart/2005/8/layout/cycle5"/>
    <dgm:cxn modelId="{6A84CC49-790B-4FEF-BC00-88A4F006CBCD}" srcId="{EF8967E3-97EF-4C57-A60C-F18B8C27386C}" destId="{24EC086B-7B91-4634-BCD2-512E7A0B815E}" srcOrd="5" destOrd="0" parTransId="{2E68E4DE-FD87-45D7-B3CD-CBDC3FA8BDCA}" sibTransId="{33AF2F4E-760D-4EB3-8152-8117C479C2AF}"/>
    <dgm:cxn modelId="{83A78CB2-F288-4C59-B0E7-0596B6ECA3CD}" srcId="{EF8967E3-97EF-4C57-A60C-F18B8C27386C}" destId="{DF49B6F4-2721-4295-956D-BD0EBEAFB695}" srcOrd="2" destOrd="0" parTransId="{F199DA85-CA0E-465F-8313-B7CBD4D143A5}" sibTransId="{E0AE499D-4CD4-48E5-894D-F8F360AD5278}"/>
    <dgm:cxn modelId="{EE06AE47-A5CF-4587-80D2-3A1F1BF58027}" type="presOf" srcId="{02951B7B-1170-4864-A528-CF2645D83AF6}" destId="{882954BB-8ED2-4D39-A834-5DB54E16D0D7}" srcOrd="0" destOrd="0" presId="urn:microsoft.com/office/officeart/2005/8/layout/cycle5"/>
    <dgm:cxn modelId="{9E8056E8-D02B-433D-8EF9-306D38745EE7}" srcId="{EF8967E3-97EF-4C57-A60C-F18B8C27386C}" destId="{02951B7B-1170-4864-A528-CF2645D83AF6}" srcOrd="3" destOrd="0" parTransId="{FC658ECB-214B-49A8-B533-9939CD9A146A}" sibTransId="{C0B3F6F9-F7A3-4570-A9E0-AED02E5E66C1}"/>
    <dgm:cxn modelId="{2E3A824E-CDA6-44A0-BC62-C94BB294B7F2}" type="presParOf" srcId="{69DAA656-B0BC-49AF-AB63-005FFFE38F60}" destId="{A94AB810-1FBB-4C92-8927-26B08552FC19}" srcOrd="0" destOrd="0" presId="urn:microsoft.com/office/officeart/2005/8/layout/cycle5"/>
    <dgm:cxn modelId="{A0559C1B-45F5-494E-82F9-F95D7FDF1530}" type="presParOf" srcId="{69DAA656-B0BC-49AF-AB63-005FFFE38F60}" destId="{27F0B5A9-02AC-4A5A-B9CA-076B7AC363FF}" srcOrd="1" destOrd="0" presId="urn:microsoft.com/office/officeart/2005/8/layout/cycle5"/>
    <dgm:cxn modelId="{D8CF23F7-1CBE-4968-9BC4-B5896444FA37}" type="presParOf" srcId="{69DAA656-B0BC-49AF-AB63-005FFFE38F60}" destId="{60F2DBA5-A766-4BF1-AAE2-80F7936A308E}" srcOrd="2" destOrd="0" presId="urn:microsoft.com/office/officeart/2005/8/layout/cycle5"/>
    <dgm:cxn modelId="{E4F7B7A8-FAFF-43F3-908F-0D5E98C66802}" type="presParOf" srcId="{69DAA656-B0BC-49AF-AB63-005FFFE38F60}" destId="{80EC051A-9130-4F7E-98A7-182C68DEA41E}" srcOrd="3" destOrd="0" presId="urn:microsoft.com/office/officeart/2005/8/layout/cycle5"/>
    <dgm:cxn modelId="{9B92CB74-E7AB-4A51-A002-FCF9028935EC}" type="presParOf" srcId="{69DAA656-B0BC-49AF-AB63-005FFFE38F60}" destId="{3A759641-535E-40F1-B2B4-A4C456788426}" srcOrd="4" destOrd="0" presId="urn:microsoft.com/office/officeart/2005/8/layout/cycle5"/>
    <dgm:cxn modelId="{01412C84-1B44-4CB0-80B9-06EEA8AC7F0B}" type="presParOf" srcId="{69DAA656-B0BC-49AF-AB63-005FFFE38F60}" destId="{E19F4669-44A7-469F-8B5C-D79DE317DA7D}" srcOrd="5" destOrd="0" presId="urn:microsoft.com/office/officeart/2005/8/layout/cycle5"/>
    <dgm:cxn modelId="{BDD58F31-541D-4A10-9D04-4EA47A8BB222}" type="presParOf" srcId="{69DAA656-B0BC-49AF-AB63-005FFFE38F60}" destId="{B2CB4A08-0417-4F05-895E-BE389ACC4EF9}" srcOrd="6" destOrd="0" presId="urn:microsoft.com/office/officeart/2005/8/layout/cycle5"/>
    <dgm:cxn modelId="{B5AF43E7-007E-4A0C-A882-8156365853E5}" type="presParOf" srcId="{69DAA656-B0BC-49AF-AB63-005FFFE38F60}" destId="{C4D935CB-5D54-4DE6-9BFE-E827809A43C4}" srcOrd="7" destOrd="0" presId="urn:microsoft.com/office/officeart/2005/8/layout/cycle5"/>
    <dgm:cxn modelId="{62101DC8-9BA2-4BDE-A855-AAC780178C54}" type="presParOf" srcId="{69DAA656-B0BC-49AF-AB63-005FFFE38F60}" destId="{1BE07DAD-8A9E-45B4-A432-CEAED2F11A87}" srcOrd="8" destOrd="0" presId="urn:microsoft.com/office/officeart/2005/8/layout/cycle5"/>
    <dgm:cxn modelId="{956820AA-44B8-4806-B313-807F8F66100E}" type="presParOf" srcId="{69DAA656-B0BC-49AF-AB63-005FFFE38F60}" destId="{882954BB-8ED2-4D39-A834-5DB54E16D0D7}" srcOrd="9" destOrd="0" presId="urn:microsoft.com/office/officeart/2005/8/layout/cycle5"/>
    <dgm:cxn modelId="{59D3B43D-4071-4565-9680-FEE96ECFA94A}" type="presParOf" srcId="{69DAA656-B0BC-49AF-AB63-005FFFE38F60}" destId="{0390713F-6D51-42F3-AA8E-1FBFFFBEC65A}" srcOrd="10" destOrd="0" presId="urn:microsoft.com/office/officeart/2005/8/layout/cycle5"/>
    <dgm:cxn modelId="{38F69C36-4E93-4D39-8EFD-BDA07612D29B}" type="presParOf" srcId="{69DAA656-B0BC-49AF-AB63-005FFFE38F60}" destId="{E4554AFC-70FD-4BCC-82FA-8AB6A9808404}" srcOrd="11" destOrd="0" presId="urn:microsoft.com/office/officeart/2005/8/layout/cycle5"/>
    <dgm:cxn modelId="{A2F63385-8C83-4256-8D25-772DB9F79A88}" type="presParOf" srcId="{69DAA656-B0BC-49AF-AB63-005FFFE38F60}" destId="{AA96735C-4101-4120-ABF7-E012C0ED5E71}" srcOrd="12" destOrd="0" presId="urn:microsoft.com/office/officeart/2005/8/layout/cycle5"/>
    <dgm:cxn modelId="{595ACD13-A7FA-46E5-8E6A-1CADEAE4A3D4}" type="presParOf" srcId="{69DAA656-B0BC-49AF-AB63-005FFFE38F60}" destId="{5268AC2D-0B83-450A-9321-33AEEF02F8B3}" srcOrd="13" destOrd="0" presId="urn:microsoft.com/office/officeart/2005/8/layout/cycle5"/>
    <dgm:cxn modelId="{D3FF5E0F-F13D-4B0F-B118-1379820120FD}" type="presParOf" srcId="{69DAA656-B0BC-49AF-AB63-005FFFE38F60}" destId="{148622E1-409A-4AA9-A72F-06046A9AEB19}" srcOrd="14" destOrd="0" presId="urn:microsoft.com/office/officeart/2005/8/layout/cycle5"/>
    <dgm:cxn modelId="{67DD0518-8DC6-43F3-B99A-600C63DD13A1}" type="presParOf" srcId="{69DAA656-B0BC-49AF-AB63-005FFFE38F60}" destId="{A820BB71-591D-4D80-B40F-5A4F124B1390}" srcOrd="15" destOrd="0" presId="urn:microsoft.com/office/officeart/2005/8/layout/cycle5"/>
    <dgm:cxn modelId="{CF81FE8C-0591-4FE4-B1CC-EDB0CB85ACD6}" type="presParOf" srcId="{69DAA656-B0BC-49AF-AB63-005FFFE38F60}" destId="{96688C10-7CFF-4F9F-9D62-6D067564BC2D}" srcOrd="16" destOrd="0" presId="urn:microsoft.com/office/officeart/2005/8/layout/cycle5"/>
    <dgm:cxn modelId="{B7503EF2-6963-4D04-994E-77EF00F1A957}" type="presParOf" srcId="{69DAA656-B0BC-49AF-AB63-005FFFE38F60}" destId="{EA7A675E-FE68-48B7-8F33-0411183B5F9D}" srcOrd="17"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94AB810-1FBB-4C92-8927-26B08552FC19}">
      <dsp:nvSpPr>
        <dsp:cNvPr id="0" name=""/>
        <dsp:cNvSpPr/>
      </dsp:nvSpPr>
      <dsp:spPr>
        <a:xfrm>
          <a:off x="3499829" y="207"/>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Collect Artifacts</a:t>
          </a:r>
          <a:endParaRPr lang="en-US" sz="1400" kern="1200" dirty="0">
            <a:solidFill>
              <a:schemeClr val="tx1"/>
            </a:solidFill>
          </a:endParaRPr>
        </a:p>
      </dsp:txBody>
      <dsp:txXfrm>
        <a:off x="3537650" y="38028"/>
        <a:ext cx="1116299" cy="699120"/>
      </dsp:txXfrm>
    </dsp:sp>
    <dsp:sp modelId="{60F2DBA5-A766-4BF1-AAE2-80F7936A308E}">
      <dsp:nvSpPr>
        <dsp:cNvPr id="0" name=""/>
        <dsp:cNvSpPr/>
      </dsp:nvSpPr>
      <dsp:spPr>
        <a:xfrm>
          <a:off x="2272024" y="387588"/>
          <a:ext cx="3647551" cy="3647551"/>
        </a:xfrm>
        <a:custGeom>
          <a:avLst/>
          <a:gdLst/>
          <a:ahLst/>
          <a:cxnLst/>
          <a:rect l="0" t="0" r="0" b="0"/>
          <a:pathLst>
            <a:path>
              <a:moveTo>
                <a:pt x="2569365" y="159367"/>
              </a:moveTo>
              <a:arcTo wR="1823775" hR="1823775" stAng="1764783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80EC051A-9130-4F7E-98A7-182C68DEA41E}">
      <dsp:nvSpPr>
        <dsp:cNvPr id="0" name=""/>
        <dsp:cNvSpPr/>
      </dsp:nvSpPr>
      <dsp:spPr>
        <a:xfrm>
          <a:off x="5079265" y="912095"/>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Score Artifacts</a:t>
          </a:r>
          <a:endParaRPr lang="en-US" sz="1400" kern="1200" dirty="0">
            <a:solidFill>
              <a:schemeClr val="tx1"/>
            </a:solidFill>
          </a:endParaRPr>
        </a:p>
      </dsp:txBody>
      <dsp:txXfrm>
        <a:off x="5117086" y="949916"/>
        <a:ext cx="1116299" cy="699120"/>
      </dsp:txXfrm>
    </dsp:sp>
    <dsp:sp modelId="{E19F4669-44A7-469F-8B5C-D79DE317DA7D}">
      <dsp:nvSpPr>
        <dsp:cNvPr id="0" name=""/>
        <dsp:cNvSpPr/>
      </dsp:nvSpPr>
      <dsp:spPr>
        <a:xfrm>
          <a:off x="2272024" y="387588"/>
          <a:ext cx="3647551" cy="3647551"/>
        </a:xfrm>
        <a:custGeom>
          <a:avLst/>
          <a:gdLst/>
          <a:ahLst/>
          <a:cxnLst/>
          <a:rect l="0" t="0" r="0" b="0"/>
          <a:pathLst>
            <a:path>
              <a:moveTo>
                <a:pt x="3619161" y="1503231"/>
              </a:moveTo>
              <a:arcTo wR="1823775" hR="1823775" stAng="20992632" swAng="1214735"/>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B2CB4A08-0417-4F05-895E-BE389ACC4EF9}">
      <dsp:nvSpPr>
        <dsp:cNvPr id="0" name=""/>
        <dsp:cNvSpPr/>
      </dsp:nvSpPr>
      <dsp:spPr>
        <a:xfrm>
          <a:off x="5079265" y="2735871"/>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Collect and Process Data</a:t>
          </a:r>
        </a:p>
      </dsp:txBody>
      <dsp:txXfrm>
        <a:off x="5117086" y="2773692"/>
        <a:ext cx="1116299" cy="699120"/>
      </dsp:txXfrm>
    </dsp:sp>
    <dsp:sp modelId="{1BE07DAD-8A9E-45B4-A432-CEAED2F11A87}">
      <dsp:nvSpPr>
        <dsp:cNvPr id="0" name=""/>
        <dsp:cNvSpPr/>
      </dsp:nvSpPr>
      <dsp:spPr>
        <a:xfrm>
          <a:off x="2272024" y="387588"/>
          <a:ext cx="3647551" cy="3647551"/>
        </a:xfrm>
        <a:custGeom>
          <a:avLst/>
          <a:gdLst/>
          <a:ahLst/>
          <a:cxnLst/>
          <a:rect l="0" t="0" r="0" b="0"/>
          <a:pathLst>
            <a:path>
              <a:moveTo>
                <a:pt x="2984129" y="3230806"/>
              </a:moveTo>
              <a:arcTo wR="1823775" hR="1823775" stAng="302929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882954BB-8ED2-4D39-A834-5DB54E16D0D7}">
      <dsp:nvSpPr>
        <dsp:cNvPr id="0" name=""/>
        <dsp:cNvSpPr/>
      </dsp:nvSpPr>
      <dsp:spPr>
        <a:xfrm>
          <a:off x="3499829" y="3647759"/>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Improvement Teams</a:t>
          </a:r>
          <a:endParaRPr lang="en-US" sz="1400" kern="1200" dirty="0">
            <a:solidFill>
              <a:schemeClr val="tx1"/>
            </a:solidFill>
          </a:endParaRPr>
        </a:p>
      </dsp:txBody>
      <dsp:txXfrm>
        <a:off x="3537650" y="3685580"/>
        <a:ext cx="1116299" cy="699120"/>
      </dsp:txXfrm>
    </dsp:sp>
    <dsp:sp modelId="{E4554AFC-70FD-4BCC-82FA-8AB6A9808404}">
      <dsp:nvSpPr>
        <dsp:cNvPr id="0" name=""/>
        <dsp:cNvSpPr/>
      </dsp:nvSpPr>
      <dsp:spPr>
        <a:xfrm>
          <a:off x="2272024" y="387588"/>
          <a:ext cx="3647551" cy="3647551"/>
        </a:xfrm>
        <a:custGeom>
          <a:avLst/>
          <a:gdLst/>
          <a:ahLst/>
          <a:cxnLst/>
          <a:rect l="0" t="0" r="0" b="0"/>
          <a:pathLst>
            <a:path>
              <a:moveTo>
                <a:pt x="1078185" y="3488183"/>
              </a:moveTo>
              <a:arcTo wR="1823775" hR="1823775" stAng="684783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AA96735C-4101-4120-ABF7-E012C0ED5E71}">
      <dsp:nvSpPr>
        <dsp:cNvPr id="0" name=""/>
        <dsp:cNvSpPr/>
      </dsp:nvSpPr>
      <dsp:spPr>
        <a:xfrm>
          <a:off x="1920393" y="2735871"/>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Interventions</a:t>
          </a:r>
          <a:endParaRPr lang="en-US" sz="1400" kern="1200" dirty="0">
            <a:solidFill>
              <a:schemeClr val="tx1"/>
            </a:solidFill>
          </a:endParaRPr>
        </a:p>
      </dsp:txBody>
      <dsp:txXfrm>
        <a:off x="1958214" y="2773692"/>
        <a:ext cx="1116299" cy="699120"/>
      </dsp:txXfrm>
    </dsp:sp>
    <dsp:sp modelId="{148622E1-409A-4AA9-A72F-06046A9AEB19}">
      <dsp:nvSpPr>
        <dsp:cNvPr id="0" name=""/>
        <dsp:cNvSpPr/>
      </dsp:nvSpPr>
      <dsp:spPr>
        <a:xfrm>
          <a:off x="2272024" y="387588"/>
          <a:ext cx="3647551" cy="3647551"/>
        </a:xfrm>
        <a:custGeom>
          <a:avLst/>
          <a:gdLst/>
          <a:ahLst/>
          <a:cxnLst/>
          <a:rect l="0" t="0" r="0" b="0"/>
          <a:pathLst>
            <a:path>
              <a:moveTo>
                <a:pt x="28390" y="2144319"/>
              </a:moveTo>
              <a:arcTo wR="1823775" hR="1823775" stAng="10192632" swAng="1214735"/>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 modelId="{A820BB71-591D-4D80-B40F-5A4F124B1390}">
      <dsp:nvSpPr>
        <dsp:cNvPr id="0" name=""/>
        <dsp:cNvSpPr/>
      </dsp:nvSpPr>
      <dsp:spPr>
        <a:xfrm>
          <a:off x="1920393" y="912095"/>
          <a:ext cx="1191941" cy="774762"/>
        </a:xfrm>
        <a:prstGeom prst="roundRect">
          <a:avLst/>
        </a:prstGeom>
        <a:solidFill>
          <a:schemeClr val="bg1"/>
        </a:solidFill>
        <a:ln w="12700" cap="flat" cmpd="sng" algn="ctr">
          <a:solidFill>
            <a:srgbClr val="4F2D7F"/>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tx1"/>
              </a:solidFill>
            </a:rPr>
            <a:t>Faculty Development </a:t>
          </a:r>
          <a:endParaRPr lang="en-US" sz="1400" kern="1200" dirty="0">
            <a:solidFill>
              <a:schemeClr val="tx1"/>
            </a:solidFill>
          </a:endParaRPr>
        </a:p>
      </dsp:txBody>
      <dsp:txXfrm>
        <a:off x="1958214" y="949916"/>
        <a:ext cx="1116299" cy="699120"/>
      </dsp:txXfrm>
    </dsp:sp>
    <dsp:sp modelId="{EA7A675E-FE68-48B7-8F33-0411183B5F9D}">
      <dsp:nvSpPr>
        <dsp:cNvPr id="0" name=""/>
        <dsp:cNvSpPr/>
      </dsp:nvSpPr>
      <dsp:spPr>
        <a:xfrm>
          <a:off x="2272024" y="387588"/>
          <a:ext cx="3647551" cy="3647551"/>
        </a:xfrm>
        <a:custGeom>
          <a:avLst/>
          <a:gdLst/>
          <a:ahLst/>
          <a:cxnLst/>
          <a:rect l="0" t="0" r="0" b="0"/>
          <a:pathLst>
            <a:path>
              <a:moveTo>
                <a:pt x="663421" y="416744"/>
              </a:moveTo>
              <a:arcTo wR="1823775" hR="1823775" stAng="13829291" swAng="922878"/>
            </a:path>
          </a:pathLst>
        </a:custGeom>
        <a:noFill/>
        <a:ln w="6350" cap="flat" cmpd="sng" algn="ctr">
          <a:solidFill>
            <a:srgbClr val="4F2D7F"/>
          </a:solidFill>
          <a:prstDash val="solid"/>
          <a:miter lim="800000"/>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4333535"/>
            <a:ext cx="9144000" cy="1655762"/>
          </a:xfrm>
        </p:spPr>
        <p:txBody>
          <a:bodyPr/>
          <a:lstStyle>
            <a:lvl1pPr marL="0" indent="0" algn="ctr">
              <a:buNone/>
              <a:defRPr sz="2400">
                <a:latin typeface="Garamond" panose="020204040303010108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4/8/2022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1026" name="Picture 2" descr="University Shiel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50823" y="848975"/>
            <a:ext cx="2284548" cy="3117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433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69" y="365125"/>
            <a:ext cx="9036731"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F4DF91F-4D1E-428C-A799-9FEEB5737F27}" type="datetimeFigureOut">
              <a:rPr lang="en-US" smtClean="0"/>
              <a:t>4/8/2022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2054"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325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Garamond" panose="02020404030301010803"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F4DF91F-4D1E-428C-A799-9FEEB5737F27}" type="datetimeFigureOut">
              <a:rPr lang="en-US" smtClean="0"/>
              <a:t>4/8/2022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901552-55DC-4EDA-9776-7264C2666A5A}" type="slidenum">
              <a:rPr lang="en-US" smtClean="0"/>
              <a:t>‹#›</a:t>
            </a:fld>
            <a:endParaRPr lang="en-US"/>
          </a:p>
        </p:txBody>
      </p:sp>
      <p:pic>
        <p:nvPicPr>
          <p:cNvPr id="8"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0212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673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F4DF91F-4D1E-428C-A799-9FEEB5737F27}" type="datetimeFigureOut">
              <a:rPr lang="en-US" smtClean="0"/>
              <a:t>4/8/2022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901552-55DC-4EDA-9776-7264C2666A5A}" type="slidenum">
              <a:rPr lang="en-US" smtClean="0"/>
              <a:t>‹#›</a:t>
            </a:fld>
            <a:endParaRPr lang="en-US"/>
          </a:p>
        </p:txBody>
      </p:sp>
      <p:pic>
        <p:nvPicPr>
          <p:cNvPr id="9"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0151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17070" y="365125"/>
            <a:ext cx="9038318"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atin typeface="Garamond" panose="02020404030301010803"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lvl1pPr>
              <a:defRPr>
                <a:latin typeface="Garamond" panose="02020404030301010803" pitchFamily="18" charset="0"/>
              </a:defRPr>
            </a:lvl1pPr>
            <a:lvl2pPr>
              <a:defRPr>
                <a:latin typeface="Garamond" panose="02020404030301010803" pitchFamily="18" charset="0"/>
              </a:defRPr>
            </a:lvl2pPr>
            <a:lvl3pPr>
              <a:defRPr>
                <a:latin typeface="Garamond" panose="02020404030301010803" pitchFamily="18" charset="0"/>
              </a:defRPr>
            </a:lvl3pPr>
            <a:lvl4pPr>
              <a:defRPr>
                <a:latin typeface="Garamond" panose="02020404030301010803" pitchFamily="18" charset="0"/>
              </a:defRPr>
            </a:lvl4pPr>
            <a:lvl5pPr>
              <a:defRPr>
                <a:latin typeface="Garamond" panose="02020404030301010803" pitchFamily="18"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4DF91F-4D1E-428C-A799-9FEEB5737F27}" type="datetimeFigureOut">
              <a:rPr lang="en-US" smtClean="0"/>
              <a:t>4/8/2022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901552-55DC-4EDA-9776-7264C2666A5A}" type="slidenum">
              <a:rPr lang="en-US" smtClean="0"/>
              <a:t>‹#›</a:t>
            </a:fld>
            <a:endParaRPr lang="en-US"/>
          </a:p>
        </p:txBody>
      </p:sp>
      <p:pic>
        <p:nvPicPr>
          <p:cNvPr id="11"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10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5689" y="2014628"/>
            <a:ext cx="10515600" cy="1325563"/>
          </a:xfrm>
        </p:spPr>
        <p:txBody>
          <a:bodyPr/>
          <a:lstStyle>
            <a:lvl1pPr>
              <a:defRPr>
                <a:latin typeface="Garamond" panose="02020404030301010803" pitchFamily="18" charset="0"/>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F4DF91F-4D1E-428C-A799-9FEEB5737F27}" type="datetimeFigureOut">
              <a:rPr lang="en-US" smtClean="0"/>
              <a:t>4/8/2022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901552-55DC-4EDA-9776-7264C2666A5A}" type="slidenum">
              <a:rPr lang="en-US" smtClean="0"/>
              <a:t>‹#›</a:t>
            </a:fld>
            <a:endParaRPr lang="en-US"/>
          </a:p>
        </p:txBody>
      </p:sp>
      <p:pic>
        <p:nvPicPr>
          <p:cNvPr id="7"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5258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a:gsLst>
            <a:gs pos="0">
              <a:schemeClr val="accent3">
                <a:lumMod val="0"/>
                <a:lumOff val="100000"/>
              </a:schemeClr>
            </a:gs>
            <a:gs pos="76000">
              <a:srgbClr val="BDBDBD"/>
            </a:gs>
            <a:gs pos="40000">
              <a:schemeClr val="accent3">
                <a:lumMod val="0"/>
                <a:lumOff val="100000"/>
              </a:schemeClr>
            </a:gs>
            <a:gs pos="91000">
              <a:schemeClr val="accent3">
                <a:lumMod val="100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4DF91F-4D1E-428C-A799-9FEEB5737F27}" type="datetimeFigureOut">
              <a:rPr lang="en-US" smtClean="0"/>
              <a:t>4/8/2022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901552-55DC-4EDA-9776-7264C2666A5A}" type="slidenum">
              <a:rPr lang="en-US" smtClean="0"/>
              <a:t>‹#›</a:t>
            </a:fld>
            <a:endParaRPr lang="en-US"/>
          </a:p>
        </p:txBody>
      </p:sp>
      <p:pic>
        <p:nvPicPr>
          <p:cNvPr id="6" name="Picture 6" descr="University Single Lin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317069" y="6176963"/>
            <a:ext cx="7557861" cy="6495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University Shield"/>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8200" y="332214"/>
            <a:ext cx="1017451" cy="1388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5340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4DF91F-4D1E-428C-A799-9FEEB5737F27}" type="datetimeFigureOut">
              <a:rPr lang="en-US" smtClean="0"/>
              <a:t>4/8/2022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01552-55DC-4EDA-9776-7264C2666A5A}" type="slidenum">
              <a:rPr lang="en-US" smtClean="0"/>
              <a:t>‹#›</a:t>
            </a:fld>
            <a:endParaRPr lang="en-US"/>
          </a:p>
        </p:txBody>
      </p:sp>
    </p:spTree>
    <p:extLst>
      <p:ext uri="{BB962C8B-B14F-4D97-AF65-F5344CB8AC3E}">
        <p14:creationId xmlns:p14="http://schemas.microsoft.com/office/powerpoint/2010/main" val="2014173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uca.edu/core/for-faculty/effective-communication-assessmen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amcentire@uca.edu" TargetMode="External"/><Relationship Id="rId2" Type="http://schemas.openxmlformats.org/officeDocument/2006/relationships/hyperlink" Target="mailto:jmheld@uca.edu"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ca.edu/core/for-faculty/effective-communication-assess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76000">
              <a:srgbClr val="BDBDBD"/>
            </a:gs>
            <a:gs pos="31000">
              <a:schemeClr val="accent3">
                <a:lumMod val="0"/>
                <a:lumOff val="100000"/>
              </a:schemeClr>
            </a:gs>
            <a:gs pos="91000">
              <a:schemeClr val="accent3">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80606" y="4193177"/>
            <a:ext cx="9112332" cy="2220686"/>
          </a:xfrm>
        </p:spPr>
        <p:txBody>
          <a:bodyPr>
            <a:noAutofit/>
          </a:bodyPr>
          <a:lstStyle/>
          <a:p>
            <a:r>
              <a:rPr lang="en-US" sz="4000" b="1" dirty="0" smtClean="0"/>
              <a:t>Effective Communication </a:t>
            </a:r>
          </a:p>
          <a:p>
            <a:r>
              <a:rPr lang="en-US" sz="4000" dirty="0" smtClean="0"/>
              <a:t>Pre-Assessment Cycle Information Session</a:t>
            </a:r>
          </a:p>
          <a:p>
            <a:r>
              <a:rPr lang="en-US" sz="4000" dirty="0" smtClean="0"/>
              <a:t>Goal B (Written)</a:t>
            </a:r>
          </a:p>
        </p:txBody>
      </p:sp>
    </p:spTree>
    <p:extLst>
      <p:ext uri="{BB962C8B-B14F-4D97-AF65-F5344CB8AC3E}">
        <p14:creationId xmlns:p14="http://schemas.microsoft.com/office/powerpoint/2010/main" val="1331870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Effective Communication Rubric B: Written </a:t>
            </a:r>
            <a:endParaRPr lang="en-US" sz="4000" dirty="0"/>
          </a:p>
        </p:txBody>
      </p:sp>
      <p:sp>
        <p:nvSpPr>
          <p:cNvPr id="7" name="Text Placeholder 6"/>
          <p:cNvSpPr>
            <a:spLocks noGrp="1"/>
          </p:cNvSpPr>
          <p:nvPr>
            <p:ph type="body" idx="1"/>
          </p:nvPr>
        </p:nvSpPr>
        <p:spPr/>
        <p:txBody>
          <a:bodyPr>
            <a:normAutofit/>
          </a:bodyPr>
          <a:lstStyle/>
          <a:p>
            <a:r>
              <a:rPr lang="en-US" dirty="0" smtClean="0"/>
              <a:t>Written Communication </a:t>
            </a:r>
            <a:endParaRPr lang="en-US" dirty="0"/>
          </a:p>
        </p:txBody>
      </p:sp>
      <p:sp>
        <p:nvSpPr>
          <p:cNvPr id="13" name="Text Placeholder 12"/>
          <p:cNvSpPr>
            <a:spLocks noGrp="1"/>
          </p:cNvSpPr>
          <p:nvPr>
            <p:ph type="body" sz="quarter" idx="3"/>
          </p:nvPr>
        </p:nvSpPr>
        <p:spPr/>
        <p:txBody>
          <a:bodyPr/>
          <a:lstStyle/>
          <a:p>
            <a:endParaRPr lang="en-US" dirty="0"/>
          </a:p>
        </p:txBody>
      </p:sp>
      <p:pic>
        <p:nvPicPr>
          <p:cNvPr id="5" name="Content Placeholder 4"/>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172200" y="2768899"/>
            <a:ext cx="5183188" cy="3051783"/>
          </a:xfrm>
        </p:spPr>
      </p:pic>
      <p:pic>
        <p:nvPicPr>
          <p:cNvPr id="4" name="Content Placeholder 3"/>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34157" y="2768899"/>
            <a:ext cx="5157787" cy="1804945"/>
          </a:xfrm>
        </p:spPr>
      </p:pic>
    </p:spTree>
    <p:extLst>
      <p:ext uri="{BB962C8B-B14F-4D97-AF65-F5344CB8AC3E}">
        <p14:creationId xmlns:p14="http://schemas.microsoft.com/office/powerpoint/2010/main" val="8804126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Effective </a:t>
            </a:r>
            <a:r>
              <a:rPr lang="en-US" sz="3200" dirty="0"/>
              <a:t>Communication resources</a:t>
            </a:r>
            <a:br>
              <a:rPr lang="en-US" sz="3200" dirty="0"/>
            </a:br>
            <a:r>
              <a:rPr lang="en-US" sz="3200" dirty="0">
                <a:hlinkClick r:id="rId2"/>
              </a:rPr>
              <a:t>https://uca.edu/core/for-faculty/effective-communication-assessment</a:t>
            </a:r>
            <a:r>
              <a:rPr lang="en-US" sz="3200" dirty="0" smtClean="0">
                <a:hlinkClick r:id="rId2"/>
              </a:rPr>
              <a:t>/</a:t>
            </a:r>
            <a:r>
              <a:rPr lang="en-US" sz="3200" dirty="0" smtClean="0"/>
              <a:t> </a:t>
            </a:r>
            <a:endParaRPr lang="en-US" sz="3200" dirty="0"/>
          </a:p>
        </p:txBody>
      </p:sp>
      <p:sp>
        <p:nvSpPr>
          <p:cNvPr id="3" name="Content Placeholder 2"/>
          <p:cNvSpPr>
            <a:spLocks noGrp="1"/>
          </p:cNvSpPr>
          <p:nvPr>
            <p:ph idx="1"/>
          </p:nvPr>
        </p:nvSpPr>
        <p:spPr/>
        <p:txBody>
          <a:bodyPr>
            <a:normAutofit/>
          </a:bodyPr>
          <a:lstStyle/>
          <a:p>
            <a:r>
              <a:rPr lang="en-US" dirty="0" smtClean="0"/>
              <a:t>Expectations </a:t>
            </a:r>
            <a:r>
              <a:rPr lang="en-US" dirty="0"/>
              <a:t>at all </a:t>
            </a:r>
            <a:r>
              <a:rPr lang="en-US" dirty="0" smtClean="0"/>
              <a:t>levels: From Lower to Upper Division courses, our expectations of students vary. But we should make sure to afford all students the opportunity to demonstrate the full range of their abilities</a:t>
            </a:r>
            <a:r>
              <a:rPr lang="en-US" dirty="0" smtClean="0"/>
              <a:t>. </a:t>
            </a:r>
            <a:endParaRPr lang="en-US" dirty="0" smtClean="0"/>
          </a:p>
          <a:p>
            <a:r>
              <a:rPr lang="en-US" dirty="0" smtClean="0"/>
              <a:t>No discipline has a monopoly on promoting or developing this skill in our students. All faculty who teach courses under this rubric, are teaching writing. (As such, make sure to make use of resources on campus, especially Jen Talbot and the WAC/WID program.)  </a:t>
            </a:r>
            <a:endParaRPr lang="en-US" dirty="0" smtClean="0"/>
          </a:p>
          <a:p>
            <a:r>
              <a:rPr lang="en-US" dirty="0"/>
              <a:t>We’re training our students to be effective rhetoricians. This is an area where our past assessment cycle showed we had room for growth. </a:t>
            </a:r>
            <a:endParaRPr lang="en-US" dirty="0" smtClean="0"/>
          </a:p>
          <a:p>
            <a:pPr marL="0" indent="0">
              <a:buNone/>
            </a:pPr>
            <a:r>
              <a:rPr lang="en-US" sz="2400" dirty="0" smtClean="0">
                <a:latin typeface="Garamond" panose="02020404030301010803" pitchFamily="18" charset="0"/>
              </a:rPr>
              <a:t>  </a:t>
            </a:r>
            <a:endParaRPr lang="en-US" sz="2400" dirty="0">
              <a:latin typeface="Garamond" panose="02020404030301010803" pitchFamily="18" charset="0"/>
            </a:endParaRPr>
          </a:p>
        </p:txBody>
      </p:sp>
    </p:spTree>
    <p:extLst>
      <p:ext uri="{BB962C8B-B14F-4D97-AF65-F5344CB8AC3E}">
        <p14:creationId xmlns:p14="http://schemas.microsoft.com/office/powerpoint/2010/main" val="29815716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Improvement </a:t>
            </a:r>
            <a:endParaRPr lang="en-US" dirty="0"/>
          </a:p>
        </p:txBody>
      </p:sp>
      <p:sp>
        <p:nvSpPr>
          <p:cNvPr id="3" name="Content Placeholder 2"/>
          <p:cNvSpPr>
            <a:spLocks noGrp="1"/>
          </p:cNvSpPr>
          <p:nvPr>
            <p:ph sz="half" idx="1"/>
          </p:nvPr>
        </p:nvSpPr>
        <p:spPr/>
        <p:txBody>
          <a:bodyPr>
            <a:normAutofit/>
          </a:bodyPr>
          <a:lstStyle/>
          <a:p>
            <a:r>
              <a:rPr lang="en-US" dirty="0" smtClean="0"/>
              <a:t>Last assessment cycle we saw that our students underperformed on “Supporting Material/Evidence” and “Context and Audience”</a:t>
            </a:r>
          </a:p>
          <a:p>
            <a:r>
              <a:rPr lang="en-US" dirty="0" smtClean="0"/>
              <a:t>Are these areas you focus on? Do you discuss these with your students? Do you evaluate it? </a:t>
            </a:r>
            <a:endParaRPr lang="en-US" dirty="0"/>
          </a:p>
        </p:txBody>
      </p:sp>
      <p:sp>
        <p:nvSpPr>
          <p:cNvPr id="4" name="Content Placeholder 3"/>
          <p:cNvSpPr>
            <a:spLocks noGrp="1"/>
          </p:cNvSpPr>
          <p:nvPr>
            <p:ph sz="half" idx="2"/>
          </p:nvPr>
        </p:nvSpPr>
        <p:spPr/>
        <p:txBody>
          <a:bodyPr>
            <a:normAutofit/>
          </a:bodyPr>
          <a:lstStyle/>
          <a:p>
            <a:r>
              <a:rPr lang="en-US" dirty="0" smtClean="0"/>
              <a:t>Written Communication is </a:t>
            </a:r>
            <a:r>
              <a:rPr lang="en-US" dirty="0"/>
              <a:t>in the UCA Core </a:t>
            </a:r>
            <a:r>
              <a:rPr lang="en-US" dirty="0" smtClean="0"/>
              <a:t>because it is a foundational skill in a liberal education.</a:t>
            </a:r>
          </a:p>
          <a:p>
            <a:r>
              <a:rPr lang="en-US" dirty="0" smtClean="0"/>
              <a:t>Our students performed well on the technical components of writing. But were lacking in the rhetorical components, namely, Ethos (Credibility). </a:t>
            </a:r>
            <a:endParaRPr lang="en-US" dirty="0"/>
          </a:p>
        </p:txBody>
      </p:sp>
    </p:spTree>
    <p:extLst>
      <p:ext uri="{BB962C8B-B14F-4D97-AF65-F5344CB8AC3E}">
        <p14:creationId xmlns:p14="http://schemas.microsoft.com/office/powerpoint/2010/main" val="36002779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Context, Audience, and Evidence </a:t>
            </a:r>
            <a:endParaRPr lang="en-US" dirty="0"/>
          </a:p>
        </p:txBody>
      </p:sp>
      <p:sp>
        <p:nvSpPr>
          <p:cNvPr id="7" name="Content Placeholder 6"/>
          <p:cNvSpPr>
            <a:spLocks noGrp="1"/>
          </p:cNvSpPr>
          <p:nvPr>
            <p:ph sz="half" idx="1"/>
          </p:nvPr>
        </p:nvSpPr>
        <p:spPr/>
        <p:txBody>
          <a:bodyPr>
            <a:normAutofit/>
          </a:bodyPr>
          <a:lstStyle/>
          <a:p>
            <a:pPr marL="0" indent="0">
              <a:buNone/>
            </a:pPr>
            <a:r>
              <a:rPr lang="en-US" dirty="0" smtClean="0"/>
              <a:t>Context and Audience</a:t>
            </a:r>
          </a:p>
          <a:p>
            <a:r>
              <a:rPr lang="en-US" dirty="0" smtClean="0"/>
              <a:t>Compelling language</a:t>
            </a:r>
          </a:p>
          <a:p>
            <a:r>
              <a:rPr lang="en-US" dirty="0" smtClean="0"/>
              <a:t>Sensitive to audience </a:t>
            </a:r>
          </a:p>
          <a:p>
            <a:r>
              <a:rPr lang="en-US" dirty="0" smtClean="0"/>
              <a:t>Appreciates the cultural, social factors of the discourse</a:t>
            </a:r>
          </a:p>
          <a:p>
            <a:r>
              <a:rPr lang="en-US" dirty="0" smtClean="0"/>
              <a:t>Avoids unnecessary jargon, as well as condescending or overly aggressive/agonistic language </a:t>
            </a:r>
            <a:endParaRPr lang="en-US" dirty="0"/>
          </a:p>
        </p:txBody>
      </p:sp>
      <p:sp>
        <p:nvSpPr>
          <p:cNvPr id="8" name="Content Placeholder 7"/>
          <p:cNvSpPr>
            <a:spLocks noGrp="1"/>
          </p:cNvSpPr>
          <p:nvPr>
            <p:ph sz="half" idx="2"/>
          </p:nvPr>
        </p:nvSpPr>
        <p:spPr/>
        <p:txBody>
          <a:bodyPr>
            <a:normAutofit/>
          </a:bodyPr>
          <a:lstStyle/>
          <a:p>
            <a:pPr marL="0" indent="0">
              <a:buNone/>
            </a:pPr>
            <a:r>
              <a:rPr lang="en-US" sz="3000" dirty="0" smtClean="0"/>
              <a:t>Supporting Material/Evidence </a:t>
            </a:r>
          </a:p>
          <a:p>
            <a:r>
              <a:rPr lang="en-US" sz="3000" dirty="0" smtClean="0"/>
              <a:t>Uses credible sources</a:t>
            </a:r>
          </a:p>
          <a:p>
            <a:r>
              <a:rPr lang="en-US" sz="3000" dirty="0" smtClean="0"/>
              <a:t>Uses ample sources</a:t>
            </a:r>
          </a:p>
          <a:p>
            <a:r>
              <a:rPr lang="en-US" sz="3000" dirty="0" smtClean="0"/>
              <a:t>Sources are relevant </a:t>
            </a:r>
          </a:p>
          <a:p>
            <a:r>
              <a:rPr lang="en-US" sz="3000" dirty="0" smtClean="0"/>
              <a:t>Sources are aptly used </a:t>
            </a:r>
          </a:p>
          <a:p>
            <a:r>
              <a:rPr lang="en-US" sz="3000" dirty="0" smtClean="0"/>
              <a:t>Avoids fallacious/misleading use of evidence, statistics, or information. </a:t>
            </a:r>
          </a:p>
          <a:p>
            <a:pPr marL="0" indent="0">
              <a:buNone/>
            </a:pPr>
            <a:endParaRPr lang="en-US" dirty="0" smtClean="0"/>
          </a:p>
        </p:txBody>
      </p:sp>
    </p:spTree>
    <p:extLst>
      <p:ext uri="{BB962C8B-B14F-4D97-AF65-F5344CB8AC3E}">
        <p14:creationId xmlns:p14="http://schemas.microsoft.com/office/powerpoint/2010/main" val="1756587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Choice and Design</a:t>
            </a:r>
            <a:endParaRPr lang="en-US" dirty="0"/>
          </a:p>
        </p:txBody>
      </p:sp>
      <p:sp>
        <p:nvSpPr>
          <p:cNvPr id="3" name="Content Placeholder 2"/>
          <p:cNvSpPr>
            <a:spLocks noGrp="1"/>
          </p:cNvSpPr>
          <p:nvPr>
            <p:ph idx="1"/>
          </p:nvPr>
        </p:nvSpPr>
        <p:spPr/>
        <p:txBody>
          <a:bodyPr>
            <a:normAutofit/>
          </a:bodyPr>
          <a:lstStyle/>
          <a:p>
            <a:r>
              <a:rPr lang="en-US" sz="2400" dirty="0" smtClean="0"/>
              <a:t>Your course aligns to the Core rubric. It went through curriculum review to be so classified, and in that process affirmed your program’s commitment that the course would reinforce these student learning outcomes. As such, there should be an assignment that intentionally aligns to these outcomes and can function as your assessment artifact. </a:t>
            </a:r>
          </a:p>
          <a:p>
            <a:r>
              <a:rPr lang="en-US" sz="2400" dirty="0" smtClean="0"/>
              <a:t>Choose or craft an assignment wisely: 1) Near the </a:t>
            </a:r>
            <a:r>
              <a:rPr lang="en-US" sz="2400" b="1" dirty="0" smtClean="0"/>
              <a:t>end of the semester</a:t>
            </a:r>
            <a:r>
              <a:rPr lang="en-US" sz="2400" dirty="0" smtClean="0"/>
              <a:t>, 2) One that aligns well to the Core outcomes and </a:t>
            </a:r>
            <a:r>
              <a:rPr lang="en-US" sz="2400" b="1" dirty="0" smtClean="0"/>
              <a:t>prompts students </a:t>
            </a:r>
            <a:r>
              <a:rPr lang="en-US" sz="2400" dirty="0" smtClean="0"/>
              <a:t>to present performances that demonstrate their skills across the learning </a:t>
            </a:r>
            <a:r>
              <a:rPr lang="en-US" sz="2400" b="1" dirty="0" smtClean="0"/>
              <a:t>outcomes</a:t>
            </a:r>
            <a:r>
              <a:rPr lang="en-US" sz="2400" dirty="0" smtClean="0"/>
              <a:t> of the rubric, 3) Provides </a:t>
            </a:r>
            <a:r>
              <a:rPr lang="en-US" sz="2400" b="1" dirty="0" smtClean="0"/>
              <a:t>ample opportunity </a:t>
            </a:r>
            <a:r>
              <a:rPr lang="en-US" sz="2400" dirty="0" smtClean="0"/>
              <a:t>for students to demonstrate the full range of their abilities. </a:t>
            </a:r>
          </a:p>
          <a:p>
            <a:pPr lvl="1"/>
            <a:endParaRPr lang="en-US" dirty="0"/>
          </a:p>
        </p:txBody>
      </p:sp>
    </p:spTree>
    <p:extLst>
      <p:ext uri="{BB962C8B-B14F-4D97-AF65-F5344CB8AC3E}">
        <p14:creationId xmlns:p14="http://schemas.microsoft.com/office/powerpoint/2010/main" val="2538717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Lower Division Artifacts  </a:t>
            </a:r>
            <a:endParaRPr lang="en-US" dirty="0"/>
          </a:p>
        </p:txBody>
      </p:sp>
      <p:sp>
        <p:nvSpPr>
          <p:cNvPr id="5" name="Content Placeholder 4"/>
          <p:cNvSpPr>
            <a:spLocks noGrp="1"/>
          </p:cNvSpPr>
          <p:nvPr>
            <p:ph idx="1"/>
          </p:nvPr>
        </p:nvSpPr>
        <p:spPr/>
        <p:txBody>
          <a:bodyPr>
            <a:normAutofit/>
          </a:bodyPr>
          <a:lstStyle/>
          <a:p>
            <a:r>
              <a:rPr lang="en-US" dirty="0" smtClean="0"/>
              <a:t>What are expectations in terms of: Central Message, Organization, Supporting Material/Evidence, Context and Audience, Syntax and Mechanics?</a:t>
            </a:r>
          </a:p>
          <a:p>
            <a:r>
              <a:rPr lang="en-US" dirty="0" smtClean="0"/>
              <a:t>Are your writing assignments clear in their prompts and expectations? Do your students know what a good paper looks like? </a:t>
            </a:r>
          </a:p>
          <a:p>
            <a:r>
              <a:rPr lang="en-US" dirty="0" smtClean="0"/>
              <a:t>Opportunity to demonstrate full range of skills: Chances are you’re not requiring lengthy research papers </a:t>
            </a:r>
            <a:r>
              <a:rPr lang="en-US" dirty="0" smtClean="0"/>
              <a:t>in </a:t>
            </a:r>
            <a:r>
              <a:rPr lang="en-US" dirty="0" smtClean="0"/>
              <a:t>a 1000, 2000 level course. (The grading would be a nightmare!) So what is a good writing assignment to see where students are in terms of all 5 outcomes? </a:t>
            </a:r>
          </a:p>
          <a:p>
            <a:endParaRPr lang="en-US" dirty="0"/>
          </a:p>
          <a:p>
            <a:endParaRPr lang="en-US" dirty="0" smtClean="0"/>
          </a:p>
          <a:p>
            <a:pPr marL="0" indent="0">
              <a:buNone/>
            </a:pPr>
            <a:endParaRPr lang="en-US" dirty="0" smtClean="0"/>
          </a:p>
        </p:txBody>
      </p:sp>
    </p:spTree>
    <p:extLst>
      <p:ext uri="{BB962C8B-B14F-4D97-AF65-F5344CB8AC3E}">
        <p14:creationId xmlns:p14="http://schemas.microsoft.com/office/powerpoint/2010/main" val="2240360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Division Artifact</a:t>
            </a:r>
            <a:endParaRPr lang="en-US" dirty="0"/>
          </a:p>
        </p:txBody>
      </p:sp>
      <p:sp>
        <p:nvSpPr>
          <p:cNvPr id="5" name="Content Placeholder 4"/>
          <p:cNvSpPr>
            <a:spLocks noGrp="1"/>
          </p:cNvSpPr>
          <p:nvPr>
            <p:ph idx="1"/>
          </p:nvPr>
        </p:nvSpPr>
        <p:spPr/>
        <p:txBody>
          <a:bodyPr>
            <a:normAutofit fontScale="92500" lnSpcReduction="10000"/>
          </a:bodyPr>
          <a:lstStyle/>
          <a:p>
            <a:r>
              <a:rPr lang="en-US" dirty="0"/>
              <a:t>What are expectations in terms of: Central Message, Organization, Supporting Material/Evidence, Context and Audience, Syntax and Mechanics?</a:t>
            </a:r>
          </a:p>
          <a:p>
            <a:r>
              <a:rPr lang="en-US" dirty="0"/>
              <a:t>Are your writing assignments clear in their prompts and expectations? Do your students know what a good paper looks like? </a:t>
            </a:r>
          </a:p>
          <a:p>
            <a:r>
              <a:rPr lang="en-US" dirty="0"/>
              <a:t>Opportunity to demonstrate full range of skills: </a:t>
            </a:r>
            <a:r>
              <a:rPr lang="en-US" dirty="0" smtClean="0"/>
              <a:t>At the upper level, especially in a Capstone course, students should be doing substantive writing and research. So </a:t>
            </a:r>
            <a:r>
              <a:rPr lang="en-US" dirty="0"/>
              <a:t>what is a good writing assignment to see where students are in terms of all 5 outcomes</a:t>
            </a:r>
            <a:r>
              <a:rPr lang="en-US" dirty="0" smtClean="0"/>
              <a:t>? At the upper level it should be substantive and will need to be sizable. </a:t>
            </a:r>
          </a:p>
          <a:p>
            <a:r>
              <a:rPr lang="en-US" dirty="0" smtClean="0"/>
              <a:t>Is your assignment significantly important so students will produce quality work?  </a:t>
            </a:r>
            <a:endParaRPr lang="en-US" dirty="0"/>
          </a:p>
          <a:p>
            <a:pPr marL="0" indent="0">
              <a:buNone/>
            </a:pPr>
            <a:endParaRPr lang="en-US" dirty="0"/>
          </a:p>
          <a:p>
            <a:endParaRPr lang="en-US" dirty="0" smtClean="0"/>
          </a:p>
          <a:p>
            <a:endParaRPr lang="en-US" dirty="0"/>
          </a:p>
          <a:p>
            <a:pPr marL="0" indent="0">
              <a:buNone/>
            </a:pPr>
            <a:endParaRPr lang="en-US" dirty="0"/>
          </a:p>
        </p:txBody>
      </p:sp>
    </p:spTree>
    <p:extLst>
      <p:ext uri="{BB962C8B-B14F-4D97-AF65-F5344CB8AC3E}">
        <p14:creationId xmlns:p14="http://schemas.microsoft.com/office/powerpoint/2010/main" val="6378142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Preparatory Work is Crucial</a:t>
            </a:r>
            <a:endParaRPr lang="en-US" dirty="0"/>
          </a:p>
        </p:txBody>
      </p:sp>
      <p:sp>
        <p:nvSpPr>
          <p:cNvPr id="3" name="Content Placeholder 2"/>
          <p:cNvSpPr>
            <a:spLocks noGrp="1"/>
          </p:cNvSpPr>
          <p:nvPr>
            <p:ph idx="1"/>
          </p:nvPr>
        </p:nvSpPr>
        <p:spPr/>
        <p:txBody>
          <a:bodyPr>
            <a:normAutofit/>
          </a:bodyPr>
          <a:lstStyle/>
          <a:p>
            <a:r>
              <a:rPr lang="en-US" dirty="0" smtClean="0"/>
              <a:t>For assessment to be meaningful we need the best information we can get on student ability. We need an accurate picture of our students.</a:t>
            </a:r>
          </a:p>
          <a:p>
            <a:r>
              <a:rPr lang="en-US" dirty="0" smtClean="0"/>
              <a:t>We need the data we receive to accurately depict our </a:t>
            </a:r>
            <a:r>
              <a:rPr lang="en-US" dirty="0" smtClean="0"/>
              <a:t>students’ </a:t>
            </a:r>
            <a:r>
              <a:rPr lang="en-US" dirty="0" smtClean="0"/>
              <a:t>skill levels across all the learning outcomes.</a:t>
            </a:r>
          </a:p>
          <a:p>
            <a:r>
              <a:rPr lang="en-US" dirty="0" smtClean="0"/>
              <a:t>These </a:t>
            </a:r>
            <a:r>
              <a:rPr lang="en-US" dirty="0" smtClean="0"/>
              <a:t>data will be used to evaluate and improve the general education program at UCA.</a:t>
            </a:r>
          </a:p>
          <a:p>
            <a:r>
              <a:rPr lang="en-US" dirty="0" smtClean="0"/>
              <a:t>Help us deliver to our students the best education we can; the education they deserve.</a:t>
            </a:r>
          </a:p>
          <a:p>
            <a:pPr marL="0" indent="0">
              <a:buNone/>
            </a:pPr>
            <a:endParaRPr lang="en-US" dirty="0"/>
          </a:p>
        </p:txBody>
      </p:sp>
    </p:spTree>
    <p:extLst>
      <p:ext uri="{BB962C8B-B14F-4D97-AF65-F5344CB8AC3E}">
        <p14:creationId xmlns:p14="http://schemas.microsoft.com/office/powerpoint/2010/main" val="1823300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cs typeface="Aparajita" panose="020B0604020202020204" pitchFamily="34" charset="0"/>
              </a:rPr>
              <a:t>Artifact Collection: The Survey</a:t>
            </a:r>
            <a:endParaRPr lang="en-US" dirty="0"/>
          </a:p>
        </p:txBody>
      </p:sp>
      <p:sp>
        <p:nvSpPr>
          <p:cNvPr id="5" name="Content Placeholder 4"/>
          <p:cNvSpPr>
            <a:spLocks noGrp="1"/>
          </p:cNvSpPr>
          <p:nvPr>
            <p:ph sz="half" idx="1"/>
          </p:nvPr>
        </p:nvSpPr>
        <p:spPr>
          <a:xfrm>
            <a:off x="548640" y="1933303"/>
            <a:ext cx="5471160" cy="4243660"/>
          </a:xfrm>
        </p:spPr>
        <p:txBody>
          <a:bodyPr>
            <a:normAutofit/>
          </a:bodyPr>
          <a:lstStyle/>
          <a:p>
            <a:pPr marL="0" indent="0">
              <a:buNone/>
            </a:pPr>
            <a:r>
              <a:rPr lang="en-US" sz="3200" dirty="0" smtClean="0"/>
              <a:t>Fall and Spring of assessment year, a survey is sent out from the office of assessment.</a:t>
            </a:r>
          </a:p>
          <a:p>
            <a:pPr lvl="1"/>
            <a:r>
              <a:rPr lang="en-US" sz="2800" dirty="0" smtClean="0"/>
              <a:t>What will you use for assessment?</a:t>
            </a:r>
          </a:p>
          <a:p>
            <a:pPr lvl="1"/>
            <a:r>
              <a:rPr lang="en-US" sz="2800" dirty="0" smtClean="0"/>
              <a:t>When will it be used?</a:t>
            </a:r>
          </a:p>
          <a:p>
            <a:pPr lvl="1"/>
            <a:r>
              <a:rPr lang="en-US" sz="2800" dirty="0" smtClean="0"/>
              <a:t>How will it be delivered? Electronic is preferred – Consider using Blackboard.</a:t>
            </a:r>
            <a:endParaRPr lang="en-US" sz="2800"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367353" y="1825625"/>
            <a:ext cx="4791293" cy="4351338"/>
          </a:xfrm>
        </p:spPr>
      </p:pic>
    </p:spTree>
    <p:extLst>
      <p:ext uri="{BB962C8B-B14F-4D97-AF65-F5344CB8AC3E}">
        <p14:creationId xmlns:p14="http://schemas.microsoft.com/office/powerpoint/2010/main" val="2749924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Additional Info: </a:t>
            </a:r>
            <a:br>
              <a:rPr lang="en-US" dirty="0" smtClean="0"/>
            </a:br>
            <a:r>
              <a:rPr lang="en-US" dirty="0" smtClean="0"/>
              <a:t>When you submit your artifacts…</a:t>
            </a:r>
            <a:endParaRPr lang="en-US" dirty="0"/>
          </a:p>
        </p:txBody>
      </p:sp>
      <p:sp>
        <p:nvSpPr>
          <p:cNvPr id="6" name="Content Placeholder 5"/>
          <p:cNvSpPr>
            <a:spLocks noGrp="1"/>
          </p:cNvSpPr>
          <p:nvPr>
            <p:ph idx="1"/>
          </p:nvPr>
        </p:nvSpPr>
        <p:spPr/>
        <p:txBody>
          <a:bodyPr/>
          <a:lstStyle/>
          <a:p>
            <a:r>
              <a:rPr lang="en-US" dirty="0" smtClean="0"/>
              <a:t>Assignment instructions</a:t>
            </a:r>
          </a:p>
          <a:p>
            <a:r>
              <a:rPr lang="en-US" dirty="0" smtClean="0"/>
              <a:t>Assignment expectations</a:t>
            </a:r>
          </a:p>
          <a:p>
            <a:r>
              <a:rPr lang="en-US" dirty="0" smtClean="0"/>
              <a:t>A grading rubric</a:t>
            </a:r>
          </a:p>
          <a:p>
            <a:r>
              <a:rPr lang="en-US" dirty="0" smtClean="0"/>
              <a:t>The scorers will be scoring the student’s performance according to the Core rubric. They only have this </a:t>
            </a:r>
            <a:r>
              <a:rPr lang="en-US" dirty="0" smtClean="0"/>
              <a:t>single </a:t>
            </a:r>
            <a:r>
              <a:rPr lang="en-US" dirty="0" smtClean="0"/>
              <a:t>performance to evaluate a student’s competency. This is why assignment design and choice is crucial.</a:t>
            </a:r>
          </a:p>
          <a:p>
            <a:pPr marL="0" indent="0">
              <a:buNone/>
            </a:pPr>
            <a:endParaRPr lang="en-US" dirty="0"/>
          </a:p>
        </p:txBody>
      </p:sp>
    </p:spTree>
    <p:extLst>
      <p:ext uri="{BB962C8B-B14F-4D97-AF65-F5344CB8AC3E}">
        <p14:creationId xmlns:p14="http://schemas.microsoft.com/office/powerpoint/2010/main" val="21813142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 this Session we will: </a:t>
            </a:r>
            <a:endParaRPr lang="en-US" sz="5400" dirty="0"/>
          </a:p>
        </p:txBody>
      </p:sp>
      <p:sp>
        <p:nvSpPr>
          <p:cNvPr id="3" name="Content Placeholder 2"/>
          <p:cNvSpPr>
            <a:spLocks noGrp="1"/>
          </p:cNvSpPr>
          <p:nvPr>
            <p:ph idx="1"/>
          </p:nvPr>
        </p:nvSpPr>
        <p:spPr/>
        <p:txBody>
          <a:bodyPr>
            <a:normAutofit/>
          </a:bodyPr>
          <a:lstStyle/>
          <a:p>
            <a:r>
              <a:rPr lang="en-US" sz="3600" dirty="0" smtClean="0"/>
              <a:t>Refresh our understanding of the Effective Communication Goal B (Written) Rubric </a:t>
            </a:r>
          </a:p>
          <a:p>
            <a:r>
              <a:rPr lang="en-US" sz="3600" dirty="0" smtClean="0"/>
              <a:t>Discuss expectations regarding student learning </a:t>
            </a:r>
          </a:p>
          <a:p>
            <a:r>
              <a:rPr lang="en-US" sz="3600" dirty="0"/>
              <a:t>Discuss assignment selection and design </a:t>
            </a:r>
          </a:p>
          <a:p>
            <a:r>
              <a:rPr lang="en-US" sz="3600" dirty="0" smtClean="0"/>
              <a:t>Learn about the assessment process</a:t>
            </a:r>
          </a:p>
          <a:p>
            <a:r>
              <a:rPr lang="en-US" sz="3600" dirty="0" smtClean="0"/>
              <a:t>Ask questions, raise concerns</a:t>
            </a:r>
          </a:p>
        </p:txBody>
      </p:sp>
    </p:spTree>
    <p:extLst>
      <p:ext uri="{BB962C8B-B14F-4D97-AF65-F5344CB8AC3E}">
        <p14:creationId xmlns:p14="http://schemas.microsoft.com/office/powerpoint/2010/main" val="2305476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Looking ahead to Fall 2022</a:t>
            </a:r>
            <a:endParaRPr lang="en-US" dirty="0"/>
          </a:p>
        </p:txBody>
      </p:sp>
      <p:sp>
        <p:nvSpPr>
          <p:cNvPr id="3" name="Content Placeholder 2"/>
          <p:cNvSpPr>
            <a:spLocks noGrp="1"/>
          </p:cNvSpPr>
          <p:nvPr>
            <p:ph idx="1"/>
          </p:nvPr>
        </p:nvSpPr>
        <p:spPr/>
        <p:txBody>
          <a:bodyPr>
            <a:normAutofit/>
          </a:bodyPr>
          <a:lstStyle/>
          <a:p>
            <a:pPr marL="0" indent="0">
              <a:buNone/>
            </a:pPr>
            <a:r>
              <a:rPr lang="en-US" sz="4400" dirty="0" smtClean="0"/>
              <a:t>Please Participate </a:t>
            </a:r>
          </a:p>
          <a:p>
            <a:pPr marL="1200150" lvl="1" indent="-742950">
              <a:buFont typeface="+mj-lt"/>
              <a:buAutoNum type="arabicParenR"/>
            </a:pPr>
            <a:r>
              <a:rPr lang="en-US" sz="3600" dirty="0" smtClean="0"/>
              <a:t>Complete the survey</a:t>
            </a:r>
          </a:p>
          <a:p>
            <a:pPr marL="1200150" lvl="1" indent="-742950">
              <a:buFont typeface="+mj-lt"/>
              <a:buAutoNum type="arabicParenR"/>
            </a:pPr>
            <a:r>
              <a:rPr lang="en-US" sz="3600" dirty="0" smtClean="0"/>
              <a:t>Communicate with the Office of Assessment </a:t>
            </a:r>
          </a:p>
          <a:p>
            <a:pPr marL="1200150" lvl="1" indent="-742950">
              <a:buFont typeface="+mj-lt"/>
              <a:buAutoNum type="arabicParenR"/>
            </a:pPr>
            <a:r>
              <a:rPr lang="en-US" sz="3600" dirty="0" smtClean="0"/>
              <a:t>Deliver your artifacts (student work)</a:t>
            </a:r>
          </a:p>
          <a:p>
            <a:pPr marL="1200150" lvl="1" indent="-742950">
              <a:buFont typeface="+mj-lt"/>
              <a:buAutoNum type="arabicParenR"/>
            </a:pPr>
            <a:r>
              <a:rPr lang="en-US" sz="3600" dirty="0" smtClean="0"/>
              <a:t>Consider serving as a </a:t>
            </a:r>
            <a:r>
              <a:rPr lang="en-US" sz="3600" dirty="0" smtClean="0"/>
              <a:t>scorer </a:t>
            </a:r>
            <a:endParaRPr lang="en-US" sz="3600" dirty="0" smtClean="0"/>
          </a:p>
          <a:p>
            <a:pPr marL="457200" lvl="1" indent="0">
              <a:buNone/>
            </a:pPr>
            <a:endParaRPr lang="en-US" sz="3600" dirty="0" smtClean="0"/>
          </a:p>
          <a:p>
            <a:pPr marL="457200" lvl="1" indent="0" algn="ctr">
              <a:buNone/>
            </a:pPr>
            <a:r>
              <a:rPr lang="en-US" sz="2800" dirty="0" smtClean="0"/>
              <a:t>Questions: Contact Jake Held at </a:t>
            </a:r>
            <a:r>
              <a:rPr lang="en-US" sz="2800" dirty="0" smtClean="0">
                <a:hlinkClick r:id="rId2"/>
              </a:rPr>
              <a:t>jmheld@uca.edu</a:t>
            </a:r>
            <a:r>
              <a:rPr lang="en-US" sz="2800" dirty="0" smtClean="0"/>
              <a:t> or Alyson </a:t>
            </a:r>
            <a:r>
              <a:rPr lang="en-US" sz="2800" dirty="0" err="1" smtClean="0"/>
              <a:t>McEntire</a:t>
            </a:r>
            <a:r>
              <a:rPr lang="en-US" sz="2800" dirty="0" smtClean="0"/>
              <a:t> at </a:t>
            </a:r>
            <a:r>
              <a:rPr lang="en-US" sz="2800" dirty="0" smtClean="0">
                <a:hlinkClick r:id="rId3"/>
              </a:rPr>
              <a:t>amcentire@uca.edu</a:t>
            </a:r>
            <a:r>
              <a:rPr lang="en-US" sz="2800" dirty="0" smtClean="0"/>
              <a:t> </a:t>
            </a:r>
            <a:endParaRPr lang="en-US" sz="2800" dirty="0"/>
          </a:p>
        </p:txBody>
      </p:sp>
    </p:spTree>
    <p:extLst>
      <p:ext uri="{BB962C8B-B14F-4D97-AF65-F5344CB8AC3E}">
        <p14:creationId xmlns:p14="http://schemas.microsoft.com/office/powerpoint/2010/main" val="1548243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4294967295"/>
          </p:nvPr>
        </p:nvSpPr>
        <p:spPr>
          <a:xfrm>
            <a:off x="0" y="1612669"/>
            <a:ext cx="12192000" cy="4564294"/>
          </a:xfrm>
        </p:spPr>
        <p:txBody>
          <a:bodyPr>
            <a:normAutofit/>
          </a:bodyPr>
          <a:lstStyle/>
          <a:p>
            <a:pPr marL="0" indent="0" algn="ctr">
              <a:buNone/>
            </a:pPr>
            <a:r>
              <a:rPr lang="en-US" sz="9600" b="1" dirty="0" smtClean="0">
                <a:solidFill>
                  <a:schemeClr val="bg1"/>
                </a:solidFill>
                <a:effectLst>
                  <a:outerShdw blurRad="38100" dist="38100" dir="2700000" algn="tl">
                    <a:srgbClr val="000000">
                      <a:alpha val="43137"/>
                    </a:srgbClr>
                  </a:outerShdw>
                </a:effectLst>
                <a:latin typeface="Garamond" panose="02020404030301010803" pitchFamily="18" charset="0"/>
              </a:rPr>
              <a:t>Questions?</a:t>
            </a:r>
          </a:p>
          <a:p>
            <a:pPr marL="0" indent="0" algn="ctr">
              <a:buNone/>
            </a:pPr>
            <a:r>
              <a:rPr lang="en-US" sz="9600" b="1" dirty="0" smtClean="0">
                <a:solidFill>
                  <a:schemeClr val="bg1"/>
                </a:solidFill>
                <a:effectLst>
                  <a:outerShdw blurRad="38100" dist="38100" dir="2700000" algn="tl">
                    <a:srgbClr val="000000">
                      <a:alpha val="43137"/>
                    </a:srgbClr>
                  </a:outerShdw>
                </a:effectLst>
                <a:latin typeface="Garamond" panose="02020404030301010803" pitchFamily="18" charset="0"/>
              </a:rPr>
              <a:t> Comments?</a:t>
            </a:r>
            <a:r>
              <a:rPr lang="en-US" sz="9600" b="1" dirty="0" smtClean="0">
                <a:solidFill>
                  <a:schemeClr val="bg1"/>
                </a:solidFill>
                <a:latin typeface="Garamond" panose="02020404030301010803" pitchFamily="18" charset="0"/>
              </a:rPr>
              <a:t> </a:t>
            </a:r>
            <a:endParaRPr lang="en-US" sz="9600" b="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11195985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690687"/>
            <a:ext cx="10515600" cy="4486275"/>
          </a:xfrm>
        </p:spPr>
        <p:txBody>
          <a:bodyPr>
            <a:normAutofit/>
          </a:bodyPr>
          <a:lstStyle/>
          <a:p>
            <a:pPr marL="0" indent="0" algn="ctr">
              <a:buNone/>
            </a:pPr>
            <a:r>
              <a:rPr lang="en-US" sz="3200" dirty="0" smtClean="0"/>
              <a:t>Jake Held, PhD</a:t>
            </a:r>
          </a:p>
          <a:p>
            <a:pPr marL="0" indent="0" algn="ctr">
              <a:buNone/>
            </a:pPr>
            <a:r>
              <a:rPr lang="en-US" sz="3200" dirty="0" smtClean="0"/>
              <a:t>Professor of Philosophy</a:t>
            </a:r>
          </a:p>
          <a:p>
            <a:pPr marL="0" indent="0" algn="ctr">
              <a:buNone/>
            </a:pPr>
            <a:r>
              <a:rPr lang="en-US" sz="3200" dirty="0" smtClean="0"/>
              <a:t>Assistant Provost for Academic Assessment </a:t>
            </a:r>
          </a:p>
          <a:p>
            <a:pPr marL="0" indent="0" algn="ctr">
              <a:buNone/>
            </a:pPr>
            <a:r>
              <a:rPr lang="en-US" sz="3200" dirty="0" smtClean="0"/>
              <a:t>and General Education </a:t>
            </a:r>
          </a:p>
          <a:p>
            <a:pPr marL="0" indent="0" algn="ctr">
              <a:buNone/>
            </a:pPr>
            <a:r>
              <a:rPr lang="en-US" sz="3200" dirty="0" err="1" smtClean="0"/>
              <a:t>Wingo</a:t>
            </a:r>
            <a:r>
              <a:rPr lang="en-US" sz="3200" dirty="0" smtClean="0"/>
              <a:t> Hall 215</a:t>
            </a:r>
          </a:p>
          <a:p>
            <a:pPr marL="0" indent="0" algn="ctr">
              <a:buNone/>
            </a:pPr>
            <a:r>
              <a:rPr lang="en-US" sz="3200" dirty="0" smtClean="0"/>
              <a:t>501-450-5307</a:t>
            </a:r>
          </a:p>
          <a:p>
            <a:pPr marL="0" indent="0" algn="ctr">
              <a:buNone/>
            </a:pPr>
            <a:r>
              <a:rPr lang="en-US" sz="3200" dirty="0" smtClean="0"/>
              <a:t>jmheld@uca.edu</a:t>
            </a:r>
            <a:endParaRPr lang="en-US" sz="3200" dirty="0"/>
          </a:p>
        </p:txBody>
      </p:sp>
    </p:spTree>
    <p:extLst>
      <p:ext uri="{BB962C8B-B14F-4D97-AF65-F5344CB8AC3E}">
        <p14:creationId xmlns:p14="http://schemas.microsoft.com/office/powerpoint/2010/main" val="1274292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Assessment Cycle</a:t>
            </a:r>
            <a:endParaRPr lang="en-US" dirty="0"/>
          </a:p>
        </p:txBody>
      </p:sp>
      <p:sp>
        <p:nvSpPr>
          <p:cNvPr id="3" name="Content Placeholder 2"/>
          <p:cNvSpPr>
            <a:spLocks noGrp="1"/>
          </p:cNvSpPr>
          <p:nvPr>
            <p:ph sz="half" idx="1"/>
          </p:nvPr>
        </p:nvSpPr>
        <p:spPr/>
        <p:txBody>
          <a:bodyPr>
            <a:normAutofit/>
          </a:bodyPr>
          <a:lstStyle/>
          <a:p>
            <a:r>
              <a:rPr lang="en-US" dirty="0" smtClean="0"/>
              <a:t>A four </a:t>
            </a:r>
            <a:r>
              <a:rPr lang="en-US" dirty="0"/>
              <a:t>year cycle. </a:t>
            </a:r>
          </a:p>
          <a:p>
            <a:r>
              <a:rPr lang="en-US" dirty="0"/>
              <a:t>Each year </a:t>
            </a:r>
            <a:r>
              <a:rPr lang="en-US" dirty="0" smtClean="0"/>
              <a:t>we will focus on one aspect of each competency. </a:t>
            </a:r>
            <a:endParaRPr lang="en-US" dirty="0"/>
          </a:p>
          <a:p>
            <a:r>
              <a:rPr lang="en-US" dirty="0"/>
              <a:t>The first four year cycle provides initial data. A second four </a:t>
            </a:r>
            <a:r>
              <a:rPr lang="en-US" dirty="0" smtClean="0"/>
              <a:t>year cycle </a:t>
            </a:r>
            <a:r>
              <a:rPr lang="en-US" dirty="0"/>
              <a:t>allows for an assessment of the process as a whole. </a:t>
            </a:r>
            <a:r>
              <a:rPr lang="en-US" dirty="0" smtClean="0"/>
              <a:t>A full </a:t>
            </a:r>
            <a:r>
              <a:rPr lang="en-US" dirty="0"/>
              <a:t>programmatic assessment is recommended every 10 </a:t>
            </a:r>
            <a:r>
              <a:rPr lang="en-US" dirty="0" smtClean="0"/>
              <a:t>years.</a:t>
            </a:r>
            <a:endParaRPr lang="en-US" dirty="0"/>
          </a:p>
        </p:txBody>
      </p:sp>
      <p:graphicFrame>
        <p:nvGraphicFramePr>
          <p:cNvPr id="5" name="Content Placeholder 4"/>
          <p:cNvGraphicFramePr>
            <a:graphicFrameLocks noGrp="1"/>
          </p:cNvGraphicFramePr>
          <p:nvPr>
            <p:ph sz="half" idx="2"/>
            <p:extLst/>
          </p:nvPr>
        </p:nvGraphicFramePr>
        <p:xfrm>
          <a:off x="6019800" y="2368550"/>
          <a:ext cx="5684520" cy="2336454"/>
        </p:xfrm>
        <a:graphic>
          <a:graphicData uri="http://schemas.openxmlformats.org/drawingml/2006/table">
            <a:tbl>
              <a:tblPr firstRow="1" bandRow="1">
                <a:tableStyleId>{7DF18680-E054-41AD-8BC1-D1AEF772440D}</a:tableStyleId>
              </a:tblPr>
              <a:tblGrid>
                <a:gridCol w="947420">
                  <a:extLst>
                    <a:ext uri="{9D8B030D-6E8A-4147-A177-3AD203B41FA5}">
                      <a16:colId xmlns:a16="http://schemas.microsoft.com/office/drawing/2014/main" val="1308463025"/>
                    </a:ext>
                  </a:extLst>
                </a:gridCol>
                <a:gridCol w="947420">
                  <a:extLst>
                    <a:ext uri="{9D8B030D-6E8A-4147-A177-3AD203B41FA5}">
                      <a16:colId xmlns:a16="http://schemas.microsoft.com/office/drawing/2014/main" val="1465635206"/>
                    </a:ext>
                  </a:extLst>
                </a:gridCol>
                <a:gridCol w="947420">
                  <a:extLst>
                    <a:ext uri="{9D8B030D-6E8A-4147-A177-3AD203B41FA5}">
                      <a16:colId xmlns:a16="http://schemas.microsoft.com/office/drawing/2014/main" val="697502378"/>
                    </a:ext>
                  </a:extLst>
                </a:gridCol>
                <a:gridCol w="947420">
                  <a:extLst>
                    <a:ext uri="{9D8B030D-6E8A-4147-A177-3AD203B41FA5}">
                      <a16:colId xmlns:a16="http://schemas.microsoft.com/office/drawing/2014/main" val="2458690945"/>
                    </a:ext>
                  </a:extLst>
                </a:gridCol>
                <a:gridCol w="947420">
                  <a:extLst>
                    <a:ext uri="{9D8B030D-6E8A-4147-A177-3AD203B41FA5}">
                      <a16:colId xmlns:a16="http://schemas.microsoft.com/office/drawing/2014/main" val="3864043118"/>
                    </a:ext>
                  </a:extLst>
                </a:gridCol>
                <a:gridCol w="947420">
                  <a:extLst>
                    <a:ext uri="{9D8B030D-6E8A-4147-A177-3AD203B41FA5}">
                      <a16:colId xmlns:a16="http://schemas.microsoft.com/office/drawing/2014/main" val="1806528598"/>
                    </a:ext>
                  </a:extLst>
                </a:gridCol>
              </a:tblGrid>
              <a:tr h="521974">
                <a:tc>
                  <a:txBody>
                    <a:bodyPr/>
                    <a:lstStyle/>
                    <a:p>
                      <a:pPr algn="ctr"/>
                      <a:r>
                        <a:rPr lang="en-US" sz="1100" dirty="0" smtClean="0"/>
                        <a:t>Academic</a:t>
                      </a:r>
                      <a:r>
                        <a:rPr lang="en-US" sz="1100" baseline="0" dirty="0" smtClean="0"/>
                        <a:t> Year</a:t>
                      </a:r>
                      <a:endParaRPr lang="en-US" sz="1100" dirty="0"/>
                    </a:p>
                  </a:txBody>
                  <a:tcPr anchor="ctr">
                    <a:solidFill>
                      <a:srgbClr val="4F2D7F"/>
                    </a:solidFill>
                  </a:tcPr>
                </a:tc>
                <a:tc>
                  <a:txBody>
                    <a:bodyPr/>
                    <a:lstStyle/>
                    <a:p>
                      <a:pPr algn="ctr"/>
                      <a:r>
                        <a:rPr lang="en-US" sz="1100" dirty="0" smtClean="0"/>
                        <a:t>16-17</a:t>
                      </a:r>
                      <a:endParaRPr lang="en-US" sz="1100" dirty="0"/>
                    </a:p>
                  </a:txBody>
                  <a:tcPr anchor="ctr">
                    <a:solidFill>
                      <a:srgbClr val="4F2D7F"/>
                    </a:solidFill>
                  </a:tcPr>
                </a:tc>
                <a:tc>
                  <a:txBody>
                    <a:bodyPr/>
                    <a:lstStyle/>
                    <a:p>
                      <a:pPr algn="ctr"/>
                      <a:r>
                        <a:rPr lang="en-US" sz="1100" dirty="0" smtClean="0"/>
                        <a:t>17-18</a:t>
                      </a:r>
                      <a:endParaRPr lang="en-US" sz="1100" dirty="0"/>
                    </a:p>
                  </a:txBody>
                  <a:tcPr anchor="ctr">
                    <a:solidFill>
                      <a:srgbClr val="4F2D7F"/>
                    </a:solidFill>
                  </a:tcPr>
                </a:tc>
                <a:tc>
                  <a:txBody>
                    <a:bodyPr/>
                    <a:lstStyle/>
                    <a:p>
                      <a:pPr algn="ctr"/>
                      <a:r>
                        <a:rPr lang="en-US" sz="1100" dirty="0" smtClean="0"/>
                        <a:t>18-19</a:t>
                      </a:r>
                      <a:endParaRPr lang="en-US" sz="1100" dirty="0"/>
                    </a:p>
                  </a:txBody>
                  <a:tcPr anchor="ctr">
                    <a:solidFill>
                      <a:srgbClr val="4F2D7F"/>
                    </a:solidFill>
                  </a:tcPr>
                </a:tc>
                <a:tc>
                  <a:txBody>
                    <a:bodyPr/>
                    <a:lstStyle/>
                    <a:p>
                      <a:pPr algn="ctr"/>
                      <a:r>
                        <a:rPr lang="en-US" sz="1100" dirty="0" smtClean="0"/>
                        <a:t>19-20</a:t>
                      </a:r>
                      <a:endParaRPr lang="en-US" sz="1100" dirty="0"/>
                    </a:p>
                  </a:txBody>
                  <a:tcPr anchor="ctr">
                    <a:solidFill>
                      <a:srgbClr val="4F2D7F"/>
                    </a:solidFill>
                  </a:tcPr>
                </a:tc>
                <a:tc>
                  <a:txBody>
                    <a:bodyPr/>
                    <a:lstStyle/>
                    <a:p>
                      <a:pPr algn="ctr"/>
                      <a:r>
                        <a:rPr lang="en-US" sz="1100" dirty="0" smtClean="0"/>
                        <a:t>20-21</a:t>
                      </a:r>
                      <a:endParaRPr lang="en-US" sz="1100" dirty="0"/>
                    </a:p>
                  </a:txBody>
                  <a:tcPr anchor="ctr">
                    <a:solidFill>
                      <a:srgbClr val="4F2D7F"/>
                    </a:solidFill>
                  </a:tcPr>
                </a:tc>
                <a:extLst>
                  <a:ext uri="{0D108BD9-81ED-4DB2-BD59-A6C34878D82A}">
                    <a16:rowId xmlns:a16="http://schemas.microsoft.com/office/drawing/2014/main" val="1095668964"/>
                  </a:ext>
                </a:extLst>
              </a:tr>
              <a:tr h="453620">
                <a:tc>
                  <a:txBody>
                    <a:bodyPr/>
                    <a:lstStyle/>
                    <a:p>
                      <a:pPr algn="ctr"/>
                      <a:r>
                        <a:rPr lang="en-US" sz="1100" dirty="0" smtClean="0"/>
                        <a:t>Assess</a:t>
                      </a: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tc>
                  <a:txBody>
                    <a:bodyPr/>
                    <a:lstStyle/>
                    <a:p>
                      <a:pPr algn="ctr"/>
                      <a:r>
                        <a:rPr lang="en-US" sz="1100" dirty="0" smtClean="0"/>
                        <a:t>D</a:t>
                      </a:r>
                      <a:endParaRPr lang="en-US" sz="1100" dirty="0"/>
                    </a:p>
                  </a:txBody>
                  <a:tcPr anchor="ctr">
                    <a:solidFill>
                      <a:srgbClr val="A383D3"/>
                    </a:solidFill>
                  </a:tcPr>
                </a:tc>
                <a:tc>
                  <a:txBody>
                    <a:bodyPr/>
                    <a:lstStyle/>
                    <a:p>
                      <a:pPr algn="ctr"/>
                      <a:r>
                        <a:rPr lang="en-US" sz="1100" dirty="0" smtClean="0"/>
                        <a:t>C</a:t>
                      </a:r>
                      <a:endParaRPr lang="en-US" sz="1100" dirty="0"/>
                    </a:p>
                  </a:txBody>
                  <a:tcPr anchor="ctr">
                    <a:solidFill>
                      <a:srgbClr val="A383D3"/>
                    </a:solidFill>
                  </a:tcPr>
                </a:tc>
                <a:tc>
                  <a:txBody>
                    <a:bodyPr/>
                    <a:lstStyle/>
                    <a:p>
                      <a:pPr algn="ctr"/>
                      <a:r>
                        <a:rPr lang="en-US" sz="1100" dirty="0" smtClean="0"/>
                        <a:t>CI</a:t>
                      </a: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extLst>
                  <a:ext uri="{0D108BD9-81ED-4DB2-BD59-A6C34878D82A}">
                    <a16:rowId xmlns:a16="http://schemas.microsoft.com/office/drawing/2014/main" val="3665497414"/>
                  </a:ext>
                </a:extLst>
              </a:tr>
              <a:tr h="453620">
                <a:tc>
                  <a:txBody>
                    <a:bodyPr/>
                    <a:lstStyle/>
                    <a:p>
                      <a:pPr algn="ctr"/>
                      <a:r>
                        <a:rPr lang="en-US" sz="1100" dirty="0" smtClean="0"/>
                        <a:t>Evaluate</a:t>
                      </a:r>
                      <a:endParaRPr lang="en-US" sz="1100" dirty="0"/>
                    </a:p>
                  </a:txBody>
                  <a:tcPr anchor="ctr"/>
                </a:tc>
                <a:tc>
                  <a:txBody>
                    <a:bodyPr/>
                    <a:lstStyle/>
                    <a:p>
                      <a:pPr algn="ctr"/>
                      <a:endParaRPr lang="en-US" sz="1100" dirty="0"/>
                    </a:p>
                  </a:txBody>
                  <a:tcPr anchor="ctr"/>
                </a:tc>
                <a:tc>
                  <a:txBody>
                    <a:bodyPr/>
                    <a:lstStyle/>
                    <a:p>
                      <a:pPr algn="ctr"/>
                      <a:r>
                        <a:rPr lang="en-US" sz="1100" dirty="0" smtClean="0"/>
                        <a:t>RL</a:t>
                      </a:r>
                      <a:endParaRPr lang="en-US" sz="1100" dirty="0"/>
                    </a:p>
                  </a:txBody>
                  <a:tcPr anchor="ctr"/>
                </a:tc>
                <a:tc>
                  <a:txBody>
                    <a:bodyPr/>
                    <a:lstStyle/>
                    <a:p>
                      <a:pPr algn="ctr"/>
                      <a:r>
                        <a:rPr lang="en-US" sz="1100" dirty="0" smtClean="0"/>
                        <a:t>D</a:t>
                      </a:r>
                      <a:endParaRPr lang="en-US" sz="1100" dirty="0"/>
                    </a:p>
                  </a:txBody>
                  <a:tcPr anchor="ctr"/>
                </a:tc>
                <a:tc>
                  <a:txBody>
                    <a:bodyPr/>
                    <a:lstStyle/>
                    <a:p>
                      <a:pPr algn="ctr"/>
                      <a:r>
                        <a:rPr lang="en-US" sz="1100" dirty="0" smtClean="0"/>
                        <a:t>C</a:t>
                      </a:r>
                      <a:endParaRPr lang="en-US" sz="1100" dirty="0"/>
                    </a:p>
                  </a:txBody>
                  <a:tcPr anchor="ctr"/>
                </a:tc>
                <a:tc>
                  <a:txBody>
                    <a:bodyPr/>
                    <a:lstStyle/>
                    <a:p>
                      <a:pPr algn="ctr"/>
                      <a:r>
                        <a:rPr lang="en-US" sz="1100" dirty="0" smtClean="0"/>
                        <a:t>CI</a:t>
                      </a:r>
                      <a:endParaRPr lang="en-US" sz="1100" dirty="0"/>
                    </a:p>
                  </a:txBody>
                  <a:tcPr anchor="ctr"/>
                </a:tc>
                <a:extLst>
                  <a:ext uri="{0D108BD9-81ED-4DB2-BD59-A6C34878D82A}">
                    <a16:rowId xmlns:a16="http://schemas.microsoft.com/office/drawing/2014/main" val="2900871034"/>
                  </a:ext>
                </a:extLst>
              </a:tr>
              <a:tr h="453620">
                <a:tc>
                  <a:txBody>
                    <a:bodyPr/>
                    <a:lstStyle/>
                    <a:p>
                      <a:pPr algn="ctr"/>
                      <a:r>
                        <a:rPr lang="en-US" sz="1100" dirty="0" smtClean="0"/>
                        <a:t>Train</a:t>
                      </a:r>
                      <a:endParaRPr lang="en-US" sz="1100" dirty="0"/>
                    </a:p>
                  </a:txBody>
                  <a:tcPr anchor="ctr">
                    <a:solidFill>
                      <a:srgbClr val="A383D3"/>
                    </a:solidFill>
                  </a:tcPr>
                </a:tc>
                <a:tc>
                  <a:txBody>
                    <a:bodyPr/>
                    <a:lstStyle/>
                    <a:p>
                      <a:pPr algn="ctr"/>
                      <a:endParaRPr lang="en-US" sz="1100" dirty="0"/>
                    </a:p>
                  </a:txBody>
                  <a:tcPr anchor="ctr">
                    <a:solidFill>
                      <a:srgbClr val="A383D3"/>
                    </a:solidFill>
                  </a:tcPr>
                </a:tc>
                <a:tc>
                  <a:txBody>
                    <a:bodyPr/>
                    <a:lstStyle/>
                    <a:p>
                      <a:pPr algn="ctr"/>
                      <a:endParaRPr lang="en-US" sz="1100" dirty="0"/>
                    </a:p>
                  </a:txBody>
                  <a:tcPr anchor="ctr">
                    <a:solidFill>
                      <a:srgbClr val="A383D3"/>
                    </a:solidFill>
                  </a:tcPr>
                </a:tc>
                <a:tc>
                  <a:txBody>
                    <a:bodyPr/>
                    <a:lstStyle/>
                    <a:p>
                      <a:pPr algn="ctr"/>
                      <a:r>
                        <a:rPr lang="en-US" sz="1100" dirty="0" smtClean="0"/>
                        <a:t>RL</a:t>
                      </a:r>
                      <a:endParaRPr lang="en-US" sz="1100" dirty="0"/>
                    </a:p>
                  </a:txBody>
                  <a:tcPr anchor="ctr">
                    <a:solidFill>
                      <a:srgbClr val="A383D3"/>
                    </a:solidFill>
                  </a:tcPr>
                </a:tc>
                <a:tc>
                  <a:txBody>
                    <a:bodyPr/>
                    <a:lstStyle/>
                    <a:p>
                      <a:pPr algn="ctr"/>
                      <a:r>
                        <a:rPr lang="en-US" sz="1100" dirty="0" smtClean="0"/>
                        <a:t>D</a:t>
                      </a:r>
                      <a:endParaRPr lang="en-US" sz="1100" dirty="0"/>
                    </a:p>
                  </a:txBody>
                  <a:tcPr anchor="ctr">
                    <a:solidFill>
                      <a:srgbClr val="A383D3"/>
                    </a:solidFill>
                  </a:tcPr>
                </a:tc>
                <a:tc>
                  <a:txBody>
                    <a:bodyPr/>
                    <a:lstStyle/>
                    <a:p>
                      <a:pPr algn="ctr"/>
                      <a:r>
                        <a:rPr lang="en-US" sz="1100" dirty="0" smtClean="0"/>
                        <a:t>C</a:t>
                      </a:r>
                      <a:endParaRPr lang="en-US" sz="1100" dirty="0"/>
                    </a:p>
                  </a:txBody>
                  <a:tcPr anchor="ctr">
                    <a:solidFill>
                      <a:srgbClr val="A383D3"/>
                    </a:solidFill>
                  </a:tcPr>
                </a:tc>
                <a:extLst>
                  <a:ext uri="{0D108BD9-81ED-4DB2-BD59-A6C34878D82A}">
                    <a16:rowId xmlns:a16="http://schemas.microsoft.com/office/drawing/2014/main" val="2614964591"/>
                  </a:ext>
                </a:extLst>
              </a:tr>
              <a:tr h="453620">
                <a:tc>
                  <a:txBody>
                    <a:bodyPr/>
                    <a:lstStyle/>
                    <a:p>
                      <a:pPr algn="ctr"/>
                      <a:r>
                        <a:rPr lang="en-US" sz="1100" dirty="0" smtClean="0"/>
                        <a:t>Implement</a:t>
                      </a: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endParaRPr lang="en-US" sz="1100" dirty="0"/>
                    </a:p>
                  </a:txBody>
                  <a:tcPr anchor="ctr"/>
                </a:tc>
                <a:tc>
                  <a:txBody>
                    <a:bodyPr/>
                    <a:lstStyle/>
                    <a:p>
                      <a:pPr algn="ctr"/>
                      <a:r>
                        <a:rPr lang="en-US" sz="1100" dirty="0" smtClean="0"/>
                        <a:t>RL</a:t>
                      </a:r>
                      <a:endParaRPr lang="en-US" sz="1100" dirty="0"/>
                    </a:p>
                  </a:txBody>
                  <a:tcPr anchor="ctr"/>
                </a:tc>
                <a:tc>
                  <a:txBody>
                    <a:bodyPr/>
                    <a:lstStyle/>
                    <a:p>
                      <a:pPr algn="ctr"/>
                      <a:r>
                        <a:rPr lang="en-US" sz="1100" dirty="0" smtClean="0"/>
                        <a:t>D</a:t>
                      </a:r>
                      <a:endParaRPr lang="en-US" sz="1100" dirty="0"/>
                    </a:p>
                  </a:txBody>
                  <a:tcPr anchor="ctr"/>
                </a:tc>
                <a:extLst>
                  <a:ext uri="{0D108BD9-81ED-4DB2-BD59-A6C34878D82A}">
                    <a16:rowId xmlns:a16="http://schemas.microsoft.com/office/drawing/2014/main" val="1701028953"/>
                  </a:ext>
                </a:extLst>
              </a:tr>
            </a:tbl>
          </a:graphicData>
        </a:graphic>
      </p:graphicFrame>
    </p:spTree>
    <p:extLst>
      <p:ext uri="{BB962C8B-B14F-4D97-AF65-F5344CB8AC3E}">
        <p14:creationId xmlns:p14="http://schemas.microsoft.com/office/powerpoint/2010/main" val="3487032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cs typeface="Aparajita" panose="020B0604020202020204" pitchFamily="34" charset="0"/>
              </a:rPr>
              <a:t>          </a:t>
            </a:r>
            <a:r>
              <a:rPr lang="en-US" dirty="0" smtClean="0">
                <a:cs typeface="Aparajita" panose="020B0604020202020204" pitchFamily="34" charset="0"/>
              </a:rPr>
              <a:t>The Assessment Process</a:t>
            </a:r>
            <a:endParaRPr lang="en-US" dirty="0"/>
          </a:p>
        </p:txBody>
      </p:sp>
      <p:graphicFrame>
        <p:nvGraphicFramePr>
          <p:cNvPr id="7" name="Content Placeholder 6"/>
          <p:cNvGraphicFramePr>
            <a:graphicFrameLocks noGrp="1"/>
          </p:cNvGraphicFramePr>
          <p:nvPr>
            <p:ph idx="1"/>
            <p:extLst/>
          </p:nvPr>
        </p:nvGraphicFramePr>
        <p:xfrm>
          <a:off x="2024743" y="1690688"/>
          <a:ext cx="8191600" cy="44227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2379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Competencies and Scaffolding</a:t>
            </a:r>
            <a:endParaRPr lang="en-US" dirty="0"/>
          </a:p>
        </p:txBody>
      </p:sp>
      <p:sp>
        <p:nvSpPr>
          <p:cNvPr id="3" name="Content Placeholder 2"/>
          <p:cNvSpPr>
            <a:spLocks noGrp="1"/>
          </p:cNvSpPr>
          <p:nvPr>
            <p:ph sz="half" idx="1"/>
          </p:nvPr>
        </p:nvSpPr>
        <p:spPr>
          <a:xfrm>
            <a:off x="548640" y="2037805"/>
            <a:ext cx="5471160" cy="4139157"/>
          </a:xfrm>
        </p:spPr>
        <p:txBody>
          <a:bodyPr/>
          <a:lstStyle/>
          <a:p>
            <a:r>
              <a:rPr lang="en-US" dirty="0" smtClean="0"/>
              <a:t>Lower Division: Introduce and Develop </a:t>
            </a:r>
          </a:p>
          <a:p>
            <a:r>
              <a:rPr lang="en-US" dirty="0" smtClean="0"/>
              <a:t>Upper Division: Reinforce, and Demonstrate Mastery</a:t>
            </a:r>
          </a:p>
          <a:p>
            <a:r>
              <a:rPr lang="en-US" dirty="0" smtClean="0"/>
              <a:t>Capstone: Culminating Educational Experience</a:t>
            </a:r>
            <a:endParaRPr lang="en-US" dirty="0"/>
          </a:p>
          <a:p>
            <a:pPr marL="0" indent="0">
              <a:buNone/>
            </a:pP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939046" y="1690688"/>
            <a:ext cx="6078783" cy="4486275"/>
          </a:xfrm>
          <a:prstGeom prst="rect">
            <a:avLst/>
          </a:prstGeom>
        </p:spPr>
      </p:pic>
    </p:spTree>
    <p:extLst>
      <p:ext uri="{BB962C8B-B14F-4D97-AF65-F5344CB8AC3E}">
        <p14:creationId xmlns:p14="http://schemas.microsoft.com/office/powerpoint/2010/main" val="1397717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Aparajita" panose="020B0604020202020204" pitchFamily="34" charset="0"/>
              </a:rPr>
              <a:t>The Goal is Student Learning </a:t>
            </a:r>
            <a:endParaRPr lang="en-US" dirty="0"/>
          </a:p>
        </p:txBody>
      </p:sp>
      <p:sp>
        <p:nvSpPr>
          <p:cNvPr id="3" name="Content Placeholder 2"/>
          <p:cNvSpPr>
            <a:spLocks noGrp="1"/>
          </p:cNvSpPr>
          <p:nvPr>
            <p:ph idx="1"/>
          </p:nvPr>
        </p:nvSpPr>
        <p:spPr>
          <a:xfrm>
            <a:off x="783771" y="1820487"/>
            <a:ext cx="10570029" cy="4356476"/>
          </a:xfrm>
        </p:spPr>
        <p:txBody>
          <a:bodyPr>
            <a:normAutofit/>
          </a:bodyPr>
          <a:lstStyle/>
          <a:p>
            <a:pPr lvl="1"/>
            <a:r>
              <a:rPr lang="en-US" sz="2800" dirty="0" smtClean="0"/>
              <a:t>The </a:t>
            </a:r>
            <a:r>
              <a:rPr lang="en-US" sz="2800" dirty="0"/>
              <a:t>goal of the UCA Core is to provide a </a:t>
            </a:r>
            <a:r>
              <a:rPr lang="en-US" sz="2800" i="1" dirty="0"/>
              <a:t>common, foundational </a:t>
            </a:r>
            <a:r>
              <a:rPr lang="en-US" sz="2800" dirty="0"/>
              <a:t>educational experience to all UCA undergraduate students. </a:t>
            </a:r>
            <a:r>
              <a:rPr lang="en-US" sz="2800" dirty="0" smtClean="0"/>
              <a:t>We chose these outcomes as the </a:t>
            </a:r>
            <a:r>
              <a:rPr lang="en-US" sz="2800" i="1" dirty="0" smtClean="0"/>
              <a:t>essential skills</a:t>
            </a:r>
            <a:r>
              <a:rPr lang="en-US" sz="2800" dirty="0" smtClean="0"/>
              <a:t> all UCA students should develop. </a:t>
            </a:r>
          </a:p>
          <a:p>
            <a:pPr lvl="1"/>
            <a:r>
              <a:rPr lang="en-US" sz="2800" dirty="0" smtClean="0"/>
              <a:t>We can only achieve this goal if we </a:t>
            </a:r>
            <a:r>
              <a:rPr lang="en-US" sz="2800" dirty="0"/>
              <a:t>continuously </a:t>
            </a:r>
            <a:r>
              <a:rPr lang="en-US" sz="2800" dirty="0" smtClean="0"/>
              <a:t>evaluate </a:t>
            </a:r>
            <a:r>
              <a:rPr lang="en-US" sz="2800" dirty="0"/>
              <a:t>the UCA Core curriculum and </a:t>
            </a:r>
            <a:r>
              <a:rPr lang="en-US" sz="2800" dirty="0" smtClean="0"/>
              <a:t>assess </a:t>
            </a:r>
            <a:r>
              <a:rPr lang="en-US" sz="2800" dirty="0"/>
              <a:t>it for programmatic cohesion and effectiveness. </a:t>
            </a:r>
            <a:r>
              <a:rPr lang="en-US" sz="2800" dirty="0" smtClean="0"/>
              <a:t>Assessment is crucial for improvement!</a:t>
            </a:r>
          </a:p>
          <a:p>
            <a:pPr lvl="1"/>
            <a:r>
              <a:rPr lang="en-US" sz="2800" dirty="0" smtClean="0"/>
              <a:t>We all must do our part in our respective roles to provide our students the best education possible at UCA.</a:t>
            </a:r>
            <a:r>
              <a:rPr lang="en-US" sz="2800" dirty="0"/>
              <a:t> </a:t>
            </a:r>
            <a:endParaRPr lang="en-US" sz="2800" dirty="0" smtClean="0"/>
          </a:p>
          <a:p>
            <a:pPr lvl="1"/>
            <a:r>
              <a:rPr lang="en-US" sz="2800" dirty="0" smtClean="0"/>
              <a:t>Remember: This is about </a:t>
            </a:r>
            <a:r>
              <a:rPr lang="en-US" sz="2800" i="1" dirty="0" smtClean="0"/>
              <a:t>student learning</a:t>
            </a:r>
            <a:r>
              <a:rPr lang="en-US" sz="2800" dirty="0" smtClean="0"/>
              <a:t>.</a:t>
            </a:r>
          </a:p>
        </p:txBody>
      </p:sp>
    </p:spTree>
    <p:extLst>
      <p:ext uri="{BB962C8B-B14F-4D97-AF65-F5344CB8AC3E}">
        <p14:creationId xmlns:p14="http://schemas.microsoft.com/office/powerpoint/2010/main" val="2947729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Goal of Assessment</a:t>
            </a:r>
            <a:endParaRPr lang="en-US" sz="4800" dirty="0"/>
          </a:p>
        </p:txBody>
      </p:sp>
      <p:sp>
        <p:nvSpPr>
          <p:cNvPr id="3" name="Content Placeholder 2"/>
          <p:cNvSpPr>
            <a:spLocks noGrp="1"/>
          </p:cNvSpPr>
          <p:nvPr>
            <p:ph idx="1"/>
          </p:nvPr>
        </p:nvSpPr>
        <p:spPr>
          <a:xfrm>
            <a:off x="979714" y="1845425"/>
            <a:ext cx="10933612" cy="4331537"/>
          </a:xfrm>
        </p:spPr>
        <p:txBody>
          <a:bodyPr>
            <a:normAutofit lnSpcReduction="10000"/>
          </a:bodyPr>
          <a:lstStyle/>
          <a:p>
            <a:pPr marL="514350" indent="-514350">
              <a:buAutoNum type="arabicParenR"/>
            </a:pPr>
            <a:r>
              <a:rPr lang="en-US" sz="3200" dirty="0"/>
              <a:t>Assure integrity in the UCA Core as an academic program. </a:t>
            </a:r>
          </a:p>
          <a:p>
            <a:pPr marL="514350" indent="-514350">
              <a:buAutoNum type="arabicParenR"/>
            </a:pPr>
            <a:r>
              <a:rPr lang="en-US" sz="3200" dirty="0"/>
              <a:t>Verify that best practices are being used consistently across campus.</a:t>
            </a:r>
          </a:p>
          <a:p>
            <a:pPr marL="514350" indent="-514350">
              <a:buAutoNum type="arabicParenR"/>
            </a:pPr>
            <a:r>
              <a:rPr lang="en-US" sz="3200" dirty="0"/>
              <a:t>Optimize student learning across the competencies at both the Lower and Upper Division.</a:t>
            </a:r>
          </a:p>
          <a:p>
            <a:pPr marL="514350" indent="-514350">
              <a:buAutoNum type="arabicParenR"/>
            </a:pPr>
            <a:r>
              <a:rPr lang="en-US" sz="3200" dirty="0"/>
              <a:t>Identify areas for improvement, and design and implement improvement measures.</a:t>
            </a:r>
          </a:p>
          <a:p>
            <a:pPr marL="514350" indent="-514350">
              <a:buFont typeface="Arial" panose="020B0604020202020204" pitchFamily="34" charset="0"/>
              <a:buAutoNum type="arabicParenR"/>
            </a:pPr>
            <a:r>
              <a:rPr lang="en-US" sz="3200" dirty="0"/>
              <a:t>It’s our curriculum. They’re our students. Their education is our responsibility. </a:t>
            </a:r>
            <a:endParaRPr lang="en-US" sz="3200" dirty="0"/>
          </a:p>
        </p:txBody>
      </p:sp>
    </p:spTree>
    <p:extLst>
      <p:ext uri="{BB962C8B-B14F-4D97-AF65-F5344CB8AC3E}">
        <p14:creationId xmlns:p14="http://schemas.microsoft.com/office/powerpoint/2010/main" val="4142236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The Requirements of Assessment</a:t>
            </a:r>
            <a:endParaRPr lang="en-US" sz="4800" dirty="0"/>
          </a:p>
        </p:txBody>
      </p:sp>
      <p:sp>
        <p:nvSpPr>
          <p:cNvPr id="3" name="Content Placeholder 2"/>
          <p:cNvSpPr>
            <a:spLocks noGrp="1"/>
          </p:cNvSpPr>
          <p:nvPr>
            <p:ph idx="1"/>
          </p:nvPr>
        </p:nvSpPr>
        <p:spPr>
          <a:xfrm>
            <a:off x="979714" y="1845425"/>
            <a:ext cx="10933612" cy="4331537"/>
          </a:xfrm>
        </p:spPr>
        <p:txBody>
          <a:bodyPr>
            <a:normAutofit/>
          </a:bodyPr>
          <a:lstStyle/>
          <a:p>
            <a:pPr marL="514350" indent="-514350">
              <a:buAutoNum type="arabicParenR"/>
            </a:pPr>
            <a:r>
              <a:rPr lang="en-US" sz="3200" dirty="0"/>
              <a:t>Representative sampling. Need all sections to participate. </a:t>
            </a:r>
          </a:p>
          <a:p>
            <a:pPr marL="514350" indent="-514350">
              <a:buAutoNum type="arabicParenR"/>
            </a:pPr>
            <a:r>
              <a:rPr lang="en-US" sz="3200" dirty="0"/>
              <a:t>Work that exemplifies students’ actual skills along each of the outcomes. Need representative student work. </a:t>
            </a:r>
          </a:p>
          <a:p>
            <a:pPr marL="514350" indent="-514350">
              <a:buAutoNum type="arabicParenR"/>
            </a:pPr>
            <a:r>
              <a:rPr lang="en-US" sz="3200" dirty="0"/>
              <a:t>Artifacts that are useable. Faculty scorers need to be able to evaluate the work you provide.</a:t>
            </a:r>
          </a:p>
        </p:txBody>
      </p:sp>
    </p:spTree>
    <p:extLst>
      <p:ext uri="{BB962C8B-B14F-4D97-AF65-F5344CB8AC3E}">
        <p14:creationId xmlns:p14="http://schemas.microsoft.com/office/powerpoint/2010/main" val="327827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“Effective Communication” in the UCA Core? </a:t>
            </a:r>
            <a:endParaRPr lang="en-US" dirty="0"/>
          </a:p>
        </p:txBody>
      </p:sp>
      <p:sp>
        <p:nvSpPr>
          <p:cNvPr id="3" name="Content Placeholder 2"/>
          <p:cNvSpPr>
            <a:spLocks noGrp="1"/>
          </p:cNvSpPr>
          <p:nvPr>
            <p:ph idx="1"/>
          </p:nvPr>
        </p:nvSpPr>
        <p:spPr>
          <a:xfrm>
            <a:off x="838200" y="1825625"/>
            <a:ext cx="10515600" cy="4126288"/>
          </a:xfrm>
        </p:spPr>
        <p:txBody>
          <a:bodyPr>
            <a:noAutofit/>
          </a:bodyPr>
          <a:lstStyle/>
          <a:p>
            <a:pPr marL="0" indent="0">
              <a:buNone/>
            </a:pPr>
            <a:r>
              <a:rPr lang="en-US" sz="2400" b="1" dirty="0"/>
              <a:t>Effective Communication: </a:t>
            </a:r>
            <a:r>
              <a:rPr lang="en-US" sz="2400" dirty="0"/>
              <a:t>“the ability to develop and present ideas logically and effectively in order to enhance communication and collaboration with diverse individuals and groups.” </a:t>
            </a:r>
          </a:p>
          <a:p>
            <a:r>
              <a:rPr lang="en-US" sz="2400" b="1" dirty="0"/>
              <a:t>No Disciplinary Bias</a:t>
            </a:r>
            <a:r>
              <a:rPr lang="en-US" sz="2400" dirty="0"/>
              <a:t>: Applicable to all disciplines. Does not mandate any particular content. </a:t>
            </a:r>
          </a:p>
          <a:p>
            <a:r>
              <a:rPr lang="en-US" sz="2400" b="1" dirty="0"/>
              <a:t>A Demonstrable Skill</a:t>
            </a:r>
            <a:r>
              <a:rPr lang="en-US" sz="2400" dirty="0"/>
              <a:t>: Each of the outcomes focuses on a discrete skill that is assessable on a deliverable artifact.  </a:t>
            </a:r>
          </a:p>
          <a:p>
            <a:r>
              <a:rPr lang="en-US" sz="2400" b="1" dirty="0"/>
              <a:t>A Federalist Approach</a:t>
            </a:r>
            <a:r>
              <a:rPr lang="en-US" sz="2400" dirty="0"/>
              <a:t>: Academic freedom and experimentation under a universal rule or guideline with oversight for compliance. Content is not mandated. </a:t>
            </a:r>
          </a:p>
          <a:p>
            <a:pPr marL="0" indent="0" algn="ctr">
              <a:buNone/>
            </a:pPr>
            <a:r>
              <a:rPr lang="en-US" sz="2400" dirty="0"/>
              <a:t>See </a:t>
            </a:r>
            <a:r>
              <a:rPr lang="en-US" sz="2400" dirty="0">
                <a:hlinkClick r:id="rId2"/>
              </a:rPr>
              <a:t>https://uca.edu/core/for-faculty/effective-communication-assessment/</a:t>
            </a:r>
            <a:r>
              <a:rPr lang="en-US" sz="2400" dirty="0"/>
              <a:t>   </a:t>
            </a:r>
            <a:endParaRPr lang="en-US" sz="2400" dirty="0"/>
          </a:p>
        </p:txBody>
      </p:sp>
    </p:spTree>
    <p:extLst>
      <p:ext uri="{BB962C8B-B14F-4D97-AF65-F5344CB8AC3E}">
        <p14:creationId xmlns:p14="http://schemas.microsoft.com/office/powerpoint/2010/main" val="3938142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CA Template 20170120" id="{B021F648-B73B-4EAA-9DEB-A977EACE8479}" vid="{0BCC2BEA-115B-4C7B-BAB7-6FE7699DE5D3}"/>
    </a:ext>
  </a:extLst>
</a:theme>
</file>

<file path=docProps/app.xml><?xml version="1.0" encoding="utf-8"?>
<Properties xmlns="http://schemas.openxmlformats.org/officeDocument/2006/extended-properties" xmlns:vt="http://schemas.openxmlformats.org/officeDocument/2006/docPropsVTypes">
  <TotalTime>774</TotalTime>
  <Words>1359</Words>
  <Application>Microsoft Office PowerPoint</Application>
  <PresentationFormat>Widescreen</PresentationFormat>
  <Paragraphs>140</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Aparajita</vt:lpstr>
      <vt:lpstr>Arial</vt:lpstr>
      <vt:lpstr>Calibri</vt:lpstr>
      <vt:lpstr>Calibri Light</vt:lpstr>
      <vt:lpstr>Garamond</vt:lpstr>
      <vt:lpstr>1_Office Theme</vt:lpstr>
      <vt:lpstr>PowerPoint Presentation</vt:lpstr>
      <vt:lpstr>In this Session we will: </vt:lpstr>
      <vt:lpstr>The Assessment Cycle</vt:lpstr>
      <vt:lpstr>          The Assessment Process</vt:lpstr>
      <vt:lpstr>The Competencies and Scaffolding</vt:lpstr>
      <vt:lpstr>The Goal is Student Learning </vt:lpstr>
      <vt:lpstr>The Goal of Assessment</vt:lpstr>
      <vt:lpstr>The Requirements of Assessment</vt:lpstr>
      <vt:lpstr>What is “Effective Communication” in the UCA Core? </vt:lpstr>
      <vt:lpstr>Effective Communication Rubric B: Written </vt:lpstr>
      <vt:lpstr>Effective Communication resources https://uca.edu/core/for-faculty/effective-communication-assessment/ </vt:lpstr>
      <vt:lpstr>Areas for Improvement </vt:lpstr>
      <vt:lpstr>Context, Audience, and Evidence </vt:lpstr>
      <vt:lpstr>Assignment Choice and Design</vt:lpstr>
      <vt:lpstr>Lower Division Artifacts  </vt:lpstr>
      <vt:lpstr>Upper Division Artifact</vt:lpstr>
      <vt:lpstr>Preparatory Work is Crucial</vt:lpstr>
      <vt:lpstr>Artifact Collection: The Survey</vt:lpstr>
      <vt:lpstr>Additional Info:  When you submit your artifacts…</vt:lpstr>
      <vt:lpstr>Looking ahead to Fall 2022</vt:lpstr>
      <vt:lpstr>PowerPoint Presentation</vt:lpstr>
      <vt:lpstr>PowerPoint Presentation</vt:lpstr>
    </vt:vector>
  </TitlesOfParts>
  <Company>University of Central Arkansas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Held</dc:creator>
  <cp:lastModifiedBy>Jacob Held</cp:lastModifiedBy>
  <cp:revision>109</cp:revision>
  <dcterms:created xsi:type="dcterms:W3CDTF">2019-03-01T15:06:18Z</dcterms:created>
  <dcterms:modified xsi:type="dcterms:W3CDTF">2022-04-08T15:44:09Z</dcterms:modified>
</cp:coreProperties>
</file>