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58" r:id="rId3"/>
    <p:sldId id="266" r:id="rId4"/>
    <p:sldId id="267" r:id="rId5"/>
    <p:sldId id="262" r:id="rId6"/>
    <p:sldId id="264" r:id="rId7"/>
    <p:sldId id="265" r:id="rId8"/>
    <p:sldId id="285" r:id="rId9"/>
    <p:sldId id="274" r:id="rId10"/>
    <p:sldId id="260" r:id="rId11"/>
    <p:sldId id="281" r:id="rId12"/>
    <p:sldId id="287" r:id="rId13"/>
    <p:sldId id="286" r:id="rId14"/>
    <p:sldId id="271" r:id="rId15"/>
    <p:sldId id="278" r:id="rId16"/>
    <p:sldId id="279" r:id="rId17"/>
    <p:sldId id="273" r:id="rId18"/>
    <p:sldId id="268" r:id="rId19"/>
    <p:sldId id="288" r:id="rId20"/>
    <p:sldId id="289" r:id="rId21"/>
    <p:sldId id="269" r:id="rId22"/>
    <p:sldId id="272" r:id="rId23"/>
    <p:sldId id="282" r:id="rId24"/>
    <p:sldId id="27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8967E3-97EF-4C57-A60C-F18B8C27386C}" type="doc">
      <dgm:prSet loTypeId="urn:microsoft.com/office/officeart/2005/8/layout/cycle5" loCatId="cycle" qsTypeId="urn:microsoft.com/office/officeart/2005/8/quickstyle/simple1" qsCatId="simple" csTypeId="urn:microsoft.com/office/officeart/2005/8/colors/accent0_2" csCatId="mainScheme" phldr="1"/>
      <dgm:spPr/>
      <dgm:t>
        <a:bodyPr/>
        <a:lstStyle/>
        <a:p>
          <a:endParaRPr lang="en-US"/>
        </a:p>
      </dgm:t>
    </dgm:pt>
    <dgm:pt modelId="{6F9314FC-921D-4931-94E3-1BC24E5C2F15}">
      <dgm:prSet phldrT="[Text]" custT="1"/>
      <dgm:spPr>
        <a:solidFill>
          <a:schemeClr val="bg1"/>
        </a:solidFill>
        <a:ln>
          <a:solidFill>
            <a:srgbClr val="4F2D7F"/>
          </a:solidFill>
        </a:ln>
      </dgm:spPr>
      <dgm:t>
        <a:bodyPr/>
        <a:lstStyle/>
        <a:p>
          <a:r>
            <a:rPr lang="en-US" sz="1400" dirty="0" smtClean="0">
              <a:solidFill>
                <a:schemeClr val="tx1"/>
              </a:solidFill>
            </a:rPr>
            <a:t>Collect Artifacts</a:t>
          </a:r>
          <a:endParaRPr lang="en-US" sz="1400" dirty="0">
            <a:solidFill>
              <a:schemeClr val="tx1"/>
            </a:solidFill>
          </a:endParaRPr>
        </a:p>
      </dgm:t>
    </dgm:pt>
    <dgm:pt modelId="{182C1DCB-504B-4381-AFF8-0E189B760606}" type="parTrans" cxnId="{70C5AA5E-C9CA-4BDF-BF62-3DA949DE7D12}">
      <dgm:prSet/>
      <dgm:spPr/>
      <dgm:t>
        <a:bodyPr/>
        <a:lstStyle/>
        <a:p>
          <a:endParaRPr lang="en-US"/>
        </a:p>
      </dgm:t>
    </dgm:pt>
    <dgm:pt modelId="{3481AD70-0BC3-4CC7-98D4-1B33A75D7D43}" type="sibTrans" cxnId="{70C5AA5E-C9CA-4BDF-BF62-3DA949DE7D12}">
      <dgm:prSet custT="1"/>
      <dgm:spPr>
        <a:solidFill>
          <a:schemeClr val="bg1"/>
        </a:solidFill>
        <a:ln>
          <a:solidFill>
            <a:srgbClr val="4F2D7F"/>
          </a:solidFill>
        </a:ln>
      </dgm:spPr>
      <dgm:t>
        <a:bodyPr/>
        <a:lstStyle/>
        <a:p>
          <a:endParaRPr lang="en-US" sz="1400">
            <a:solidFill>
              <a:schemeClr val="tx1"/>
            </a:solidFill>
          </a:endParaRPr>
        </a:p>
      </dgm:t>
    </dgm:pt>
    <dgm:pt modelId="{3EEAD36C-DFB0-4D1A-BD4B-A3408A2A6187}">
      <dgm:prSet phldrT="[Text]" custT="1"/>
      <dgm:spPr>
        <a:solidFill>
          <a:schemeClr val="bg1"/>
        </a:solidFill>
        <a:ln>
          <a:solidFill>
            <a:srgbClr val="4F2D7F"/>
          </a:solidFill>
        </a:ln>
      </dgm:spPr>
      <dgm:t>
        <a:bodyPr/>
        <a:lstStyle/>
        <a:p>
          <a:r>
            <a:rPr lang="en-US" sz="1400" dirty="0" smtClean="0">
              <a:solidFill>
                <a:schemeClr val="tx1"/>
              </a:solidFill>
            </a:rPr>
            <a:t>Score Artifacts</a:t>
          </a:r>
          <a:endParaRPr lang="en-US" sz="1400" dirty="0">
            <a:solidFill>
              <a:schemeClr val="tx1"/>
            </a:solidFill>
          </a:endParaRPr>
        </a:p>
      </dgm:t>
    </dgm:pt>
    <dgm:pt modelId="{C99B5906-FAE7-42AA-A734-243DF0E4D176}" type="parTrans" cxnId="{DEC8C773-0657-4763-8BD5-70ADB7517C6C}">
      <dgm:prSet/>
      <dgm:spPr/>
      <dgm:t>
        <a:bodyPr/>
        <a:lstStyle/>
        <a:p>
          <a:endParaRPr lang="en-US"/>
        </a:p>
      </dgm:t>
    </dgm:pt>
    <dgm:pt modelId="{1CEFB5DD-5AAD-402E-B852-4EE16A735DC6}" type="sibTrans" cxnId="{DEC8C773-0657-4763-8BD5-70ADB7517C6C}">
      <dgm:prSet custT="1"/>
      <dgm:spPr>
        <a:solidFill>
          <a:schemeClr val="bg1"/>
        </a:solidFill>
        <a:ln>
          <a:solidFill>
            <a:srgbClr val="4F2D7F"/>
          </a:solidFill>
        </a:ln>
      </dgm:spPr>
      <dgm:t>
        <a:bodyPr/>
        <a:lstStyle/>
        <a:p>
          <a:endParaRPr lang="en-US" sz="1400">
            <a:solidFill>
              <a:schemeClr val="tx1"/>
            </a:solidFill>
          </a:endParaRPr>
        </a:p>
      </dgm:t>
    </dgm:pt>
    <dgm:pt modelId="{DF49B6F4-2721-4295-956D-BD0EBEAFB695}">
      <dgm:prSet phldrT="[Text]" custT="1"/>
      <dgm:spPr>
        <a:solidFill>
          <a:schemeClr val="bg1"/>
        </a:solidFill>
        <a:ln>
          <a:solidFill>
            <a:srgbClr val="4F2D7F"/>
          </a:solidFill>
        </a:ln>
      </dgm:spPr>
      <dgm:t>
        <a:bodyPr/>
        <a:lstStyle/>
        <a:p>
          <a:r>
            <a:rPr lang="en-US" sz="1400" dirty="0" smtClean="0">
              <a:solidFill>
                <a:schemeClr val="tx1"/>
              </a:solidFill>
            </a:rPr>
            <a:t>Collect and Process Data</a:t>
          </a:r>
        </a:p>
      </dgm:t>
    </dgm:pt>
    <dgm:pt modelId="{F199DA85-CA0E-465F-8313-B7CBD4D143A5}" type="parTrans" cxnId="{83A78CB2-F288-4C59-B0E7-0596B6ECA3CD}">
      <dgm:prSet/>
      <dgm:spPr/>
      <dgm:t>
        <a:bodyPr/>
        <a:lstStyle/>
        <a:p>
          <a:endParaRPr lang="en-US"/>
        </a:p>
      </dgm:t>
    </dgm:pt>
    <dgm:pt modelId="{E0AE499D-4CD4-48E5-894D-F8F360AD5278}" type="sibTrans" cxnId="{83A78CB2-F288-4C59-B0E7-0596B6ECA3CD}">
      <dgm:prSet custT="1"/>
      <dgm:spPr>
        <a:solidFill>
          <a:schemeClr val="bg1"/>
        </a:solidFill>
        <a:ln>
          <a:solidFill>
            <a:srgbClr val="4F2D7F"/>
          </a:solidFill>
        </a:ln>
      </dgm:spPr>
      <dgm:t>
        <a:bodyPr/>
        <a:lstStyle/>
        <a:p>
          <a:endParaRPr lang="en-US" sz="1400">
            <a:solidFill>
              <a:schemeClr val="tx1"/>
            </a:solidFill>
          </a:endParaRPr>
        </a:p>
      </dgm:t>
    </dgm:pt>
    <dgm:pt modelId="{02951B7B-1170-4864-A528-CF2645D83AF6}">
      <dgm:prSet phldrT="[Text]" custT="1"/>
      <dgm:spPr>
        <a:solidFill>
          <a:schemeClr val="bg1"/>
        </a:solidFill>
        <a:ln>
          <a:solidFill>
            <a:srgbClr val="4F2D7F"/>
          </a:solidFill>
        </a:ln>
      </dgm:spPr>
      <dgm:t>
        <a:bodyPr/>
        <a:lstStyle/>
        <a:p>
          <a:r>
            <a:rPr lang="en-US" sz="1400" dirty="0" smtClean="0">
              <a:solidFill>
                <a:schemeClr val="tx1"/>
              </a:solidFill>
            </a:rPr>
            <a:t>Improvement Teams</a:t>
          </a:r>
          <a:endParaRPr lang="en-US" sz="1400" dirty="0">
            <a:solidFill>
              <a:schemeClr val="tx1"/>
            </a:solidFill>
          </a:endParaRPr>
        </a:p>
      </dgm:t>
    </dgm:pt>
    <dgm:pt modelId="{FC658ECB-214B-49A8-B533-9939CD9A146A}" type="parTrans" cxnId="{9E8056E8-D02B-433D-8EF9-306D38745EE7}">
      <dgm:prSet/>
      <dgm:spPr/>
      <dgm:t>
        <a:bodyPr/>
        <a:lstStyle/>
        <a:p>
          <a:endParaRPr lang="en-US"/>
        </a:p>
      </dgm:t>
    </dgm:pt>
    <dgm:pt modelId="{C0B3F6F9-F7A3-4570-A9E0-AED02E5E66C1}" type="sibTrans" cxnId="{9E8056E8-D02B-433D-8EF9-306D38745EE7}">
      <dgm:prSet custT="1"/>
      <dgm:spPr>
        <a:solidFill>
          <a:schemeClr val="bg1"/>
        </a:solidFill>
        <a:ln>
          <a:solidFill>
            <a:srgbClr val="4F2D7F"/>
          </a:solidFill>
        </a:ln>
      </dgm:spPr>
      <dgm:t>
        <a:bodyPr/>
        <a:lstStyle/>
        <a:p>
          <a:endParaRPr lang="en-US" sz="1400">
            <a:solidFill>
              <a:schemeClr val="tx1"/>
            </a:solidFill>
          </a:endParaRPr>
        </a:p>
      </dgm:t>
    </dgm:pt>
    <dgm:pt modelId="{94FB8E5C-11E6-40C0-BB35-6456B4BA89AF}">
      <dgm:prSet phldrT="[Text]" custT="1"/>
      <dgm:spPr>
        <a:solidFill>
          <a:schemeClr val="bg1"/>
        </a:solidFill>
        <a:ln>
          <a:solidFill>
            <a:srgbClr val="4F2D7F"/>
          </a:solidFill>
        </a:ln>
      </dgm:spPr>
      <dgm:t>
        <a:bodyPr/>
        <a:lstStyle/>
        <a:p>
          <a:r>
            <a:rPr lang="en-US" sz="1400" dirty="0" smtClean="0">
              <a:solidFill>
                <a:schemeClr val="tx1"/>
              </a:solidFill>
            </a:rPr>
            <a:t>Interventions</a:t>
          </a:r>
          <a:endParaRPr lang="en-US" sz="1400" dirty="0">
            <a:solidFill>
              <a:schemeClr val="tx1"/>
            </a:solidFill>
          </a:endParaRPr>
        </a:p>
      </dgm:t>
    </dgm:pt>
    <dgm:pt modelId="{2F12B64E-5283-49AA-8F86-9A0AA59AF608}" type="parTrans" cxnId="{9D638423-3572-4B1D-8543-71E2F67FE495}">
      <dgm:prSet/>
      <dgm:spPr/>
      <dgm:t>
        <a:bodyPr/>
        <a:lstStyle/>
        <a:p>
          <a:endParaRPr lang="en-US"/>
        </a:p>
      </dgm:t>
    </dgm:pt>
    <dgm:pt modelId="{758CD082-7D4D-4603-A60C-C023DBA8EA3E}" type="sibTrans" cxnId="{9D638423-3572-4B1D-8543-71E2F67FE495}">
      <dgm:prSet custT="1"/>
      <dgm:spPr>
        <a:solidFill>
          <a:schemeClr val="bg1"/>
        </a:solidFill>
        <a:ln>
          <a:solidFill>
            <a:srgbClr val="4F2D7F"/>
          </a:solidFill>
        </a:ln>
      </dgm:spPr>
      <dgm:t>
        <a:bodyPr/>
        <a:lstStyle/>
        <a:p>
          <a:endParaRPr lang="en-US" sz="1400">
            <a:solidFill>
              <a:schemeClr val="tx1"/>
            </a:solidFill>
          </a:endParaRPr>
        </a:p>
      </dgm:t>
    </dgm:pt>
    <dgm:pt modelId="{24EC086B-7B91-4634-BCD2-512E7A0B815E}">
      <dgm:prSet custT="1"/>
      <dgm:spPr>
        <a:solidFill>
          <a:schemeClr val="bg1"/>
        </a:solidFill>
        <a:ln>
          <a:solidFill>
            <a:srgbClr val="4F2D7F"/>
          </a:solidFill>
        </a:ln>
      </dgm:spPr>
      <dgm:t>
        <a:bodyPr/>
        <a:lstStyle/>
        <a:p>
          <a:r>
            <a:rPr lang="en-US" sz="1400" dirty="0" smtClean="0">
              <a:solidFill>
                <a:schemeClr val="tx1"/>
              </a:solidFill>
            </a:rPr>
            <a:t>Faculty Development </a:t>
          </a:r>
          <a:endParaRPr lang="en-US" sz="1400" dirty="0">
            <a:solidFill>
              <a:schemeClr val="tx1"/>
            </a:solidFill>
          </a:endParaRPr>
        </a:p>
      </dgm:t>
    </dgm:pt>
    <dgm:pt modelId="{2E68E4DE-FD87-45D7-B3CD-CBDC3FA8BDCA}" type="parTrans" cxnId="{6A84CC49-790B-4FEF-BC00-88A4F006CBCD}">
      <dgm:prSet/>
      <dgm:spPr/>
      <dgm:t>
        <a:bodyPr/>
        <a:lstStyle/>
        <a:p>
          <a:endParaRPr lang="en-US"/>
        </a:p>
      </dgm:t>
    </dgm:pt>
    <dgm:pt modelId="{33AF2F4E-760D-4EB3-8152-8117C479C2AF}" type="sibTrans" cxnId="{6A84CC49-790B-4FEF-BC00-88A4F006CBCD}">
      <dgm:prSet custT="1"/>
      <dgm:spPr>
        <a:solidFill>
          <a:schemeClr val="bg1"/>
        </a:solidFill>
        <a:ln>
          <a:solidFill>
            <a:srgbClr val="4F2D7F"/>
          </a:solidFill>
        </a:ln>
      </dgm:spPr>
      <dgm:t>
        <a:bodyPr/>
        <a:lstStyle/>
        <a:p>
          <a:endParaRPr lang="en-US" sz="1400">
            <a:solidFill>
              <a:schemeClr val="tx1"/>
            </a:solidFill>
          </a:endParaRPr>
        </a:p>
      </dgm:t>
    </dgm:pt>
    <dgm:pt modelId="{69DAA656-B0BC-49AF-AB63-005FFFE38F60}" type="pres">
      <dgm:prSet presAssocID="{EF8967E3-97EF-4C57-A60C-F18B8C27386C}" presName="cycle" presStyleCnt="0">
        <dgm:presLayoutVars>
          <dgm:dir/>
          <dgm:resizeHandles val="exact"/>
        </dgm:presLayoutVars>
      </dgm:prSet>
      <dgm:spPr/>
      <dgm:t>
        <a:bodyPr/>
        <a:lstStyle/>
        <a:p>
          <a:endParaRPr lang="en-US"/>
        </a:p>
      </dgm:t>
    </dgm:pt>
    <dgm:pt modelId="{A94AB810-1FBB-4C92-8927-26B08552FC19}" type="pres">
      <dgm:prSet presAssocID="{6F9314FC-921D-4931-94E3-1BC24E5C2F15}" presName="node" presStyleLbl="node1" presStyleIdx="0" presStyleCnt="6">
        <dgm:presLayoutVars>
          <dgm:bulletEnabled val="1"/>
        </dgm:presLayoutVars>
      </dgm:prSet>
      <dgm:spPr/>
      <dgm:t>
        <a:bodyPr/>
        <a:lstStyle/>
        <a:p>
          <a:endParaRPr lang="en-US"/>
        </a:p>
      </dgm:t>
    </dgm:pt>
    <dgm:pt modelId="{27F0B5A9-02AC-4A5A-B9CA-076B7AC363FF}" type="pres">
      <dgm:prSet presAssocID="{6F9314FC-921D-4931-94E3-1BC24E5C2F15}" presName="spNode" presStyleCnt="0"/>
      <dgm:spPr/>
    </dgm:pt>
    <dgm:pt modelId="{60F2DBA5-A766-4BF1-AAE2-80F7936A308E}" type="pres">
      <dgm:prSet presAssocID="{3481AD70-0BC3-4CC7-98D4-1B33A75D7D43}" presName="sibTrans" presStyleLbl="sibTrans1D1" presStyleIdx="0" presStyleCnt="6"/>
      <dgm:spPr/>
      <dgm:t>
        <a:bodyPr/>
        <a:lstStyle/>
        <a:p>
          <a:endParaRPr lang="en-US"/>
        </a:p>
      </dgm:t>
    </dgm:pt>
    <dgm:pt modelId="{80EC051A-9130-4F7E-98A7-182C68DEA41E}" type="pres">
      <dgm:prSet presAssocID="{3EEAD36C-DFB0-4D1A-BD4B-A3408A2A6187}" presName="node" presStyleLbl="node1" presStyleIdx="1" presStyleCnt="6">
        <dgm:presLayoutVars>
          <dgm:bulletEnabled val="1"/>
        </dgm:presLayoutVars>
      </dgm:prSet>
      <dgm:spPr/>
      <dgm:t>
        <a:bodyPr/>
        <a:lstStyle/>
        <a:p>
          <a:endParaRPr lang="en-US"/>
        </a:p>
      </dgm:t>
    </dgm:pt>
    <dgm:pt modelId="{3A759641-535E-40F1-B2B4-A4C456788426}" type="pres">
      <dgm:prSet presAssocID="{3EEAD36C-DFB0-4D1A-BD4B-A3408A2A6187}" presName="spNode" presStyleCnt="0"/>
      <dgm:spPr/>
    </dgm:pt>
    <dgm:pt modelId="{E19F4669-44A7-469F-8B5C-D79DE317DA7D}" type="pres">
      <dgm:prSet presAssocID="{1CEFB5DD-5AAD-402E-B852-4EE16A735DC6}" presName="sibTrans" presStyleLbl="sibTrans1D1" presStyleIdx="1" presStyleCnt="6"/>
      <dgm:spPr/>
      <dgm:t>
        <a:bodyPr/>
        <a:lstStyle/>
        <a:p>
          <a:endParaRPr lang="en-US"/>
        </a:p>
      </dgm:t>
    </dgm:pt>
    <dgm:pt modelId="{B2CB4A08-0417-4F05-895E-BE389ACC4EF9}" type="pres">
      <dgm:prSet presAssocID="{DF49B6F4-2721-4295-956D-BD0EBEAFB695}" presName="node" presStyleLbl="node1" presStyleIdx="2" presStyleCnt="6">
        <dgm:presLayoutVars>
          <dgm:bulletEnabled val="1"/>
        </dgm:presLayoutVars>
      </dgm:prSet>
      <dgm:spPr/>
      <dgm:t>
        <a:bodyPr/>
        <a:lstStyle/>
        <a:p>
          <a:endParaRPr lang="en-US"/>
        </a:p>
      </dgm:t>
    </dgm:pt>
    <dgm:pt modelId="{C4D935CB-5D54-4DE6-9BFE-E827809A43C4}" type="pres">
      <dgm:prSet presAssocID="{DF49B6F4-2721-4295-956D-BD0EBEAFB695}" presName="spNode" presStyleCnt="0"/>
      <dgm:spPr/>
    </dgm:pt>
    <dgm:pt modelId="{1BE07DAD-8A9E-45B4-A432-CEAED2F11A87}" type="pres">
      <dgm:prSet presAssocID="{E0AE499D-4CD4-48E5-894D-F8F360AD5278}" presName="sibTrans" presStyleLbl="sibTrans1D1" presStyleIdx="2" presStyleCnt="6"/>
      <dgm:spPr/>
      <dgm:t>
        <a:bodyPr/>
        <a:lstStyle/>
        <a:p>
          <a:endParaRPr lang="en-US"/>
        </a:p>
      </dgm:t>
    </dgm:pt>
    <dgm:pt modelId="{882954BB-8ED2-4D39-A834-5DB54E16D0D7}" type="pres">
      <dgm:prSet presAssocID="{02951B7B-1170-4864-A528-CF2645D83AF6}" presName="node" presStyleLbl="node1" presStyleIdx="3" presStyleCnt="6">
        <dgm:presLayoutVars>
          <dgm:bulletEnabled val="1"/>
        </dgm:presLayoutVars>
      </dgm:prSet>
      <dgm:spPr/>
      <dgm:t>
        <a:bodyPr/>
        <a:lstStyle/>
        <a:p>
          <a:endParaRPr lang="en-US"/>
        </a:p>
      </dgm:t>
    </dgm:pt>
    <dgm:pt modelId="{0390713F-6D51-42F3-AA8E-1FBFFFBEC65A}" type="pres">
      <dgm:prSet presAssocID="{02951B7B-1170-4864-A528-CF2645D83AF6}" presName="spNode" presStyleCnt="0"/>
      <dgm:spPr/>
    </dgm:pt>
    <dgm:pt modelId="{E4554AFC-70FD-4BCC-82FA-8AB6A9808404}" type="pres">
      <dgm:prSet presAssocID="{C0B3F6F9-F7A3-4570-A9E0-AED02E5E66C1}" presName="sibTrans" presStyleLbl="sibTrans1D1" presStyleIdx="3" presStyleCnt="6"/>
      <dgm:spPr/>
      <dgm:t>
        <a:bodyPr/>
        <a:lstStyle/>
        <a:p>
          <a:endParaRPr lang="en-US"/>
        </a:p>
      </dgm:t>
    </dgm:pt>
    <dgm:pt modelId="{AA96735C-4101-4120-ABF7-E012C0ED5E71}" type="pres">
      <dgm:prSet presAssocID="{94FB8E5C-11E6-40C0-BB35-6456B4BA89AF}" presName="node" presStyleLbl="node1" presStyleIdx="4" presStyleCnt="6">
        <dgm:presLayoutVars>
          <dgm:bulletEnabled val="1"/>
        </dgm:presLayoutVars>
      </dgm:prSet>
      <dgm:spPr/>
      <dgm:t>
        <a:bodyPr/>
        <a:lstStyle/>
        <a:p>
          <a:endParaRPr lang="en-US"/>
        </a:p>
      </dgm:t>
    </dgm:pt>
    <dgm:pt modelId="{5268AC2D-0B83-450A-9321-33AEEF02F8B3}" type="pres">
      <dgm:prSet presAssocID="{94FB8E5C-11E6-40C0-BB35-6456B4BA89AF}" presName="spNode" presStyleCnt="0"/>
      <dgm:spPr/>
    </dgm:pt>
    <dgm:pt modelId="{148622E1-409A-4AA9-A72F-06046A9AEB19}" type="pres">
      <dgm:prSet presAssocID="{758CD082-7D4D-4603-A60C-C023DBA8EA3E}" presName="sibTrans" presStyleLbl="sibTrans1D1" presStyleIdx="4" presStyleCnt="6"/>
      <dgm:spPr/>
      <dgm:t>
        <a:bodyPr/>
        <a:lstStyle/>
        <a:p>
          <a:endParaRPr lang="en-US"/>
        </a:p>
      </dgm:t>
    </dgm:pt>
    <dgm:pt modelId="{A820BB71-591D-4D80-B40F-5A4F124B1390}" type="pres">
      <dgm:prSet presAssocID="{24EC086B-7B91-4634-BCD2-512E7A0B815E}" presName="node" presStyleLbl="node1" presStyleIdx="5" presStyleCnt="6">
        <dgm:presLayoutVars>
          <dgm:bulletEnabled val="1"/>
        </dgm:presLayoutVars>
      </dgm:prSet>
      <dgm:spPr/>
      <dgm:t>
        <a:bodyPr/>
        <a:lstStyle/>
        <a:p>
          <a:endParaRPr lang="en-US"/>
        </a:p>
      </dgm:t>
    </dgm:pt>
    <dgm:pt modelId="{96688C10-7CFF-4F9F-9D62-6D067564BC2D}" type="pres">
      <dgm:prSet presAssocID="{24EC086B-7B91-4634-BCD2-512E7A0B815E}" presName="spNode" presStyleCnt="0"/>
      <dgm:spPr/>
    </dgm:pt>
    <dgm:pt modelId="{EA7A675E-FE68-48B7-8F33-0411183B5F9D}" type="pres">
      <dgm:prSet presAssocID="{33AF2F4E-760D-4EB3-8152-8117C479C2AF}" presName="sibTrans" presStyleLbl="sibTrans1D1" presStyleIdx="5" presStyleCnt="6"/>
      <dgm:spPr/>
      <dgm:t>
        <a:bodyPr/>
        <a:lstStyle/>
        <a:p>
          <a:endParaRPr lang="en-US"/>
        </a:p>
      </dgm:t>
    </dgm:pt>
  </dgm:ptLst>
  <dgm:cxnLst>
    <dgm:cxn modelId="{A7B2C1C3-0C56-4F64-B7A9-4947596283E0}" type="presOf" srcId="{94FB8E5C-11E6-40C0-BB35-6456B4BA89AF}" destId="{AA96735C-4101-4120-ABF7-E012C0ED5E71}" srcOrd="0" destOrd="0" presId="urn:microsoft.com/office/officeart/2005/8/layout/cycle5"/>
    <dgm:cxn modelId="{77EE7E7D-4D5A-420A-971D-3EB27C9355C9}" type="presOf" srcId="{C0B3F6F9-F7A3-4570-A9E0-AED02E5E66C1}" destId="{E4554AFC-70FD-4BCC-82FA-8AB6A9808404}" srcOrd="0" destOrd="0" presId="urn:microsoft.com/office/officeart/2005/8/layout/cycle5"/>
    <dgm:cxn modelId="{25225C2D-FD47-464E-83ED-1BB1679840D9}" type="presOf" srcId="{3EEAD36C-DFB0-4D1A-BD4B-A3408A2A6187}" destId="{80EC051A-9130-4F7E-98A7-182C68DEA41E}" srcOrd="0" destOrd="0" presId="urn:microsoft.com/office/officeart/2005/8/layout/cycle5"/>
    <dgm:cxn modelId="{9CF1F3AA-6C64-48B4-94F6-0A5D7667301B}" type="presOf" srcId="{758CD082-7D4D-4603-A60C-C023DBA8EA3E}" destId="{148622E1-409A-4AA9-A72F-06046A9AEB19}" srcOrd="0" destOrd="0" presId="urn:microsoft.com/office/officeart/2005/8/layout/cycle5"/>
    <dgm:cxn modelId="{4B4FF17E-8E3B-4BB4-B610-F221FF89A889}" type="presOf" srcId="{24EC086B-7B91-4634-BCD2-512E7A0B815E}" destId="{A820BB71-591D-4D80-B40F-5A4F124B1390}" srcOrd="0" destOrd="0" presId="urn:microsoft.com/office/officeart/2005/8/layout/cycle5"/>
    <dgm:cxn modelId="{78071EB5-2D0C-4246-BF66-F2A25231BE2A}" type="presOf" srcId="{3481AD70-0BC3-4CC7-98D4-1B33A75D7D43}" destId="{60F2DBA5-A766-4BF1-AAE2-80F7936A308E}" srcOrd="0" destOrd="0" presId="urn:microsoft.com/office/officeart/2005/8/layout/cycle5"/>
    <dgm:cxn modelId="{B1D718BE-E577-4C2B-B4A2-775586D13148}" type="presOf" srcId="{6F9314FC-921D-4931-94E3-1BC24E5C2F15}" destId="{A94AB810-1FBB-4C92-8927-26B08552FC19}" srcOrd="0" destOrd="0" presId="urn:microsoft.com/office/officeart/2005/8/layout/cycle5"/>
    <dgm:cxn modelId="{2247E4FB-CC03-42CD-99F6-5F5B9139BA97}" type="presOf" srcId="{1CEFB5DD-5AAD-402E-B852-4EE16A735DC6}" destId="{E19F4669-44A7-469F-8B5C-D79DE317DA7D}" srcOrd="0" destOrd="0" presId="urn:microsoft.com/office/officeart/2005/8/layout/cycle5"/>
    <dgm:cxn modelId="{9D638423-3572-4B1D-8543-71E2F67FE495}" srcId="{EF8967E3-97EF-4C57-A60C-F18B8C27386C}" destId="{94FB8E5C-11E6-40C0-BB35-6456B4BA89AF}" srcOrd="4" destOrd="0" parTransId="{2F12B64E-5283-49AA-8F86-9A0AA59AF608}" sibTransId="{758CD082-7D4D-4603-A60C-C023DBA8EA3E}"/>
    <dgm:cxn modelId="{DEC8C773-0657-4763-8BD5-70ADB7517C6C}" srcId="{EF8967E3-97EF-4C57-A60C-F18B8C27386C}" destId="{3EEAD36C-DFB0-4D1A-BD4B-A3408A2A6187}" srcOrd="1" destOrd="0" parTransId="{C99B5906-FAE7-42AA-A734-243DF0E4D176}" sibTransId="{1CEFB5DD-5AAD-402E-B852-4EE16A735DC6}"/>
    <dgm:cxn modelId="{660B5A51-6F12-4D67-A725-8F1C5494D254}" type="presOf" srcId="{33AF2F4E-760D-4EB3-8152-8117C479C2AF}" destId="{EA7A675E-FE68-48B7-8F33-0411183B5F9D}" srcOrd="0" destOrd="0" presId="urn:microsoft.com/office/officeart/2005/8/layout/cycle5"/>
    <dgm:cxn modelId="{85F6EF1F-5C63-4D0A-A7EF-F300ACB29918}" type="presOf" srcId="{DF49B6F4-2721-4295-956D-BD0EBEAFB695}" destId="{B2CB4A08-0417-4F05-895E-BE389ACC4EF9}" srcOrd="0" destOrd="0" presId="urn:microsoft.com/office/officeart/2005/8/layout/cycle5"/>
    <dgm:cxn modelId="{70C5AA5E-C9CA-4BDF-BF62-3DA949DE7D12}" srcId="{EF8967E3-97EF-4C57-A60C-F18B8C27386C}" destId="{6F9314FC-921D-4931-94E3-1BC24E5C2F15}" srcOrd="0" destOrd="0" parTransId="{182C1DCB-504B-4381-AFF8-0E189B760606}" sibTransId="{3481AD70-0BC3-4CC7-98D4-1B33A75D7D43}"/>
    <dgm:cxn modelId="{E1E74769-BAF9-4293-A261-896D24E6CF0B}" type="presOf" srcId="{EF8967E3-97EF-4C57-A60C-F18B8C27386C}" destId="{69DAA656-B0BC-49AF-AB63-005FFFE38F60}" srcOrd="0" destOrd="0" presId="urn:microsoft.com/office/officeart/2005/8/layout/cycle5"/>
    <dgm:cxn modelId="{1FE809BC-A306-47F1-B4B8-65B8642FFFE6}" type="presOf" srcId="{E0AE499D-4CD4-48E5-894D-F8F360AD5278}" destId="{1BE07DAD-8A9E-45B4-A432-CEAED2F11A87}" srcOrd="0" destOrd="0" presId="urn:microsoft.com/office/officeart/2005/8/layout/cycle5"/>
    <dgm:cxn modelId="{6A84CC49-790B-4FEF-BC00-88A4F006CBCD}" srcId="{EF8967E3-97EF-4C57-A60C-F18B8C27386C}" destId="{24EC086B-7B91-4634-BCD2-512E7A0B815E}" srcOrd="5" destOrd="0" parTransId="{2E68E4DE-FD87-45D7-B3CD-CBDC3FA8BDCA}" sibTransId="{33AF2F4E-760D-4EB3-8152-8117C479C2AF}"/>
    <dgm:cxn modelId="{83A78CB2-F288-4C59-B0E7-0596B6ECA3CD}" srcId="{EF8967E3-97EF-4C57-A60C-F18B8C27386C}" destId="{DF49B6F4-2721-4295-956D-BD0EBEAFB695}" srcOrd="2" destOrd="0" parTransId="{F199DA85-CA0E-465F-8313-B7CBD4D143A5}" sibTransId="{E0AE499D-4CD4-48E5-894D-F8F360AD5278}"/>
    <dgm:cxn modelId="{EE06AE47-A5CF-4587-80D2-3A1F1BF58027}" type="presOf" srcId="{02951B7B-1170-4864-A528-CF2645D83AF6}" destId="{882954BB-8ED2-4D39-A834-5DB54E16D0D7}" srcOrd="0" destOrd="0" presId="urn:microsoft.com/office/officeart/2005/8/layout/cycle5"/>
    <dgm:cxn modelId="{9E8056E8-D02B-433D-8EF9-306D38745EE7}" srcId="{EF8967E3-97EF-4C57-A60C-F18B8C27386C}" destId="{02951B7B-1170-4864-A528-CF2645D83AF6}" srcOrd="3" destOrd="0" parTransId="{FC658ECB-214B-49A8-B533-9939CD9A146A}" sibTransId="{C0B3F6F9-F7A3-4570-A9E0-AED02E5E66C1}"/>
    <dgm:cxn modelId="{2E3A824E-CDA6-44A0-BC62-C94BB294B7F2}" type="presParOf" srcId="{69DAA656-B0BC-49AF-AB63-005FFFE38F60}" destId="{A94AB810-1FBB-4C92-8927-26B08552FC19}" srcOrd="0" destOrd="0" presId="urn:microsoft.com/office/officeart/2005/8/layout/cycle5"/>
    <dgm:cxn modelId="{A0559C1B-45F5-494E-82F9-F95D7FDF1530}" type="presParOf" srcId="{69DAA656-B0BC-49AF-AB63-005FFFE38F60}" destId="{27F0B5A9-02AC-4A5A-B9CA-076B7AC363FF}" srcOrd="1" destOrd="0" presId="urn:microsoft.com/office/officeart/2005/8/layout/cycle5"/>
    <dgm:cxn modelId="{D8CF23F7-1CBE-4968-9BC4-B5896444FA37}" type="presParOf" srcId="{69DAA656-B0BC-49AF-AB63-005FFFE38F60}" destId="{60F2DBA5-A766-4BF1-AAE2-80F7936A308E}" srcOrd="2" destOrd="0" presId="urn:microsoft.com/office/officeart/2005/8/layout/cycle5"/>
    <dgm:cxn modelId="{E4F7B7A8-FAFF-43F3-908F-0D5E98C66802}" type="presParOf" srcId="{69DAA656-B0BC-49AF-AB63-005FFFE38F60}" destId="{80EC051A-9130-4F7E-98A7-182C68DEA41E}" srcOrd="3" destOrd="0" presId="urn:microsoft.com/office/officeart/2005/8/layout/cycle5"/>
    <dgm:cxn modelId="{9B92CB74-E7AB-4A51-A002-FCF9028935EC}" type="presParOf" srcId="{69DAA656-B0BC-49AF-AB63-005FFFE38F60}" destId="{3A759641-535E-40F1-B2B4-A4C456788426}" srcOrd="4" destOrd="0" presId="urn:microsoft.com/office/officeart/2005/8/layout/cycle5"/>
    <dgm:cxn modelId="{01412C84-1B44-4CB0-80B9-06EEA8AC7F0B}" type="presParOf" srcId="{69DAA656-B0BC-49AF-AB63-005FFFE38F60}" destId="{E19F4669-44A7-469F-8B5C-D79DE317DA7D}" srcOrd="5" destOrd="0" presId="urn:microsoft.com/office/officeart/2005/8/layout/cycle5"/>
    <dgm:cxn modelId="{BDD58F31-541D-4A10-9D04-4EA47A8BB222}" type="presParOf" srcId="{69DAA656-B0BC-49AF-AB63-005FFFE38F60}" destId="{B2CB4A08-0417-4F05-895E-BE389ACC4EF9}" srcOrd="6" destOrd="0" presId="urn:microsoft.com/office/officeart/2005/8/layout/cycle5"/>
    <dgm:cxn modelId="{B5AF43E7-007E-4A0C-A882-8156365853E5}" type="presParOf" srcId="{69DAA656-B0BC-49AF-AB63-005FFFE38F60}" destId="{C4D935CB-5D54-4DE6-9BFE-E827809A43C4}" srcOrd="7" destOrd="0" presId="urn:microsoft.com/office/officeart/2005/8/layout/cycle5"/>
    <dgm:cxn modelId="{62101DC8-9BA2-4BDE-A855-AAC780178C54}" type="presParOf" srcId="{69DAA656-B0BC-49AF-AB63-005FFFE38F60}" destId="{1BE07DAD-8A9E-45B4-A432-CEAED2F11A87}" srcOrd="8" destOrd="0" presId="urn:microsoft.com/office/officeart/2005/8/layout/cycle5"/>
    <dgm:cxn modelId="{956820AA-44B8-4806-B313-807F8F66100E}" type="presParOf" srcId="{69DAA656-B0BC-49AF-AB63-005FFFE38F60}" destId="{882954BB-8ED2-4D39-A834-5DB54E16D0D7}" srcOrd="9" destOrd="0" presId="urn:microsoft.com/office/officeart/2005/8/layout/cycle5"/>
    <dgm:cxn modelId="{59D3B43D-4071-4565-9680-FEE96ECFA94A}" type="presParOf" srcId="{69DAA656-B0BC-49AF-AB63-005FFFE38F60}" destId="{0390713F-6D51-42F3-AA8E-1FBFFFBEC65A}" srcOrd="10" destOrd="0" presId="urn:microsoft.com/office/officeart/2005/8/layout/cycle5"/>
    <dgm:cxn modelId="{38F69C36-4E93-4D39-8EFD-BDA07612D29B}" type="presParOf" srcId="{69DAA656-B0BC-49AF-AB63-005FFFE38F60}" destId="{E4554AFC-70FD-4BCC-82FA-8AB6A9808404}" srcOrd="11" destOrd="0" presId="urn:microsoft.com/office/officeart/2005/8/layout/cycle5"/>
    <dgm:cxn modelId="{A2F63385-8C83-4256-8D25-772DB9F79A88}" type="presParOf" srcId="{69DAA656-B0BC-49AF-AB63-005FFFE38F60}" destId="{AA96735C-4101-4120-ABF7-E012C0ED5E71}" srcOrd="12" destOrd="0" presId="urn:microsoft.com/office/officeart/2005/8/layout/cycle5"/>
    <dgm:cxn modelId="{595ACD13-A7FA-46E5-8E6A-1CADEAE4A3D4}" type="presParOf" srcId="{69DAA656-B0BC-49AF-AB63-005FFFE38F60}" destId="{5268AC2D-0B83-450A-9321-33AEEF02F8B3}" srcOrd="13" destOrd="0" presId="urn:microsoft.com/office/officeart/2005/8/layout/cycle5"/>
    <dgm:cxn modelId="{D3FF5E0F-F13D-4B0F-B118-1379820120FD}" type="presParOf" srcId="{69DAA656-B0BC-49AF-AB63-005FFFE38F60}" destId="{148622E1-409A-4AA9-A72F-06046A9AEB19}" srcOrd="14" destOrd="0" presId="urn:microsoft.com/office/officeart/2005/8/layout/cycle5"/>
    <dgm:cxn modelId="{67DD0518-8DC6-43F3-B99A-600C63DD13A1}" type="presParOf" srcId="{69DAA656-B0BC-49AF-AB63-005FFFE38F60}" destId="{A820BB71-591D-4D80-B40F-5A4F124B1390}" srcOrd="15" destOrd="0" presId="urn:microsoft.com/office/officeart/2005/8/layout/cycle5"/>
    <dgm:cxn modelId="{CF81FE8C-0591-4FE4-B1CC-EDB0CB85ACD6}" type="presParOf" srcId="{69DAA656-B0BC-49AF-AB63-005FFFE38F60}" destId="{96688C10-7CFF-4F9F-9D62-6D067564BC2D}" srcOrd="16" destOrd="0" presId="urn:microsoft.com/office/officeart/2005/8/layout/cycle5"/>
    <dgm:cxn modelId="{B7503EF2-6963-4D04-994E-77EF00F1A957}" type="presParOf" srcId="{69DAA656-B0BC-49AF-AB63-005FFFE38F60}" destId="{EA7A675E-FE68-48B7-8F33-0411183B5F9D}"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AB810-1FBB-4C92-8927-26B08552FC19}">
      <dsp:nvSpPr>
        <dsp:cNvPr id="0" name=""/>
        <dsp:cNvSpPr/>
      </dsp:nvSpPr>
      <dsp:spPr>
        <a:xfrm>
          <a:off x="3499829" y="207"/>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Collect Artifacts</a:t>
          </a:r>
          <a:endParaRPr lang="en-US" sz="1400" kern="1200" dirty="0">
            <a:solidFill>
              <a:schemeClr val="tx1"/>
            </a:solidFill>
          </a:endParaRPr>
        </a:p>
      </dsp:txBody>
      <dsp:txXfrm>
        <a:off x="3537650" y="38028"/>
        <a:ext cx="1116299" cy="699120"/>
      </dsp:txXfrm>
    </dsp:sp>
    <dsp:sp modelId="{60F2DBA5-A766-4BF1-AAE2-80F7936A308E}">
      <dsp:nvSpPr>
        <dsp:cNvPr id="0" name=""/>
        <dsp:cNvSpPr/>
      </dsp:nvSpPr>
      <dsp:spPr>
        <a:xfrm>
          <a:off x="2272024" y="387588"/>
          <a:ext cx="3647551" cy="3647551"/>
        </a:xfrm>
        <a:custGeom>
          <a:avLst/>
          <a:gdLst/>
          <a:ahLst/>
          <a:cxnLst/>
          <a:rect l="0" t="0" r="0" b="0"/>
          <a:pathLst>
            <a:path>
              <a:moveTo>
                <a:pt x="2569365" y="159367"/>
              </a:moveTo>
              <a:arcTo wR="1823775" hR="1823775" stAng="1764783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80EC051A-9130-4F7E-98A7-182C68DEA41E}">
      <dsp:nvSpPr>
        <dsp:cNvPr id="0" name=""/>
        <dsp:cNvSpPr/>
      </dsp:nvSpPr>
      <dsp:spPr>
        <a:xfrm>
          <a:off x="5079265" y="912095"/>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Score Artifacts</a:t>
          </a:r>
          <a:endParaRPr lang="en-US" sz="1400" kern="1200" dirty="0">
            <a:solidFill>
              <a:schemeClr val="tx1"/>
            </a:solidFill>
          </a:endParaRPr>
        </a:p>
      </dsp:txBody>
      <dsp:txXfrm>
        <a:off x="5117086" y="949916"/>
        <a:ext cx="1116299" cy="699120"/>
      </dsp:txXfrm>
    </dsp:sp>
    <dsp:sp modelId="{E19F4669-44A7-469F-8B5C-D79DE317DA7D}">
      <dsp:nvSpPr>
        <dsp:cNvPr id="0" name=""/>
        <dsp:cNvSpPr/>
      </dsp:nvSpPr>
      <dsp:spPr>
        <a:xfrm>
          <a:off x="2272024" y="387588"/>
          <a:ext cx="3647551" cy="3647551"/>
        </a:xfrm>
        <a:custGeom>
          <a:avLst/>
          <a:gdLst/>
          <a:ahLst/>
          <a:cxnLst/>
          <a:rect l="0" t="0" r="0" b="0"/>
          <a:pathLst>
            <a:path>
              <a:moveTo>
                <a:pt x="3619161" y="1503231"/>
              </a:moveTo>
              <a:arcTo wR="1823775" hR="1823775" stAng="20992632" swAng="1214735"/>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B2CB4A08-0417-4F05-895E-BE389ACC4EF9}">
      <dsp:nvSpPr>
        <dsp:cNvPr id="0" name=""/>
        <dsp:cNvSpPr/>
      </dsp:nvSpPr>
      <dsp:spPr>
        <a:xfrm>
          <a:off x="5079265" y="2735871"/>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Collect and Process Data</a:t>
          </a:r>
        </a:p>
      </dsp:txBody>
      <dsp:txXfrm>
        <a:off x="5117086" y="2773692"/>
        <a:ext cx="1116299" cy="699120"/>
      </dsp:txXfrm>
    </dsp:sp>
    <dsp:sp modelId="{1BE07DAD-8A9E-45B4-A432-CEAED2F11A87}">
      <dsp:nvSpPr>
        <dsp:cNvPr id="0" name=""/>
        <dsp:cNvSpPr/>
      </dsp:nvSpPr>
      <dsp:spPr>
        <a:xfrm>
          <a:off x="2272024" y="387588"/>
          <a:ext cx="3647551" cy="3647551"/>
        </a:xfrm>
        <a:custGeom>
          <a:avLst/>
          <a:gdLst/>
          <a:ahLst/>
          <a:cxnLst/>
          <a:rect l="0" t="0" r="0" b="0"/>
          <a:pathLst>
            <a:path>
              <a:moveTo>
                <a:pt x="2984129" y="3230806"/>
              </a:moveTo>
              <a:arcTo wR="1823775" hR="1823775" stAng="302929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882954BB-8ED2-4D39-A834-5DB54E16D0D7}">
      <dsp:nvSpPr>
        <dsp:cNvPr id="0" name=""/>
        <dsp:cNvSpPr/>
      </dsp:nvSpPr>
      <dsp:spPr>
        <a:xfrm>
          <a:off x="3499829" y="3647759"/>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Improvement Teams</a:t>
          </a:r>
          <a:endParaRPr lang="en-US" sz="1400" kern="1200" dirty="0">
            <a:solidFill>
              <a:schemeClr val="tx1"/>
            </a:solidFill>
          </a:endParaRPr>
        </a:p>
      </dsp:txBody>
      <dsp:txXfrm>
        <a:off x="3537650" y="3685580"/>
        <a:ext cx="1116299" cy="699120"/>
      </dsp:txXfrm>
    </dsp:sp>
    <dsp:sp modelId="{E4554AFC-70FD-4BCC-82FA-8AB6A9808404}">
      <dsp:nvSpPr>
        <dsp:cNvPr id="0" name=""/>
        <dsp:cNvSpPr/>
      </dsp:nvSpPr>
      <dsp:spPr>
        <a:xfrm>
          <a:off x="2272024" y="387588"/>
          <a:ext cx="3647551" cy="3647551"/>
        </a:xfrm>
        <a:custGeom>
          <a:avLst/>
          <a:gdLst/>
          <a:ahLst/>
          <a:cxnLst/>
          <a:rect l="0" t="0" r="0" b="0"/>
          <a:pathLst>
            <a:path>
              <a:moveTo>
                <a:pt x="1078185" y="3488183"/>
              </a:moveTo>
              <a:arcTo wR="1823775" hR="1823775" stAng="684783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AA96735C-4101-4120-ABF7-E012C0ED5E71}">
      <dsp:nvSpPr>
        <dsp:cNvPr id="0" name=""/>
        <dsp:cNvSpPr/>
      </dsp:nvSpPr>
      <dsp:spPr>
        <a:xfrm>
          <a:off x="1920393" y="2735871"/>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Interventions</a:t>
          </a:r>
          <a:endParaRPr lang="en-US" sz="1400" kern="1200" dirty="0">
            <a:solidFill>
              <a:schemeClr val="tx1"/>
            </a:solidFill>
          </a:endParaRPr>
        </a:p>
      </dsp:txBody>
      <dsp:txXfrm>
        <a:off x="1958214" y="2773692"/>
        <a:ext cx="1116299" cy="699120"/>
      </dsp:txXfrm>
    </dsp:sp>
    <dsp:sp modelId="{148622E1-409A-4AA9-A72F-06046A9AEB19}">
      <dsp:nvSpPr>
        <dsp:cNvPr id="0" name=""/>
        <dsp:cNvSpPr/>
      </dsp:nvSpPr>
      <dsp:spPr>
        <a:xfrm>
          <a:off x="2272024" y="387588"/>
          <a:ext cx="3647551" cy="3647551"/>
        </a:xfrm>
        <a:custGeom>
          <a:avLst/>
          <a:gdLst/>
          <a:ahLst/>
          <a:cxnLst/>
          <a:rect l="0" t="0" r="0" b="0"/>
          <a:pathLst>
            <a:path>
              <a:moveTo>
                <a:pt x="28390" y="2144319"/>
              </a:moveTo>
              <a:arcTo wR="1823775" hR="1823775" stAng="10192632" swAng="1214735"/>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A820BB71-591D-4D80-B40F-5A4F124B1390}">
      <dsp:nvSpPr>
        <dsp:cNvPr id="0" name=""/>
        <dsp:cNvSpPr/>
      </dsp:nvSpPr>
      <dsp:spPr>
        <a:xfrm>
          <a:off x="1920393" y="912095"/>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Faculty Development </a:t>
          </a:r>
          <a:endParaRPr lang="en-US" sz="1400" kern="1200" dirty="0">
            <a:solidFill>
              <a:schemeClr val="tx1"/>
            </a:solidFill>
          </a:endParaRPr>
        </a:p>
      </dsp:txBody>
      <dsp:txXfrm>
        <a:off x="1958214" y="949916"/>
        <a:ext cx="1116299" cy="699120"/>
      </dsp:txXfrm>
    </dsp:sp>
    <dsp:sp modelId="{EA7A675E-FE68-48B7-8F33-0411183B5F9D}">
      <dsp:nvSpPr>
        <dsp:cNvPr id="0" name=""/>
        <dsp:cNvSpPr/>
      </dsp:nvSpPr>
      <dsp:spPr>
        <a:xfrm>
          <a:off x="2272024" y="387588"/>
          <a:ext cx="3647551" cy="3647551"/>
        </a:xfrm>
        <a:custGeom>
          <a:avLst/>
          <a:gdLst/>
          <a:ahLst/>
          <a:cxnLst/>
          <a:rect l="0" t="0" r="0" b="0"/>
          <a:pathLst>
            <a:path>
              <a:moveTo>
                <a:pt x="663421" y="416744"/>
              </a:moveTo>
              <a:arcTo wR="1823775" hR="1823775" stAng="1382929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AAB058-79AE-46C1-BA09-C0CF8D6D83BC}" type="datetimeFigureOut">
              <a:rPr lang="en-US" smtClean="0"/>
              <a:t>4/8/2022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72C81-9219-41D8-9FB0-6262E661CB27}" type="slidenum">
              <a:rPr lang="en-US" smtClean="0"/>
              <a:t>‹#›</a:t>
            </a:fld>
            <a:endParaRPr lang="en-US"/>
          </a:p>
        </p:txBody>
      </p:sp>
    </p:spTree>
    <p:extLst>
      <p:ext uri="{BB962C8B-B14F-4D97-AF65-F5344CB8AC3E}">
        <p14:creationId xmlns:p14="http://schemas.microsoft.com/office/powerpoint/2010/main" val="7488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333535"/>
            <a:ext cx="9144000" cy="1655762"/>
          </a:xfrm>
        </p:spPr>
        <p:txBody>
          <a:bodyPr/>
          <a:lstStyle>
            <a:lvl1pPr marL="0" indent="0" algn="ctr">
              <a:buNone/>
              <a:defRPr sz="2400">
                <a:latin typeface="Garamond" panose="020204040303010108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4DF91F-4D1E-428C-A799-9FEEB5737F27}" type="datetimeFigureOut">
              <a:rPr lang="en-US" smtClean="0"/>
              <a:t>4/8/2022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1026" name="Picture 2" descr="University Shiel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0823" y="848975"/>
            <a:ext cx="2284548" cy="3117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43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69" y="365125"/>
            <a:ext cx="9036731"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DF91F-4D1E-428C-A799-9FEEB5737F27}" type="datetimeFigureOut">
              <a:rPr lang="en-US" smtClean="0"/>
              <a:t>4/8/2022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2054"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325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Garamond" panose="02020404030301010803"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Garamond" panose="020204040303010108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4DF91F-4D1E-428C-A799-9FEEB5737F27}" type="datetimeFigureOut">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8"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12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70" y="365125"/>
            <a:ext cx="9036730"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4DF91F-4D1E-428C-A799-9FEEB5737F27}" type="datetimeFigureOut">
              <a:rPr lang="en-US" smtClean="0"/>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01552-55DC-4EDA-9776-7264C2666A5A}" type="slidenum">
              <a:rPr lang="en-US" smtClean="0"/>
              <a:t>‹#›</a:t>
            </a:fld>
            <a:endParaRPr lang="en-US"/>
          </a:p>
        </p:txBody>
      </p:sp>
      <p:pic>
        <p:nvPicPr>
          <p:cNvPr id="9"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15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70" y="365125"/>
            <a:ext cx="9038318"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4DF91F-4D1E-428C-A799-9FEEB5737F27}" type="datetimeFigureOut">
              <a:rPr lang="en-US" smtClean="0"/>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01552-55DC-4EDA-9776-7264C2666A5A}" type="slidenum">
              <a:rPr lang="en-US" smtClean="0"/>
              <a:t>‹#›</a:t>
            </a:fld>
            <a:endParaRPr lang="en-US"/>
          </a:p>
        </p:txBody>
      </p:sp>
      <p:pic>
        <p:nvPicPr>
          <p:cNvPr id="11"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10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5689" y="2014628"/>
            <a:ext cx="10515600"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4DF91F-4D1E-428C-A799-9FEEB5737F27}" type="datetimeFigureOut">
              <a:rPr lang="en-US" smtClean="0"/>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01552-55DC-4EDA-9776-7264C2666A5A}" type="slidenum">
              <a:rPr lang="en-US" smtClean="0"/>
              <a:t>‹#›</a:t>
            </a:fld>
            <a:endParaRPr lang="en-US"/>
          </a:p>
        </p:txBody>
      </p:sp>
      <p:pic>
        <p:nvPicPr>
          <p:cNvPr id="7"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25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DF91F-4D1E-428C-A799-9FEEB5737F27}" type="datetimeFigureOut">
              <a:rPr lang="en-US" smtClean="0"/>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01552-55DC-4EDA-9776-7264C2666A5A}" type="slidenum">
              <a:rPr lang="en-US" smtClean="0"/>
              <a:t>‹#›</a:t>
            </a:fld>
            <a:endParaRPr lang="en-US"/>
          </a:p>
        </p:txBody>
      </p:sp>
      <p:pic>
        <p:nvPicPr>
          <p:cNvPr id="6"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34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DF91F-4D1E-428C-A799-9FEEB5737F27}" type="datetimeFigureOut">
              <a:rPr lang="en-US" smtClean="0"/>
              <a:t>4/8/2022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01552-55DC-4EDA-9776-7264C2666A5A}" type="slidenum">
              <a:rPr lang="en-US" smtClean="0"/>
              <a:t>‹#›</a:t>
            </a:fld>
            <a:endParaRPr lang="en-US"/>
          </a:p>
        </p:txBody>
      </p:sp>
    </p:spTree>
    <p:extLst>
      <p:ext uri="{BB962C8B-B14F-4D97-AF65-F5344CB8AC3E}">
        <p14:creationId xmlns:p14="http://schemas.microsoft.com/office/powerpoint/2010/main" val="2014173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uca.edu/core/for-faculty/effective-communication-assess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amcentire@uca.edu" TargetMode="External"/><Relationship Id="rId2" Type="http://schemas.openxmlformats.org/officeDocument/2006/relationships/hyperlink" Target="mailto:jmheld@uca.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ca.edu/core/for-faculty/effective-communication-assess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6000">
              <a:srgbClr val="BDBDBD"/>
            </a:gs>
            <a:gs pos="31000">
              <a:schemeClr val="accent3">
                <a:lumMod val="0"/>
                <a:lumOff val="100000"/>
              </a:schemeClr>
            </a:gs>
            <a:gs pos="91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0606" y="4193177"/>
            <a:ext cx="9112332" cy="2220686"/>
          </a:xfrm>
        </p:spPr>
        <p:txBody>
          <a:bodyPr>
            <a:noAutofit/>
          </a:bodyPr>
          <a:lstStyle/>
          <a:p>
            <a:r>
              <a:rPr lang="en-US" sz="4000" b="1" dirty="0" smtClean="0"/>
              <a:t>Effective Communication </a:t>
            </a:r>
          </a:p>
          <a:p>
            <a:r>
              <a:rPr lang="en-US" sz="4000" dirty="0" smtClean="0"/>
              <a:t>Pre-Assessment Cycle Information Session</a:t>
            </a:r>
          </a:p>
          <a:p>
            <a:r>
              <a:rPr lang="en-US" sz="4000" dirty="0" smtClean="0"/>
              <a:t>Goal A (Oral)</a:t>
            </a:r>
          </a:p>
        </p:txBody>
      </p:sp>
    </p:spTree>
    <p:extLst>
      <p:ext uri="{BB962C8B-B14F-4D97-AF65-F5344CB8AC3E}">
        <p14:creationId xmlns:p14="http://schemas.microsoft.com/office/powerpoint/2010/main" val="1331870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Effective Communication Rubric A: Oral </a:t>
            </a:r>
            <a:endParaRPr lang="en-US" sz="4000" dirty="0"/>
          </a:p>
        </p:txBody>
      </p:sp>
      <p:sp>
        <p:nvSpPr>
          <p:cNvPr id="7" name="Text Placeholder 6"/>
          <p:cNvSpPr>
            <a:spLocks noGrp="1"/>
          </p:cNvSpPr>
          <p:nvPr>
            <p:ph type="body" idx="1"/>
          </p:nvPr>
        </p:nvSpPr>
        <p:spPr/>
        <p:txBody>
          <a:bodyPr>
            <a:normAutofit/>
          </a:bodyPr>
          <a:lstStyle/>
          <a:p>
            <a:r>
              <a:rPr lang="en-US" dirty="0" smtClean="0"/>
              <a:t>Oral Communication </a:t>
            </a:r>
            <a:endParaRPr lang="en-US" dirty="0"/>
          </a:p>
        </p:txBody>
      </p:sp>
      <p:sp>
        <p:nvSpPr>
          <p:cNvPr id="13" name="Text Placeholder 12"/>
          <p:cNvSpPr>
            <a:spLocks noGrp="1"/>
          </p:cNvSpPr>
          <p:nvPr>
            <p:ph type="body" sz="quarter" idx="3"/>
          </p:nvPr>
        </p:nvSpPr>
        <p:spPr/>
        <p:txBody>
          <a:bodyPr/>
          <a:lstStyle/>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8" y="2505075"/>
            <a:ext cx="5157787" cy="1515665"/>
          </a:xfrm>
        </p:spPr>
      </p:pic>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200" y="2505075"/>
            <a:ext cx="5183188" cy="3115974"/>
          </a:xfrm>
        </p:spPr>
      </p:pic>
    </p:spTree>
    <p:extLst>
      <p:ext uri="{BB962C8B-B14F-4D97-AF65-F5344CB8AC3E}">
        <p14:creationId xmlns:p14="http://schemas.microsoft.com/office/powerpoint/2010/main" val="880412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Effective </a:t>
            </a:r>
            <a:r>
              <a:rPr lang="en-US" sz="3200" dirty="0"/>
              <a:t>Communication resources</a:t>
            </a:r>
            <a:br>
              <a:rPr lang="en-US" sz="3200" dirty="0"/>
            </a:br>
            <a:r>
              <a:rPr lang="en-US" sz="3200" dirty="0">
                <a:hlinkClick r:id="rId2"/>
              </a:rPr>
              <a:t>https://uca.edu/core/for-faculty/effective-communication-assessment</a:t>
            </a:r>
            <a:r>
              <a:rPr lang="en-US" sz="3200" dirty="0" smtClean="0">
                <a:hlinkClick r:id="rId2"/>
              </a:rPr>
              <a:t>/</a:t>
            </a:r>
            <a:r>
              <a:rPr lang="en-US" sz="3200" dirty="0" smtClean="0"/>
              <a:t> </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Expectations at all levels: From Lower to Upper Division courses, our expectations of students vary. But we should make sure to afford all students the opportunity to demonstrate the full range of their abilities. That’s how we learn where they are, so we can meet them there and promote growth. </a:t>
            </a:r>
          </a:p>
          <a:p>
            <a:r>
              <a:rPr lang="en-US" dirty="0" smtClean="0"/>
              <a:t>No discipline has a monopoly on promoting or developing this skill in our students. All faculty who teach courses under this goal, are teaching oral communication.  </a:t>
            </a:r>
          </a:p>
          <a:p>
            <a:r>
              <a:rPr lang="en-US" dirty="0" smtClean="0"/>
              <a:t>We’re training our students to be effective rhetoricians. This is an area where our past assessment cycle showed we had room for growth. </a:t>
            </a:r>
          </a:p>
          <a:p>
            <a:pPr marL="0" indent="0">
              <a:buNone/>
            </a:pPr>
            <a:r>
              <a:rPr lang="en-US" sz="2400" dirty="0" smtClean="0">
                <a:latin typeface="Garamond" panose="02020404030301010803" pitchFamily="18" charset="0"/>
              </a:rPr>
              <a:t>  </a:t>
            </a:r>
            <a:endParaRPr lang="en-US" sz="2400" dirty="0">
              <a:latin typeface="Garamond" panose="02020404030301010803" pitchFamily="18" charset="0"/>
            </a:endParaRPr>
          </a:p>
        </p:txBody>
      </p:sp>
    </p:spTree>
    <p:extLst>
      <p:ext uri="{BB962C8B-B14F-4D97-AF65-F5344CB8AC3E}">
        <p14:creationId xmlns:p14="http://schemas.microsoft.com/office/powerpoint/2010/main" val="2981571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Improvement </a:t>
            </a:r>
            <a:endParaRPr lang="en-US" dirty="0"/>
          </a:p>
        </p:txBody>
      </p:sp>
      <p:sp>
        <p:nvSpPr>
          <p:cNvPr id="3" name="Content Placeholder 2"/>
          <p:cNvSpPr>
            <a:spLocks noGrp="1"/>
          </p:cNvSpPr>
          <p:nvPr>
            <p:ph sz="half" idx="1"/>
          </p:nvPr>
        </p:nvSpPr>
        <p:spPr/>
        <p:txBody>
          <a:bodyPr>
            <a:normAutofit/>
          </a:bodyPr>
          <a:lstStyle/>
          <a:p>
            <a:r>
              <a:rPr lang="en-US" dirty="0" smtClean="0"/>
              <a:t>Last assessment cycle we saw that our students underperformed on “Delivery” </a:t>
            </a:r>
          </a:p>
          <a:p>
            <a:r>
              <a:rPr lang="en-US" dirty="0" smtClean="0"/>
              <a:t>No </a:t>
            </a:r>
            <a:r>
              <a:rPr lang="en-US" dirty="0"/>
              <a:t>growth demonstrated from lower division to upper division course </a:t>
            </a:r>
            <a:r>
              <a:rPr lang="en-US" dirty="0" smtClean="0"/>
              <a:t>work</a:t>
            </a:r>
          </a:p>
          <a:p>
            <a:r>
              <a:rPr lang="en-US" dirty="0" smtClean="0"/>
              <a:t>Is this an area you focus on? Do you discuss this with your students? Do you evaluate it? Do you value it? </a:t>
            </a:r>
            <a:endParaRPr lang="en-US" dirty="0"/>
          </a:p>
        </p:txBody>
      </p:sp>
      <p:sp>
        <p:nvSpPr>
          <p:cNvPr id="4" name="Content Placeholder 3"/>
          <p:cNvSpPr>
            <a:spLocks noGrp="1"/>
          </p:cNvSpPr>
          <p:nvPr>
            <p:ph sz="half" idx="2"/>
          </p:nvPr>
        </p:nvSpPr>
        <p:spPr/>
        <p:txBody>
          <a:bodyPr>
            <a:normAutofit/>
          </a:bodyPr>
          <a:lstStyle/>
          <a:p>
            <a:r>
              <a:rPr lang="en-US" dirty="0"/>
              <a:t>Oral Communication </a:t>
            </a:r>
            <a:r>
              <a:rPr lang="en-US" dirty="0" smtClean="0"/>
              <a:t>is </a:t>
            </a:r>
            <a:r>
              <a:rPr lang="en-US" dirty="0"/>
              <a:t>in the UCA Core as a result of surveying both best practices in general education and employer </a:t>
            </a:r>
            <a:r>
              <a:rPr lang="en-US" dirty="0" smtClean="0"/>
              <a:t>needs.</a:t>
            </a:r>
          </a:p>
          <a:p>
            <a:r>
              <a:rPr lang="en-US" dirty="0"/>
              <a:t>In order for students to be effective public speakers, orators, </a:t>
            </a:r>
            <a:r>
              <a:rPr lang="en-US" dirty="0" smtClean="0"/>
              <a:t>or </a:t>
            </a:r>
            <a:r>
              <a:rPr lang="en-US" dirty="0"/>
              <a:t>simply </a:t>
            </a:r>
            <a:r>
              <a:rPr lang="en-US" dirty="0" smtClean="0"/>
              <a:t>competent </a:t>
            </a:r>
            <a:r>
              <a:rPr lang="en-US" dirty="0"/>
              <a:t>communicators, we need to focus on all facets of </a:t>
            </a:r>
            <a:r>
              <a:rPr lang="en-US" dirty="0" smtClean="0"/>
              <a:t>Oral Communication.</a:t>
            </a:r>
            <a:endParaRPr lang="en-US" dirty="0"/>
          </a:p>
        </p:txBody>
      </p:sp>
    </p:spTree>
    <p:extLst>
      <p:ext uri="{BB962C8B-B14F-4D97-AF65-F5344CB8AC3E}">
        <p14:creationId xmlns:p14="http://schemas.microsoft.com/office/powerpoint/2010/main" val="3001757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Verbal and Nonverbal Delivery</a:t>
            </a:r>
            <a:endParaRPr lang="en-US" dirty="0"/>
          </a:p>
        </p:txBody>
      </p:sp>
      <p:sp>
        <p:nvSpPr>
          <p:cNvPr id="7" name="Content Placeholder 6"/>
          <p:cNvSpPr>
            <a:spLocks noGrp="1"/>
          </p:cNvSpPr>
          <p:nvPr>
            <p:ph sz="half" idx="1"/>
          </p:nvPr>
        </p:nvSpPr>
        <p:spPr/>
        <p:txBody>
          <a:bodyPr>
            <a:normAutofit fontScale="92500" lnSpcReduction="10000"/>
          </a:bodyPr>
          <a:lstStyle/>
          <a:p>
            <a:pPr marL="0" indent="0">
              <a:buNone/>
            </a:pPr>
            <a:r>
              <a:rPr lang="en-US" dirty="0" smtClean="0"/>
              <a:t>Verbal</a:t>
            </a:r>
          </a:p>
          <a:p>
            <a:r>
              <a:rPr lang="en-US" dirty="0" smtClean="0"/>
              <a:t>Conversational tone</a:t>
            </a:r>
          </a:p>
          <a:p>
            <a:r>
              <a:rPr lang="en-US" dirty="0" smtClean="0"/>
              <a:t>Well-paced</a:t>
            </a:r>
          </a:p>
          <a:p>
            <a:r>
              <a:rPr lang="en-US" dirty="0" smtClean="0"/>
              <a:t>Proper grammar</a:t>
            </a:r>
          </a:p>
          <a:p>
            <a:r>
              <a:rPr lang="en-US" dirty="0" smtClean="0"/>
              <a:t>Clear articulation </a:t>
            </a:r>
          </a:p>
          <a:p>
            <a:r>
              <a:rPr lang="en-US" dirty="0" smtClean="0"/>
              <a:t>No distracting filler (umm, </a:t>
            </a:r>
            <a:r>
              <a:rPr lang="en-US" dirty="0" err="1" smtClean="0"/>
              <a:t>uhh</a:t>
            </a:r>
            <a:r>
              <a:rPr lang="en-US" dirty="0" smtClean="0"/>
              <a:t>, like, you know, right…) </a:t>
            </a:r>
            <a:endParaRPr lang="en-US" dirty="0"/>
          </a:p>
        </p:txBody>
      </p:sp>
      <p:sp>
        <p:nvSpPr>
          <p:cNvPr id="8" name="Content Placeholder 7"/>
          <p:cNvSpPr>
            <a:spLocks noGrp="1"/>
          </p:cNvSpPr>
          <p:nvPr>
            <p:ph sz="half" idx="2"/>
          </p:nvPr>
        </p:nvSpPr>
        <p:spPr/>
        <p:txBody>
          <a:bodyPr>
            <a:normAutofit fontScale="92500" lnSpcReduction="10000"/>
          </a:bodyPr>
          <a:lstStyle/>
          <a:p>
            <a:pPr marL="0" indent="0">
              <a:buNone/>
            </a:pPr>
            <a:r>
              <a:rPr lang="en-US" sz="3000" dirty="0" smtClean="0"/>
              <a:t>Nonverbal</a:t>
            </a:r>
          </a:p>
          <a:p>
            <a:r>
              <a:rPr lang="en-US" sz="3000" dirty="0" smtClean="0"/>
              <a:t>Appropriate dress</a:t>
            </a:r>
          </a:p>
          <a:p>
            <a:r>
              <a:rPr lang="en-US" sz="3000" dirty="0" smtClean="0"/>
              <a:t>Purposeful movement</a:t>
            </a:r>
          </a:p>
          <a:p>
            <a:r>
              <a:rPr lang="en-US" sz="3000" dirty="0" smtClean="0"/>
              <a:t>Eye contact </a:t>
            </a:r>
          </a:p>
          <a:p>
            <a:r>
              <a:rPr lang="en-US" sz="3000" dirty="0" smtClean="0"/>
              <a:t>Gestures reinforce verbal message</a:t>
            </a:r>
          </a:p>
          <a:p>
            <a:r>
              <a:rPr lang="en-US" sz="3000" dirty="0" smtClean="0"/>
              <a:t>No distractors (swaying, pacing, fidgeting, bouncing…) </a:t>
            </a:r>
          </a:p>
          <a:p>
            <a:pPr marL="0" indent="0">
              <a:buNone/>
            </a:pPr>
            <a:endParaRPr lang="en-US" dirty="0" smtClean="0"/>
          </a:p>
          <a:p>
            <a:pPr marL="0" indent="0">
              <a:buNone/>
            </a:pPr>
            <a:r>
              <a:rPr lang="en-US" sz="1500" dirty="0" smtClean="0">
                <a:solidFill>
                  <a:schemeClr val="tx1">
                    <a:lumMod val="50000"/>
                    <a:lumOff val="50000"/>
                  </a:schemeClr>
                </a:solidFill>
              </a:rPr>
              <a:t>* This slide is a revised version of a previous version authored by </a:t>
            </a:r>
            <a:r>
              <a:rPr lang="en-US" sz="1500" dirty="0" err="1" smtClean="0">
                <a:solidFill>
                  <a:schemeClr val="tx1">
                    <a:lumMod val="50000"/>
                    <a:lumOff val="50000"/>
                  </a:schemeClr>
                </a:solidFill>
              </a:rPr>
              <a:t>Nelle</a:t>
            </a:r>
            <a:r>
              <a:rPr lang="en-US" sz="1500" dirty="0" smtClean="0">
                <a:solidFill>
                  <a:schemeClr val="tx1">
                    <a:lumMod val="50000"/>
                    <a:lumOff val="50000"/>
                  </a:schemeClr>
                </a:solidFill>
              </a:rPr>
              <a:t> </a:t>
            </a:r>
            <a:r>
              <a:rPr lang="en-US" sz="1500" dirty="0" err="1" smtClean="0">
                <a:solidFill>
                  <a:schemeClr val="tx1">
                    <a:lumMod val="50000"/>
                    <a:lumOff val="50000"/>
                  </a:schemeClr>
                </a:solidFill>
              </a:rPr>
              <a:t>Bedner</a:t>
            </a:r>
            <a:r>
              <a:rPr lang="en-US" sz="1500" dirty="0" smtClean="0">
                <a:solidFill>
                  <a:schemeClr val="tx1">
                    <a:lumMod val="50000"/>
                    <a:lumOff val="50000"/>
                  </a:schemeClr>
                </a:solidFill>
              </a:rPr>
              <a:t> and Staci </a:t>
            </a:r>
            <a:r>
              <a:rPr lang="en-US" sz="1500" dirty="0" err="1" smtClean="0">
                <a:solidFill>
                  <a:schemeClr val="tx1">
                    <a:lumMod val="50000"/>
                    <a:lumOff val="50000"/>
                  </a:schemeClr>
                </a:solidFill>
              </a:rPr>
              <a:t>Fritzges</a:t>
            </a:r>
            <a:r>
              <a:rPr lang="en-US" sz="1500" dirty="0" smtClean="0">
                <a:solidFill>
                  <a:schemeClr val="tx1">
                    <a:lumMod val="50000"/>
                    <a:lumOff val="50000"/>
                  </a:schemeClr>
                </a:solidFill>
              </a:rPr>
              <a:t>. </a:t>
            </a:r>
            <a:endParaRPr lang="en-US" sz="1500" dirty="0">
              <a:solidFill>
                <a:schemeClr val="tx1">
                  <a:lumMod val="50000"/>
                  <a:lumOff val="50000"/>
                </a:schemeClr>
              </a:solidFill>
            </a:endParaRPr>
          </a:p>
        </p:txBody>
      </p:sp>
    </p:spTree>
    <p:extLst>
      <p:ext uri="{BB962C8B-B14F-4D97-AF65-F5344CB8AC3E}">
        <p14:creationId xmlns:p14="http://schemas.microsoft.com/office/powerpoint/2010/main" val="2687465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Choice and Design</a:t>
            </a:r>
            <a:endParaRPr lang="en-US" dirty="0"/>
          </a:p>
        </p:txBody>
      </p:sp>
      <p:sp>
        <p:nvSpPr>
          <p:cNvPr id="3" name="Content Placeholder 2"/>
          <p:cNvSpPr>
            <a:spLocks noGrp="1"/>
          </p:cNvSpPr>
          <p:nvPr>
            <p:ph idx="1"/>
          </p:nvPr>
        </p:nvSpPr>
        <p:spPr/>
        <p:txBody>
          <a:bodyPr>
            <a:normAutofit/>
          </a:bodyPr>
          <a:lstStyle/>
          <a:p>
            <a:r>
              <a:rPr lang="en-US" sz="2400" dirty="0" smtClean="0"/>
              <a:t>Your course aligns to the Core rubric. It went through curriculum review to be so classified, and in that process affirmed your program’s commitment that the course would reinforce these student learning outcomes. As such, there should be an assignment that intentionally aligns to these outcomes and can function as your assessment artifact. </a:t>
            </a:r>
          </a:p>
          <a:p>
            <a:r>
              <a:rPr lang="en-US" sz="2400" dirty="0" smtClean="0"/>
              <a:t>Choose or craft an assignment wisely: 1) Near the </a:t>
            </a:r>
            <a:r>
              <a:rPr lang="en-US" sz="2400" b="1" dirty="0" smtClean="0"/>
              <a:t>end of the semester</a:t>
            </a:r>
            <a:r>
              <a:rPr lang="en-US" sz="2400" dirty="0" smtClean="0"/>
              <a:t>, 2) One that aligns well to the Core outcomes and </a:t>
            </a:r>
            <a:r>
              <a:rPr lang="en-US" sz="2400" b="1" dirty="0" smtClean="0"/>
              <a:t>prompts students </a:t>
            </a:r>
            <a:r>
              <a:rPr lang="en-US" sz="2400" dirty="0" smtClean="0"/>
              <a:t>to present performances that demonstrate their skills across the learning </a:t>
            </a:r>
            <a:r>
              <a:rPr lang="en-US" sz="2400" b="1" dirty="0" smtClean="0"/>
              <a:t>outcomes</a:t>
            </a:r>
            <a:r>
              <a:rPr lang="en-US" sz="2400" dirty="0" smtClean="0"/>
              <a:t> of the rubric, 3) Provides </a:t>
            </a:r>
            <a:r>
              <a:rPr lang="en-US" sz="2400" b="1" dirty="0" smtClean="0"/>
              <a:t>ample opportunity </a:t>
            </a:r>
            <a:r>
              <a:rPr lang="en-US" sz="2400" dirty="0" smtClean="0"/>
              <a:t>for students to demonstrate the full range of their abilities. </a:t>
            </a:r>
          </a:p>
          <a:p>
            <a:pPr lvl="1"/>
            <a:endParaRPr lang="en-US" dirty="0"/>
          </a:p>
        </p:txBody>
      </p:sp>
    </p:spTree>
    <p:extLst>
      <p:ext uri="{BB962C8B-B14F-4D97-AF65-F5344CB8AC3E}">
        <p14:creationId xmlns:p14="http://schemas.microsoft.com/office/powerpoint/2010/main" val="2538717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 Division Artifacts  </a:t>
            </a:r>
            <a:endParaRPr lang="en-US" dirty="0"/>
          </a:p>
        </p:txBody>
      </p:sp>
      <p:sp>
        <p:nvSpPr>
          <p:cNvPr id="5" name="Content Placeholder 4"/>
          <p:cNvSpPr>
            <a:spLocks noGrp="1"/>
          </p:cNvSpPr>
          <p:nvPr>
            <p:ph idx="1"/>
          </p:nvPr>
        </p:nvSpPr>
        <p:spPr/>
        <p:txBody>
          <a:bodyPr>
            <a:normAutofit/>
          </a:bodyPr>
          <a:lstStyle/>
          <a:p>
            <a:r>
              <a:rPr lang="en-US" dirty="0" smtClean="0"/>
              <a:t>What are expectations in terms of: Central Message, Organization, Supporting Material/Evidence, Context and Audience, Verbal and Nonverbal delivery?</a:t>
            </a:r>
          </a:p>
          <a:p>
            <a:r>
              <a:rPr lang="en-US" dirty="0" smtClean="0"/>
              <a:t>Are your assignments clear in their prompts and expectations? Do your students know what a good presentation looks like? </a:t>
            </a:r>
          </a:p>
          <a:p>
            <a:r>
              <a:rPr lang="en-US" dirty="0" smtClean="0"/>
              <a:t>Opportunity to demonstrate full range of skills: What is a good  assignment to see where students are in terms of all 5 outcomes? </a:t>
            </a:r>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224036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Division Artifacts</a:t>
            </a:r>
            <a:endParaRPr lang="en-US" dirty="0"/>
          </a:p>
        </p:txBody>
      </p:sp>
      <p:sp>
        <p:nvSpPr>
          <p:cNvPr id="5" name="Content Placeholder 4"/>
          <p:cNvSpPr>
            <a:spLocks noGrp="1"/>
          </p:cNvSpPr>
          <p:nvPr>
            <p:ph idx="1"/>
          </p:nvPr>
        </p:nvSpPr>
        <p:spPr/>
        <p:txBody>
          <a:bodyPr>
            <a:normAutofit/>
          </a:bodyPr>
          <a:lstStyle/>
          <a:p>
            <a:r>
              <a:rPr lang="en-US" dirty="0"/>
              <a:t>What are expectations in terms of: Central Message, Organization, Supporting Material/Evidence, Context and Audience, </a:t>
            </a:r>
            <a:r>
              <a:rPr lang="en-US" dirty="0" smtClean="0"/>
              <a:t>Verbal and Nonverbal delivery?</a:t>
            </a:r>
            <a:endParaRPr lang="en-US" dirty="0"/>
          </a:p>
          <a:p>
            <a:r>
              <a:rPr lang="en-US" dirty="0"/>
              <a:t>Are your </a:t>
            </a:r>
            <a:r>
              <a:rPr lang="en-US" dirty="0" smtClean="0"/>
              <a:t>assignments </a:t>
            </a:r>
            <a:r>
              <a:rPr lang="en-US" dirty="0"/>
              <a:t>clear in their prompts and expectations? Do your students know what a good </a:t>
            </a:r>
            <a:r>
              <a:rPr lang="en-US" dirty="0" smtClean="0"/>
              <a:t>presentation </a:t>
            </a:r>
            <a:r>
              <a:rPr lang="en-US" dirty="0"/>
              <a:t>looks like? </a:t>
            </a:r>
          </a:p>
          <a:p>
            <a:r>
              <a:rPr lang="en-US" dirty="0"/>
              <a:t>Opportunity to demonstrate full range of skills: </a:t>
            </a:r>
            <a:r>
              <a:rPr lang="en-US" dirty="0" smtClean="0"/>
              <a:t>At the upper level, especially in a Capstone course, students should be doing substantive research. Expectations for an effective presentation should be high. </a:t>
            </a:r>
          </a:p>
          <a:p>
            <a:r>
              <a:rPr lang="en-US" dirty="0" smtClean="0"/>
              <a:t>Is your assignment significantly important so students will produce quality work?  </a:t>
            </a:r>
            <a:endParaRPr lang="en-US" dirty="0"/>
          </a:p>
          <a:p>
            <a:pPr marL="0" indent="0">
              <a:buNone/>
            </a:pPr>
            <a:endParaRPr lang="en-US"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637814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Preparatory Work is Crucial</a:t>
            </a:r>
            <a:endParaRPr lang="en-US" dirty="0"/>
          </a:p>
        </p:txBody>
      </p:sp>
      <p:sp>
        <p:nvSpPr>
          <p:cNvPr id="3" name="Content Placeholder 2"/>
          <p:cNvSpPr>
            <a:spLocks noGrp="1"/>
          </p:cNvSpPr>
          <p:nvPr>
            <p:ph idx="1"/>
          </p:nvPr>
        </p:nvSpPr>
        <p:spPr/>
        <p:txBody>
          <a:bodyPr>
            <a:normAutofit/>
          </a:bodyPr>
          <a:lstStyle/>
          <a:p>
            <a:r>
              <a:rPr lang="en-US" dirty="0" smtClean="0"/>
              <a:t>For assessment to be meaningful we need the best information we can get on student ability. We need an accurate picture of our students.</a:t>
            </a:r>
          </a:p>
          <a:p>
            <a:r>
              <a:rPr lang="en-US" dirty="0" smtClean="0"/>
              <a:t>We need the data we receive to accurately depict our students’ skill levels across all the learning outcomes.</a:t>
            </a:r>
          </a:p>
          <a:p>
            <a:r>
              <a:rPr lang="en-US" smtClean="0"/>
              <a:t>These </a:t>
            </a:r>
            <a:r>
              <a:rPr lang="en-US" dirty="0" smtClean="0"/>
              <a:t>data will be used to evaluate and improve the general education program at UCA.</a:t>
            </a:r>
          </a:p>
          <a:p>
            <a:r>
              <a:rPr lang="en-US" dirty="0" smtClean="0"/>
              <a:t>Help us deliver to our students the best education we can; the education they deserve.</a:t>
            </a:r>
          </a:p>
          <a:p>
            <a:pPr marL="0" indent="0">
              <a:buNone/>
            </a:pPr>
            <a:endParaRPr lang="en-US" dirty="0"/>
          </a:p>
        </p:txBody>
      </p:sp>
    </p:spTree>
    <p:extLst>
      <p:ext uri="{BB962C8B-B14F-4D97-AF65-F5344CB8AC3E}">
        <p14:creationId xmlns:p14="http://schemas.microsoft.com/office/powerpoint/2010/main" val="182330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cs typeface="Aparajita" panose="020B0604020202020204" pitchFamily="34" charset="0"/>
              </a:rPr>
              <a:t>Artifact Collection: The Survey</a:t>
            </a:r>
            <a:endParaRPr lang="en-US" dirty="0"/>
          </a:p>
        </p:txBody>
      </p:sp>
      <p:sp>
        <p:nvSpPr>
          <p:cNvPr id="5" name="Content Placeholder 4"/>
          <p:cNvSpPr>
            <a:spLocks noGrp="1"/>
          </p:cNvSpPr>
          <p:nvPr>
            <p:ph sz="half" idx="1"/>
          </p:nvPr>
        </p:nvSpPr>
        <p:spPr>
          <a:xfrm>
            <a:off x="548640" y="1933303"/>
            <a:ext cx="5471160" cy="4243660"/>
          </a:xfrm>
        </p:spPr>
        <p:txBody>
          <a:bodyPr>
            <a:normAutofit/>
          </a:bodyPr>
          <a:lstStyle/>
          <a:p>
            <a:pPr marL="0" indent="0">
              <a:buNone/>
            </a:pPr>
            <a:r>
              <a:rPr lang="en-US" sz="3200" dirty="0" smtClean="0"/>
              <a:t>Fall and Spring of assessment year, a survey is sent out from the office of assessment.</a:t>
            </a:r>
          </a:p>
          <a:p>
            <a:pPr lvl="1"/>
            <a:r>
              <a:rPr lang="en-US" sz="2800" dirty="0" smtClean="0"/>
              <a:t>What will you use for assessment?</a:t>
            </a:r>
          </a:p>
          <a:p>
            <a:pPr lvl="1"/>
            <a:r>
              <a:rPr lang="en-US" sz="2800" dirty="0" smtClean="0"/>
              <a:t>When will it be used?</a:t>
            </a:r>
          </a:p>
          <a:p>
            <a:pPr lvl="1"/>
            <a:r>
              <a:rPr lang="en-US" sz="2800" dirty="0" smtClean="0"/>
              <a:t>How will it be delivered? </a:t>
            </a:r>
            <a:endParaRPr lang="en-US" sz="28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67353" y="1825625"/>
            <a:ext cx="4791293" cy="4351338"/>
          </a:xfrm>
        </p:spPr>
      </p:pic>
    </p:spTree>
    <p:extLst>
      <p:ext uri="{BB962C8B-B14F-4D97-AF65-F5344CB8AC3E}">
        <p14:creationId xmlns:p14="http://schemas.microsoft.com/office/powerpoint/2010/main" val="2749924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Recording Presentations </a:t>
            </a:r>
            <a:endParaRPr lang="en-US"/>
          </a:p>
        </p:txBody>
      </p:sp>
      <p:sp>
        <p:nvSpPr>
          <p:cNvPr id="3" name="Content Placeholder 2"/>
          <p:cNvSpPr>
            <a:spLocks noGrp="1"/>
          </p:cNvSpPr>
          <p:nvPr>
            <p:ph sz="half" idx="1"/>
          </p:nvPr>
        </p:nvSpPr>
        <p:spPr/>
        <p:txBody>
          <a:bodyPr>
            <a:normAutofit lnSpcReduction="10000"/>
          </a:bodyPr>
          <a:lstStyle/>
          <a:p>
            <a:r>
              <a:rPr lang="en-US" dirty="0" smtClean="0"/>
              <a:t>We will accept a sample from your courses: 20% or at least 5 artifacts. </a:t>
            </a:r>
          </a:p>
          <a:p>
            <a:r>
              <a:rPr lang="en-US" dirty="0" smtClean="0"/>
              <a:t>Samples should be random</a:t>
            </a:r>
          </a:p>
          <a:p>
            <a:r>
              <a:rPr lang="en-US" dirty="0" smtClean="0"/>
              <a:t>This will only work if we have general compliance from all relevant sections. Please participate. </a:t>
            </a:r>
          </a:p>
          <a:p>
            <a:r>
              <a:rPr lang="en-US" dirty="0" smtClean="0"/>
              <a:t>All recordings will be deleted one year after the conclusion of assessment. </a:t>
            </a: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How to record: </a:t>
            </a:r>
          </a:p>
          <a:p>
            <a:pPr marL="914400" lvl="1" indent="-457200">
              <a:buAutoNum type="arabicPeriod"/>
            </a:pPr>
            <a:r>
              <a:rPr lang="en-US" dirty="0" smtClean="0"/>
              <a:t>Use classroom webcam: zoom, </a:t>
            </a:r>
            <a:r>
              <a:rPr lang="en-US" dirty="0" err="1" smtClean="0"/>
              <a:t>kaltura</a:t>
            </a:r>
            <a:r>
              <a:rPr lang="en-US" dirty="0" smtClean="0"/>
              <a:t>…</a:t>
            </a:r>
          </a:p>
          <a:p>
            <a:pPr marL="914400" lvl="1" indent="-457200">
              <a:buAutoNum type="arabicPeriod"/>
            </a:pPr>
            <a:r>
              <a:rPr lang="en-US" dirty="0" smtClean="0"/>
              <a:t>Portable video camera. Office of Assessment has some we can lend. </a:t>
            </a:r>
          </a:p>
          <a:p>
            <a:pPr marL="914400" lvl="1" indent="-457200">
              <a:buAutoNum type="arabicPeriod"/>
            </a:pPr>
            <a:r>
              <a:rPr lang="en-US" dirty="0" smtClean="0"/>
              <a:t>Office of Assessment staff can record presentations. </a:t>
            </a:r>
          </a:p>
          <a:p>
            <a:pPr marL="914400" lvl="1" indent="-457200">
              <a:buAutoNum type="arabicPeriod"/>
            </a:pPr>
            <a:r>
              <a:rPr lang="en-US" dirty="0" smtClean="0"/>
              <a:t>iPhone, iPad, alternative device…</a:t>
            </a:r>
          </a:p>
          <a:p>
            <a:pPr marL="914400" lvl="1" indent="-457200">
              <a:buAutoNum type="arabicPeriod"/>
            </a:pPr>
            <a:endParaRPr lang="en-US" dirty="0"/>
          </a:p>
          <a:p>
            <a:pPr marL="457200" lvl="1" indent="0" algn="ctr">
              <a:buNone/>
            </a:pPr>
            <a:r>
              <a:rPr lang="en-US" dirty="0" smtClean="0"/>
              <a:t>*Make sure recording quality is consistent with clear visual and audio. </a:t>
            </a:r>
          </a:p>
        </p:txBody>
      </p:sp>
    </p:spTree>
    <p:extLst>
      <p:ext uri="{BB962C8B-B14F-4D97-AF65-F5344CB8AC3E}">
        <p14:creationId xmlns:p14="http://schemas.microsoft.com/office/powerpoint/2010/main" val="4153616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 this Session we will: </a:t>
            </a:r>
            <a:endParaRPr lang="en-US" sz="5400" dirty="0"/>
          </a:p>
        </p:txBody>
      </p:sp>
      <p:sp>
        <p:nvSpPr>
          <p:cNvPr id="3" name="Content Placeholder 2"/>
          <p:cNvSpPr>
            <a:spLocks noGrp="1"/>
          </p:cNvSpPr>
          <p:nvPr>
            <p:ph idx="1"/>
          </p:nvPr>
        </p:nvSpPr>
        <p:spPr/>
        <p:txBody>
          <a:bodyPr>
            <a:normAutofit/>
          </a:bodyPr>
          <a:lstStyle/>
          <a:p>
            <a:r>
              <a:rPr lang="en-US" sz="3600" dirty="0" smtClean="0"/>
              <a:t>Refresh our understanding of the Effective Communication Goal A (Oral) Rubric </a:t>
            </a:r>
          </a:p>
          <a:p>
            <a:r>
              <a:rPr lang="en-US" sz="3600" dirty="0" smtClean="0"/>
              <a:t>Discuss expectations regarding student learning </a:t>
            </a:r>
          </a:p>
          <a:p>
            <a:r>
              <a:rPr lang="en-US" sz="3600" dirty="0"/>
              <a:t>Discuss assignment selection and design </a:t>
            </a:r>
          </a:p>
          <a:p>
            <a:r>
              <a:rPr lang="en-US" sz="3600" dirty="0" smtClean="0"/>
              <a:t>Learn about the assessment process</a:t>
            </a:r>
          </a:p>
          <a:p>
            <a:r>
              <a:rPr lang="en-US" sz="3600" dirty="0" smtClean="0"/>
              <a:t>Ask questions, raise concerns</a:t>
            </a:r>
          </a:p>
        </p:txBody>
      </p:sp>
    </p:spTree>
    <p:extLst>
      <p:ext uri="{BB962C8B-B14F-4D97-AF65-F5344CB8AC3E}">
        <p14:creationId xmlns:p14="http://schemas.microsoft.com/office/powerpoint/2010/main" val="2305476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Recordings </a:t>
            </a:r>
            <a:endParaRPr lang="en-US" dirty="0"/>
          </a:p>
        </p:txBody>
      </p:sp>
      <p:sp>
        <p:nvSpPr>
          <p:cNvPr id="5" name="Content Placeholder 4"/>
          <p:cNvSpPr>
            <a:spLocks noGrp="1"/>
          </p:cNvSpPr>
          <p:nvPr>
            <p:ph idx="1"/>
          </p:nvPr>
        </p:nvSpPr>
        <p:spPr/>
        <p:txBody>
          <a:bodyPr/>
          <a:lstStyle/>
          <a:p>
            <a:r>
              <a:rPr lang="en-US" dirty="0" smtClean="0"/>
              <a:t>Each student’s presentation should be a separate file. </a:t>
            </a:r>
          </a:p>
          <a:p>
            <a:r>
              <a:rPr lang="en-US" dirty="0" smtClean="0"/>
              <a:t>Each file should be identified by student name. </a:t>
            </a:r>
          </a:p>
          <a:p>
            <a:r>
              <a:rPr lang="en-US" dirty="0" smtClean="0"/>
              <a:t>Follow the usual directions provided with the survey. Upload files to the Office of Assessment. </a:t>
            </a:r>
          </a:p>
          <a:p>
            <a:r>
              <a:rPr lang="en-US" dirty="0" smtClean="0"/>
              <a:t>If you have difficulty uploading files, you can email them, share them via google drive, or deliver them on a thumb drive, among various alternatives. But don’t give up! We’re here to help and will assist in any way we can. </a:t>
            </a:r>
          </a:p>
        </p:txBody>
      </p:sp>
    </p:spTree>
    <p:extLst>
      <p:ext uri="{BB962C8B-B14F-4D97-AF65-F5344CB8AC3E}">
        <p14:creationId xmlns:p14="http://schemas.microsoft.com/office/powerpoint/2010/main" val="2925932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Additional Info: </a:t>
            </a:r>
            <a:br>
              <a:rPr lang="en-US" dirty="0" smtClean="0"/>
            </a:br>
            <a:r>
              <a:rPr lang="en-US" dirty="0" smtClean="0"/>
              <a:t>When you submit your artifacts…</a:t>
            </a:r>
            <a:endParaRPr lang="en-US" dirty="0"/>
          </a:p>
        </p:txBody>
      </p:sp>
      <p:sp>
        <p:nvSpPr>
          <p:cNvPr id="6" name="Content Placeholder 5"/>
          <p:cNvSpPr>
            <a:spLocks noGrp="1"/>
          </p:cNvSpPr>
          <p:nvPr>
            <p:ph idx="1"/>
          </p:nvPr>
        </p:nvSpPr>
        <p:spPr/>
        <p:txBody>
          <a:bodyPr/>
          <a:lstStyle/>
          <a:p>
            <a:r>
              <a:rPr lang="en-US" dirty="0" smtClean="0"/>
              <a:t>Assignment instructions</a:t>
            </a:r>
          </a:p>
          <a:p>
            <a:r>
              <a:rPr lang="en-US" dirty="0" smtClean="0"/>
              <a:t>Assignment expectations</a:t>
            </a:r>
          </a:p>
          <a:p>
            <a:r>
              <a:rPr lang="en-US" dirty="0" smtClean="0"/>
              <a:t>A grading rubric</a:t>
            </a:r>
          </a:p>
          <a:p>
            <a:r>
              <a:rPr lang="en-US" dirty="0" smtClean="0"/>
              <a:t>The scorers will be scoring the student’s performance according to the Core rubric. They only have this single performance to evaluate a student’s competency. This is why assignment design and choice is crucial.</a:t>
            </a:r>
          </a:p>
          <a:p>
            <a:pPr marL="0" indent="0">
              <a:buNone/>
            </a:pPr>
            <a:endParaRPr lang="en-US" dirty="0"/>
          </a:p>
        </p:txBody>
      </p:sp>
    </p:spTree>
    <p:extLst>
      <p:ext uri="{BB962C8B-B14F-4D97-AF65-F5344CB8AC3E}">
        <p14:creationId xmlns:p14="http://schemas.microsoft.com/office/powerpoint/2010/main" val="2181314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 to Fall 2022</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Please Participate </a:t>
            </a:r>
          </a:p>
          <a:p>
            <a:pPr marL="1200150" lvl="1" indent="-742950">
              <a:buFont typeface="+mj-lt"/>
              <a:buAutoNum type="arabicParenR"/>
            </a:pPr>
            <a:r>
              <a:rPr lang="en-US" sz="3600" dirty="0" smtClean="0"/>
              <a:t>Complete the survey</a:t>
            </a:r>
          </a:p>
          <a:p>
            <a:pPr marL="1200150" lvl="1" indent="-742950">
              <a:buFont typeface="+mj-lt"/>
              <a:buAutoNum type="arabicParenR"/>
            </a:pPr>
            <a:r>
              <a:rPr lang="en-US" sz="3600" dirty="0" smtClean="0"/>
              <a:t>Communicate with the Office of Assessment </a:t>
            </a:r>
          </a:p>
          <a:p>
            <a:pPr marL="1200150" lvl="1" indent="-742950">
              <a:buFont typeface="+mj-lt"/>
              <a:buAutoNum type="arabicParenR"/>
            </a:pPr>
            <a:r>
              <a:rPr lang="en-US" sz="3600" dirty="0" smtClean="0"/>
              <a:t>Deliver your artifacts (student work)</a:t>
            </a:r>
          </a:p>
          <a:p>
            <a:pPr marL="1200150" lvl="1" indent="-742950">
              <a:buFont typeface="+mj-lt"/>
              <a:buAutoNum type="arabicParenR"/>
            </a:pPr>
            <a:r>
              <a:rPr lang="en-US" sz="3600" dirty="0" smtClean="0"/>
              <a:t>Consider serving as a scorer </a:t>
            </a:r>
          </a:p>
          <a:p>
            <a:pPr marL="457200" lvl="1" indent="0">
              <a:buNone/>
            </a:pPr>
            <a:endParaRPr lang="en-US" sz="3600" dirty="0" smtClean="0"/>
          </a:p>
          <a:p>
            <a:pPr marL="457200" lvl="1" indent="0" algn="ctr">
              <a:buNone/>
            </a:pPr>
            <a:r>
              <a:rPr lang="en-US" sz="2800" dirty="0" smtClean="0"/>
              <a:t>Questions: Contact Jake Held at </a:t>
            </a:r>
            <a:r>
              <a:rPr lang="en-US" sz="2800" dirty="0" smtClean="0">
                <a:hlinkClick r:id="rId2"/>
              </a:rPr>
              <a:t>jmheld@uca.edu</a:t>
            </a:r>
            <a:r>
              <a:rPr lang="en-US" sz="2800" dirty="0" smtClean="0"/>
              <a:t> or Alyson </a:t>
            </a:r>
            <a:r>
              <a:rPr lang="en-US" sz="2800" dirty="0" err="1" smtClean="0"/>
              <a:t>McEntire</a:t>
            </a:r>
            <a:r>
              <a:rPr lang="en-US" sz="2800" dirty="0" smtClean="0"/>
              <a:t> at </a:t>
            </a:r>
            <a:r>
              <a:rPr lang="en-US" sz="2800" dirty="0" smtClean="0">
                <a:hlinkClick r:id="rId3"/>
              </a:rPr>
              <a:t>amcentire@uca.edu</a:t>
            </a:r>
            <a:r>
              <a:rPr lang="en-US" sz="2800" dirty="0" smtClean="0"/>
              <a:t> </a:t>
            </a:r>
            <a:endParaRPr lang="en-US" sz="2800" dirty="0"/>
          </a:p>
        </p:txBody>
      </p:sp>
    </p:spTree>
    <p:extLst>
      <p:ext uri="{BB962C8B-B14F-4D97-AF65-F5344CB8AC3E}">
        <p14:creationId xmlns:p14="http://schemas.microsoft.com/office/powerpoint/2010/main" val="1548243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4294967295"/>
          </p:nvPr>
        </p:nvSpPr>
        <p:spPr>
          <a:xfrm>
            <a:off x="0" y="1612669"/>
            <a:ext cx="12192000" cy="4564294"/>
          </a:xfrm>
        </p:spPr>
        <p:txBody>
          <a:bodyPr>
            <a:normAutofit/>
          </a:bodyPr>
          <a:lstStyle/>
          <a:p>
            <a:pPr marL="0" indent="0" algn="ctr">
              <a:buNone/>
            </a:pPr>
            <a:r>
              <a:rPr lang="en-US" sz="9600" b="1" dirty="0" smtClean="0">
                <a:solidFill>
                  <a:schemeClr val="bg1"/>
                </a:solidFill>
                <a:effectLst>
                  <a:outerShdw blurRad="38100" dist="38100" dir="2700000" algn="tl">
                    <a:srgbClr val="000000">
                      <a:alpha val="43137"/>
                    </a:srgbClr>
                  </a:outerShdw>
                </a:effectLst>
                <a:latin typeface="Garamond" panose="02020404030301010803" pitchFamily="18" charset="0"/>
              </a:rPr>
              <a:t>Questions?</a:t>
            </a:r>
          </a:p>
          <a:p>
            <a:pPr marL="0" indent="0" algn="ctr">
              <a:buNone/>
            </a:pPr>
            <a:r>
              <a:rPr lang="en-US" sz="9600" b="1" dirty="0" smtClean="0">
                <a:solidFill>
                  <a:schemeClr val="bg1"/>
                </a:solidFill>
                <a:effectLst>
                  <a:outerShdw blurRad="38100" dist="38100" dir="2700000" algn="tl">
                    <a:srgbClr val="000000">
                      <a:alpha val="43137"/>
                    </a:srgbClr>
                  </a:outerShdw>
                </a:effectLst>
                <a:latin typeface="Garamond" panose="02020404030301010803" pitchFamily="18" charset="0"/>
              </a:rPr>
              <a:t> Comments?</a:t>
            </a:r>
            <a:r>
              <a:rPr lang="en-US" sz="9600" b="1" dirty="0" smtClean="0">
                <a:solidFill>
                  <a:schemeClr val="bg1"/>
                </a:solidFill>
                <a:latin typeface="Garamond" panose="02020404030301010803" pitchFamily="18" charset="0"/>
              </a:rPr>
              <a:t> </a:t>
            </a:r>
            <a:endParaRPr lang="en-US" sz="96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119598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690687"/>
            <a:ext cx="10515600" cy="4486275"/>
          </a:xfrm>
        </p:spPr>
        <p:txBody>
          <a:bodyPr>
            <a:normAutofit/>
          </a:bodyPr>
          <a:lstStyle/>
          <a:p>
            <a:pPr marL="0" indent="0" algn="ctr">
              <a:buNone/>
            </a:pPr>
            <a:r>
              <a:rPr lang="en-US" sz="3200" dirty="0" smtClean="0"/>
              <a:t>Jake Held, PhD</a:t>
            </a:r>
          </a:p>
          <a:p>
            <a:pPr marL="0" indent="0" algn="ctr">
              <a:buNone/>
            </a:pPr>
            <a:r>
              <a:rPr lang="en-US" sz="3200" dirty="0" smtClean="0"/>
              <a:t>Professor of Philosophy</a:t>
            </a:r>
          </a:p>
          <a:p>
            <a:pPr marL="0" indent="0" algn="ctr">
              <a:buNone/>
            </a:pPr>
            <a:r>
              <a:rPr lang="en-US" sz="3200" dirty="0" smtClean="0"/>
              <a:t>Assistant Provost for Academic Assessment </a:t>
            </a:r>
          </a:p>
          <a:p>
            <a:pPr marL="0" indent="0" algn="ctr">
              <a:buNone/>
            </a:pPr>
            <a:r>
              <a:rPr lang="en-US" sz="3200" dirty="0" smtClean="0"/>
              <a:t>and General Education </a:t>
            </a:r>
          </a:p>
          <a:p>
            <a:pPr marL="0" indent="0" algn="ctr">
              <a:buNone/>
            </a:pPr>
            <a:r>
              <a:rPr lang="en-US" sz="3200" dirty="0" err="1" smtClean="0"/>
              <a:t>Wingo</a:t>
            </a:r>
            <a:r>
              <a:rPr lang="en-US" sz="3200" dirty="0" smtClean="0"/>
              <a:t> Hall 215</a:t>
            </a:r>
          </a:p>
          <a:p>
            <a:pPr marL="0" indent="0" algn="ctr">
              <a:buNone/>
            </a:pPr>
            <a:r>
              <a:rPr lang="en-US" sz="3200" dirty="0" smtClean="0"/>
              <a:t>501-450-5307</a:t>
            </a:r>
          </a:p>
          <a:p>
            <a:pPr marL="0" indent="0" algn="ctr">
              <a:buNone/>
            </a:pPr>
            <a:r>
              <a:rPr lang="en-US" sz="3200" dirty="0" smtClean="0"/>
              <a:t>jmheld@uca.edu</a:t>
            </a:r>
            <a:endParaRPr lang="en-US" sz="3200" dirty="0"/>
          </a:p>
        </p:txBody>
      </p:sp>
    </p:spTree>
    <p:extLst>
      <p:ext uri="{BB962C8B-B14F-4D97-AF65-F5344CB8AC3E}">
        <p14:creationId xmlns:p14="http://schemas.microsoft.com/office/powerpoint/2010/main" val="1274292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Assessment Cycle</a:t>
            </a:r>
            <a:endParaRPr lang="en-US" dirty="0"/>
          </a:p>
        </p:txBody>
      </p:sp>
      <p:sp>
        <p:nvSpPr>
          <p:cNvPr id="3" name="Content Placeholder 2"/>
          <p:cNvSpPr>
            <a:spLocks noGrp="1"/>
          </p:cNvSpPr>
          <p:nvPr>
            <p:ph sz="half" idx="1"/>
          </p:nvPr>
        </p:nvSpPr>
        <p:spPr/>
        <p:txBody>
          <a:bodyPr>
            <a:normAutofit/>
          </a:bodyPr>
          <a:lstStyle/>
          <a:p>
            <a:r>
              <a:rPr lang="en-US" dirty="0" smtClean="0"/>
              <a:t>A four </a:t>
            </a:r>
            <a:r>
              <a:rPr lang="en-US" dirty="0"/>
              <a:t>year cycle. </a:t>
            </a:r>
          </a:p>
          <a:p>
            <a:r>
              <a:rPr lang="en-US" dirty="0"/>
              <a:t>Each year </a:t>
            </a:r>
            <a:r>
              <a:rPr lang="en-US" dirty="0" smtClean="0"/>
              <a:t>we will focus on one aspect of each competency. </a:t>
            </a:r>
            <a:endParaRPr lang="en-US" dirty="0"/>
          </a:p>
          <a:p>
            <a:r>
              <a:rPr lang="en-US" dirty="0"/>
              <a:t>The first four year cycle provides initial data. A second four </a:t>
            </a:r>
            <a:r>
              <a:rPr lang="en-US" dirty="0" smtClean="0"/>
              <a:t>year cycle </a:t>
            </a:r>
            <a:r>
              <a:rPr lang="en-US" dirty="0"/>
              <a:t>allows for an assessment of the process as a whole. </a:t>
            </a:r>
            <a:r>
              <a:rPr lang="en-US" dirty="0" smtClean="0"/>
              <a:t>A full </a:t>
            </a:r>
            <a:r>
              <a:rPr lang="en-US" dirty="0"/>
              <a:t>programmatic assessment is recommended every 10 </a:t>
            </a:r>
            <a:r>
              <a:rPr lang="en-US" dirty="0" smtClean="0"/>
              <a:t>years.</a:t>
            </a:r>
            <a:endParaRPr lang="en-US" dirty="0"/>
          </a:p>
        </p:txBody>
      </p:sp>
      <p:graphicFrame>
        <p:nvGraphicFramePr>
          <p:cNvPr id="5" name="Content Placeholder 4"/>
          <p:cNvGraphicFramePr>
            <a:graphicFrameLocks noGrp="1"/>
          </p:cNvGraphicFramePr>
          <p:nvPr>
            <p:ph sz="half" idx="2"/>
            <p:extLst/>
          </p:nvPr>
        </p:nvGraphicFramePr>
        <p:xfrm>
          <a:off x="6019800" y="2368550"/>
          <a:ext cx="5684520" cy="2336454"/>
        </p:xfrm>
        <a:graphic>
          <a:graphicData uri="http://schemas.openxmlformats.org/drawingml/2006/table">
            <a:tbl>
              <a:tblPr firstRow="1" bandRow="1">
                <a:tableStyleId>{7DF18680-E054-41AD-8BC1-D1AEF772440D}</a:tableStyleId>
              </a:tblPr>
              <a:tblGrid>
                <a:gridCol w="947420">
                  <a:extLst>
                    <a:ext uri="{9D8B030D-6E8A-4147-A177-3AD203B41FA5}">
                      <a16:colId xmlns:a16="http://schemas.microsoft.com/office/drawing/2014/main" val="1308463025"/>
                    </a:ext>
                  </a:extLst>
                </a:gridCol>
                <a:gridCol w="947420">
                  <a:extLst>
                    <a:ext uri="{9D8B030D-6E8A-4147-A177-3AD203B41FA5}">
                      <a16:colId xmlns:a16="http://schemas.microsoft.com/office/drawing/2014/main" val="1465635206"/>
                    </a:ext>
                  </a:extLst>
                </a:gridCol>
                <a:gridCol w="947420">
                  <a:extLst>
                    <a:ext uri="{9D8B030D-6E8A-4147-A177-3AD203B41FA5}">
                      <a16:colId xmlns:a16="http://schemas.microsoft.com/office/drawing/2014/main" val="697502378"/>
                    </a:ext>
                  </a:extLst>
                </a:gridCol>
                <a:gridCol w="947420">
                  <a:extLst>
                    <a:ext uri="{9D8B030D-6E8A-4147-A177-3AD203B41FA5}">
                      <a16:colId xmlns:a16="http://schemas.microsoft.com/office/drawing/2014/main" val="2458690945"/>
                    </a:ext>
                  </a:extLst>
                </a:gridCol>
                <a:gridCol w="947420">
                  <a:extLst>
                    <a:ext uri="{9D8B030D-6E8A-4147-A177-3AD203B41FA5}">
                      <a16:colId xmlns:a16="http://schemas.microsoft.com/office/drawing/2014/main" val="3864043118"/>
                    </a:ext>
                  </a:extLst>
                </a:gridCol>
                <a:gridCol w="947420">
                  <a:extLst>
                    <a:ext uri="{9D8B030D-6E8A-4147-A177-3AD203B41FA5}">
                      <a16:colId xmlns:a16="http://schemas.microsoft.com/office/drawing/2014/main" val="1806528598"/>
                    </a:ext>
                  </a:extLst>
                </a:gridCol>
              </a:tblGrid>
              <a:tr h="521974">
                <a:tc>
                  <a:txBody>
                    <a:bodyPr/>
                    <a:lstStyle/>
                    <a:p>
                      <a:pPr algn="ctr"/>
                      <a:r>
                        <a:rPr lang="en-US" sz="1100" dirty="0" smtClean="0"/>
                        <a:t>Academic</a:t>
                      </a:r>
                      <a:r>
                        <a:rPr lang="en-US" sz="1100" baseline="0" dirty="0" smtClean="0"/>
                        <a:t> Year</a:t>
                      </a:r>
                      <a:endParaRPr lang="en-US" sz="1100" dirty="0"/>
                    </a:p>
                  </a:txBody>
                  <a:tcPr anchor="ctr">
                    <a:solidFill>
                      <a:srgbClr val="4F2D7F"/>
                    </a:solidFill>
                  </a:tcPr>
                </a:tc>
                <a:tc>
                  <a:txBody>
                    <a:bodyPr/>
                    <a:lstStyle/>
                    <a:p>
                      <a:pPr algn="ctr"/>
                      <a:r>
                        <a:rPr lang="en-US" sz="1100" dirty="0" smtClean="0"/>
                        <a:t>16-17</a:t>
                      </a:r>
                      <a:endParaRPr lang="en-US" sz="1100" dirty="0"/>
                    </a:p>
                  </a:txBody>
                  <a:tcPr anchor="ctr">
                    <a:solidFill>
                      <a:srgbClr val="4F2D7F"/>
                    </a:solidFill>
                  </a:tcPr>
                </a:tc>
                <a:tc>
                  <a:txBody>
                    <a:bodyPr/>
                    <a:lstStyle/>
                    <a:p>
                      <a:pPr algn="ctr"/>
                      <a:r>
                        <a:rPr lang="en-US" sz="1100" dirty="0" smtClean="0"/>
                        <a:t>17-18</a:t>
                      </a:r>
                      <a:endParaRPr lang="en-US" sz="1100" dirty="0"/>
                    </a:p>
                  </a:txBody>
                  <a:tcPr anchor="ctr">
                    <a:solidFill>
                      <a:srgbClr val="4F2D7F"/>
                    </a:solidFill>
                  </a:tcPr>
                </a:tc>
                <a:tc>
                  <a:txBody>
                    <a:bodyPr/>
                    <a:lstStyle/>
                    <a:p>
                      <a:pPr algn="ctr"/>
                      <a:r>
                        <a:rPr lang="en-US" sz="1100" dirty="0" smtClean="0"/>
                        <a:t>18-19</a:t>
                      </a:r>
                      <a:endParaRPr lang="en-US" sz="1100" dirty="0"/>
                    </a:p>
                  </a:txBody>
                  <a:tcPr anchor="ctr">
                    <a:solidFill>
                      <a:srgbClr val="4F2D7F"/>
                    </a:solidFill>
                  </a:tcPr>
                </a:tc>
                <a:tc>
                  <a:txBody>
                    <a:bodyPr/>
                    <a:lstStyle/>
                    <a:p>
                      <a:pPr algn="ctr"/>
                      <a:r>
                        <a:rPr lang="en-US" sz="1100" dirty="0" smtClean="0"/>
                        <a:t>19-20</a:t>
                      </a:r>
                      <a:endParaRPr lang="en-US" sz="1100" dirty="0"/>
                    </a:p>
                  </a:txBody>
                  <a:tcPr anchor="ctr">
                    <a:solidFill>
                      <a:srgbClr val="4F2D7F"/>
                    </a:solidFill>
                  </a:tcPr>
                </a:tc>
                <a:tc>
                  <a:txBody>
                    <a:bodyPr/>
                    <a:lstStyle/>
                    <a:p>
                      <a:pPr algn="ctr"/>
                      <a:r>
                        <a:rPr lang="en-US" sz="1100" dirty="0" smtClean="0"/>
                        <a:t>20-21</a:t>
                      </a:r>
                      <a:endParaRPr lang="en-US" sz="1100" dirty="0"/>
                    </a:p>
                  </a:txBody>
                  <a:tcPr anchor="ctr">
                    <a:solidFill>
                      <a:srgbClr val="4F2D7F"/>
                    </a:solidFill>
                  </a:tcPr>
                </a:tc>
                <a:extLst>
                  <a:ext uri="{0D108BD9-81ED-4DB2-BD59-A6C34878D82A}">
                    <a16:rowId xmlns:a16="http://schemas.microsoft.com/office/drawing/2014/main" val="1095668964"/>
                  </a:ext>
                </a:extLst>
              </a:tr>
              <a:tr h="453620">
                <a:tc>
                  <a:txBody>
                    <a:bodyPr/>
                    <a:lstStyle/>
                    <a:p>
                      <a:pPr algn="ctr"/>
                      <a:r>
                        <a:rPr lang="en-US" sz="1100" dirty="0" smtClean="0"/>
                        <a:t>Assess</a:t>
                      </a: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tc>
                  <a:txBody>
                    <a:bodyPr/>
                    <a:lstStyle/>
                    <a:p>
                      <a:pPr algn="ctr"/>
                      <a:r>
                        <a:rPr lang="en-US" sz="1100" dirty="0" smtClean="0"/>
                        <a:t>D</a:t>
                      </a:r>
                      <a:endParaRPr lang="en-US" sz="1100" dirty="0"/>
                    </a:p>
                  </a:txBody>
                  <a:tcPr anchor="ctr">
                    <a:solidFill>
                      <a:srgbClr val="A383D3"/>
                    </a:solidFill>
                  </a:tcPr>
                </a:tc>
                <a:tc>
                  <a:txBody>
                    <a:bodyPr/>
                    <a:lstStyle/>
                    <a:p>
                      <a:pPr algn="ctr"/>
                      <a:r>
                        <a:rPr lang="en-US" sz="1100" dirty="0" smtClean="0"/>
                        <a:t>C</a:t>
                      </a:r>
                      <a:endParaRPr lang="en-US" sz="1100" dirty="0"/>
                    </a:p>
                  </a:txBody>
                  <a:tcPr anchor="ctr">
                    <a:solidFill>
                      <a:srgbClr val="A383D3"/>
                    </a:solidFill>
                  </a:tcPr>
                </a:tc>
                <a:tc>
                  <a:txBody>
                    <a:bodyPr/>
                    <a:lstStyle/>
                    <a:p>
                      <a:pPr algn="ctr"/>
                      <a:r>
                        <a:rPr lang="en-US" sz="1100" dirty="0" smtClean="0"/>
                        <a:t>CI</a:t>
                      </a: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extLst>
                  <a:ext uri="{0D108BD9-81ED-4DB2-BD59-A6C34878D82A}">
                    <a16:rowId xmlns:a16="http://schemas.microsoft.com/office/drawing/2014/main" val="3665497414"/>
                  </a:ext>
                </a:extLst>
              </a:tr>
              <a:tr h="453620">
                <a:tc>
                  <a:txBody>
                    <a:bodyPr/>
                    <a:lstStyle/>
                    <a:p>
                      <a:pPr algn="ctr"/>
                      <a:r>
                        <a:rPr lang="en-US" sz="1100" dirty="0" smtClean="0"/>
                        <a:t>Evaluate</a:t>
                      </a:r>
                      <a:endParaRPr lang="en-US" sz="1100" dirty="0"/>
                    </a:p>
                  </a:txBody>
                  <a:tcPr anchor="ctr"/>
                </a:tc>
                <a:tc>
                  <a:txBody>
                    <a:bodyPr/>
                    <a:lstStyle/>
                    <a:p>
                      <a:pPr algn="ctr"/>
                      <a:endParaRPr lang="en-US" sz="1100" dirty="0"/>
                    </a:p>
                  </a:txBody>
                  <a:tcPr anchor="ctr"/>
                </a:tc>
                <a:tc>
                  <a:txBody>
                    <a:bodyPr/>
                    <a:lstStyle/>
                    <a:p>
                      <a:pPr algn="ctr"/>
                      <a:r>
                        <a:rPr lang="en-US" sz="1100" dirty="0" smtClean="0"/>
                        <a:t>RL</a:t>
                      </a:r>
                      <a:endParaRPr lang="en-US" sz="1100" dirty="0"/>
                    </a:p>
                  </a:txBody>
                  <a:tcPr anchor="ctr"/>
                </a:tc>
                <a:tc>
                  <a:txBody>
                    <a:bodyPr/>
                    <a:lstStyle/>
                    <a:p>
                      <a:pPr algn="ctr"/>
                      <a:r>
                        <a:rPr lang="en-US" sz="1100" dirty="0" smtClean="0"/>
                        <a:t>D</a:t>
                      </a:r>
                      <a:endParaRPr lang="en-US" sz="1100" dirty="0"/>
                    </a:p>
                  </a:txBody>
                  <a:tcPr anchor="ctr"/>
                </a:tc>
                <a:tc>
                  <a:txBody>
                    <a:bodyPr/>
                    <a:lstStyle/>
                    <a:p>
                      <a:pPr algn="ctr"/>
                      <a:r>
                        <a:rPr lang="en-US" sz="1100" dirty="0" smtClean="0"/>
                        <a:t>C</a:t>
                      </a:r>
                      <a:endParaRPr lang="en-US" sz="1100" dirty="0"/>
                    </a:p>
                  </a:txBody>
                  <a:tcPr anchor="ctr"/>
                </a:tc>
                <a:tc>
                  <a:txBody>
                    <a:bodyPr/>
                    <a:lstStyle/>
                    <a:p>
                      <a:pPr algn="ctr"/>
                      <a:r>
                        <a:rPr lang="en-US" sz="1100" dirty="0" smtClean="0"/>
                        <a:t>CI</a:t>
                      </a:r>
                      <a:endParaRPr lang="en-US" sz="1100" dirty="0"/>
                    </a:p>
                  </a:txBody>
                  <a:tcPr anchor="ctr"/>
                </a:tc>
                <a:extLst>
                  <a:ext uri="{0D108BD9-81ED-4DB2-BD59-A6C34878D82A}">
                    <a16:rowId xmlns:a16="http://schemas.microsoft.com/office/drawing/2014/main" val="2900871034"/>
                  </a:ext>
                </a:extLst>
              </a:tr>
              <a:tr h="453620">
                <a:tc>
                  <a:txBody>
                    <a:bodyPr/>
                    <a:lstStyle/>
                    <a:p>
                      <a:pPr algn="ctr"/>
                      <a:r>
                        <a:rPr lang="en-US" sz="1100" dirty="0" smtClean="0"/>
                        <a:t>Train</a:t>
                      </a:r>
                      <a:endParaRPr lang="en-US" sz="1100" dirty="0"/>
                    </a:p>
                  </a:txBody>
                  <a:tcPr anchor="ctr">
                    <a:solidFill>
                      <a:srgbClr val="A383D3"/>
                    </a:solidFill>
                  </a:tcPr>
                </a:tc>
                <a:tc>
                  <a:txBody>
                    <a:bodyPr/>
                    <a:lstStyle/>
                    <a:p>
                      <a:pPr algn="ctr"/>
                      <a:endParaRPr lang="en-US" sz="1100" dirty="0"/>
                    </a:p>
                  </a:txBody>
                  <a:tcPr anchor="ctr">
                    <a:solidFill>
                      <a:srgbClr val="A383D3"/>
                    </a:solidFill>
                  </a:tcPr>
                </a:tc>
                <a:tc>
                  <a:txBody>
                    <a:bodyPr/>
                    <a:lstStyle/>
                    <a:p>
                      <a:pPr algn="ct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tc>
                  <a:txBody>
                    <a:bodyPr/>
                    <a:lstStyle/>
                    <a:p>
                      <a:pPr algn="ctr"/>
                      <a:r>
                        <a:rPr lang="en-US" sz="1100" dirty="0" smtClean="0"/>
                        <a:t>D</a:t>
                      </a:r>
                      <a:endParaRPr lang="en-US" sz="1100" dirty="0"/>
                    </a:p>
                  </a:txBody>
                  <a:tcPr anchor="ctr">
                    <a:solidFill>
                      <a:srgbClr val="A383D3"/>
                    </a:solidFill>
                  </a:tcPr>
                </a:tc>
                <a:tc>
                  <a:txBody>
                    <a:bodyPr/>
                    <a:lstStyle/>
                    <a:p>
                      <a:pPr algn="ctr"/>
                      <a:r>
                        <a:rPr lang="en-US" sz="1100" dirty="0" smtClean="0"/>
                        <a:t>C</a:t>
                      </a:r>
                      <a:endParaRPr lang="en-US" sz="1100" dirty="0"/>
                    </a:p>
                  </a:txBody>
                  <a:tcPr anchor="ctr">
                    <a:solidFill>
                      <a:srgbClr val="A383D3"/>
                    </a:solidFill>
                  </a:tcPr>
                </a:tc>
                <a:extLst>
                  <a:ext uri="{0D108BD9-81ED-4DB2-BD59-A6C34878D82A}">
                    <a16:rowId xmlns:a16="http://schemas.microsoft.com/office/drawing/2014/main" val="2614964591"/>
                  </a:ext>
                </a:extLst>
              </a:tr>
              <a:tr h="453620">
                <a:tc>
                  <a:txBody>
                    <a:bodyPr/>
                    <a:lstStyle/>
                    <a:p>
                      <a:pPr algn="ctr"/>
                      <a:r>
                        <a:rPr lang="en-US" sz="1100" dirty="0" smtClean="0"/>
                        <a:t>Implement</a:t>
                      </a: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smtClean="0"/>
                        <a:t>RL</a:t>
                      </a:r>
                      <a:endParaRPr lang="en-US" sz="1100" dirty="0"/>
                    </a:p>
                  </a:txBody>
                  <a:tcPr anchor="ctr"/>
                </a:tc>
                <a:tc>
                  <a:txBody>
                    <a:bodyPr/>
                    <a:lstStyle/>
                    <a:p>
                      <a:pPr algn="ctr"/>
                      <a:r>
                        <a:rPr lang="en-US" sz="1100" dirty="0" smtClean="0"/>
                        <a:t>D</a:t>
                      </a:r>
                      <a:endParaRPr lang="en-US" sz="1100" dirty="0"/>
                    </a:p>
                  </a:txBody>
                  <a:tcPr anchor="ctr"/>
                </a:tc>
                <a:extLst>
                  <a:ext uri="{0D108BD9-81ED-4DB2-BD59-A6C34878D82A}">
                    <a16:rowId xmlns:a16="http://schemas.microsoft.com/office/drawing/2014/main" val="1701028953"/>
                  </a:ext>
                </a:extLst>
              </a:tr>
            </a:tbl>
          </a:graphicData>
        </a:graphic>
      </p:graphicFrame>
    </p:spTree>
    <p:extLst>
      <p:ext uri="{BB962C8B-B14F-4D97-AF65-F5344CB8AC3E}">
        <p14:creationId xmlns:p14="http://schemas.microsoft.com/office/powerpoint/2010/main" val="3487032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cs typeface="Aparajita" panose="020B0604020202020204" pitchFamily="34" charset="0"/>
              </a:rPr>
              <a:t>          </a:t>
            </a:r>
            <a:r>
              <a:rPr lang="en-US" dirty="0" smtClean="0">
                <a:cs typeface="Aparajita" panose="020B0604020202020204" pitchFamily="34" charset="0"/>
              </a:rPr>
              <a:t>The Assessment Process</a:t>
            </a:r>
            <a:endParaRPr lang="en-US" dirty="0"/>
          </a:p>
        </p:txBody>
      </p:sp>
      <p:graphicFrame>
        <p:nvGraphicFramePr>
          <p:cNvPr id="7" name="Content Placeholder 6"/>
          <p:cNvGraphicFramePr>
            <a:graphicFrameLocks noGrp="1"/>
          </p:cNvGraphicFramePr>
          <p:nvPr>
            <p:ph idx="1"/>
            <p:extLst/>
          </p:nvPr>
        </p:nvGraphicFramePr>
        <p:xfrm>
          <a:off x="2024743" y="1690688"/>
          <a:ext cx="8191600" cy="4422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2379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Competencies and Scaffolding</a:t>
            </a:r>
            <a:endParaRPr lang="en-US" dirty="0"/>
          </a:p>
        </p:txBody>
      </p:sp>
      <p:sp>
        <p:nvSpPr>
          <p:cNvPr id="3" name="Content Placeholder 2"/>
          <p:cNvSpPr>
            <a:spLocks noGrp="1"/>
          </p:cNvSpPr>
          <p:nvPr>
            <p:ph sz="half" idx="1"/>
          </p:nvPr>
        </p:nvSpPr>
        <p:spPr>
          <a:xfrm>
            <a:off x="548640" y="2037805"/>
            <a:ext cx="5471160" cy="4139157"/>
          </a:xfrm>
        </p:spPr>
        <p:txBody>
          <a:bodyPr/>
          <a:lstStyle/>
          <a:p>
            <a:r>
              <a:rPr lang="en-US" dirty="0" smtClean="0"/>
              <a:t>Lower Division: Introduce and Develop </a:t>
            </a:r>
          </a:p>
          <a:p>
            <a:r>
              <a:rPr lang="en-US" dirty="0" smtClean="0"/>
              <a:t>Upper Division: Reinforce and Demonstrate Mastery</a:t>
            </a:r>
          </a:p>
          <a:p>
            <a:r>
              <a:rPr lang="en-US" dirty="0" smtClean="0"/>
              <a:t>Capstone: Culminating Educational Experience</a:t>
            </a:r>
            <a:endParaRPr lang="en-US" dirty="0"/>
          </a:p>
          <a:p>
            <a:pPr marL="0" indent="0">
              <a:buNone/>
            </a:pP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39046" y="1690688"/>
            <a:ext cx="6078783" cy="4486275"/>
          </a:xfrm>
          <a:prstGeom prst="rect">
            <a:avLst/>
          </a:prstGeom>
        </p:spPr>
      </p:pic>
    </p:spTree>
    <p:extLst>
      <p:ext uri="{BB962C8B-B14F-4D97-AF65-F5344CB8AC3E}">
        <p14:creationId xmlns:p14="http://schemas.microsoft.com/office/powerpoint/2010/main" val="1397717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parajita" panose="020B0604020202020204" pitchFamily="34" charset="0"/>
              </a:rPr>
              <a:t>The Goal is Student Learning </a:t>
            </a:r>
            <a:endParaRPr lang="en-US" dirty="0"/>
          </a:p>
        </p:txBody>
      </p:sp>
      <p:sp>
        <p:nvSpPr>
          <p:cNvPr id="3" name="Content Placeholder 2"/>
          <p:cNvSpPr>
            <a:spLocks noGrp="1"/>
          </p:cNvSpPr>
          <p:nvPr>
            <p:ph idx="1"/>
          </p:nvPr>
        </p:nvSpPr>
        <p:spPr>
          <a:xfrm>
            <a:off x="783771" y="1820487"/>
            <a:ext cx="10570029" cy="4356476"/>
          </a:xfrm>
        </p:spPr>
        <p:txBody>
          <a:bodyPr>
            <a:normAutofit/>
          </a:bodyPr>
          <a:lstStyle/>
          <a:p>
            <a:pPr lvl="1"/>
            <a:r>
              <a:rPr lang="en-US" sz="2800" dirty="0" smtClean="0"/>
              <a:t>The </a:t>
            </a:r>
            <a:r>
              <a:rPr lang="en-US" sz="2800" dirty="0"/>
              <a:t>goal of the UCA Core is to provide a </a:t>
            </a:r>
            <a:r>
              <a:rPr lang="en-US" sz="2800" i="1" dirty="0"/>
              <a:t>common, foundational </a:t>
            </a:r>
            <a:r>
              <a:rPr lang="en-US" sz="2800" dirty="0"/>
              <a:t>educational experience to all UCA undergraduate students. </a:t>
            </a:r>
            <a:r>
              <a:rPr lang="en-US" sz="2800" dirty="0" smtClean="0"/>
              <a:t>We chose these outcomes as the </a:t>
            </a:r>
            <a:r>
              <a:rPr lang="en-US" sz="2800" i="1" dirty="0" smtClean="0"/>
              <a:t>essential skills</a:t>
            </a:r>
            <a:r>
              <a:rPr lang="en-US" sz="2800" dirty="0" smtClean="0"/>
              <a:t> all UCA students should develop. </a:t>
            </a:r>
          </a:p>
          <a:p>
            <a:pPr lvl="1"/>
            <a:r>
              <a:rPr lang="en-US" sz="2800" dirty="0" smtClean="0"/>
              <a:t>We can only achieve this goal if we </a:t>
            </a:r>
            <a:r>
              <a:rPr lang="en-US" sz="2800" dirty="0"/>
              <a:t>continuously </a:t>
            </a:r>
            <a:r>
              <a:rPr lang="en-US" sz="2800" dirty="0" smtClean="0"/>
              <a:t>evaluate </a:t>
            </a:r>
            <a:r>
              <a:rPr lang="en-US" sz="2800" dirty="0"/>
              <a:t>the UCA Core curriculum and </a:t>
            </a:r>
            <a:r>
              <a:rPr lang="en-US" sz="2800" dirty="0" smtClean="0"/>
              <a:t>assess </a:t>
            </a:r>
            <a:r>
              <a:rPr lang="en-US" sz="2800" dirty="0"/>
              <a:t>it for programmatic cohesion and effectiveness. </a:t>
            </a:r>
            <a:r>
              <a:rPr lang="en-US" sz="2800" dirty="0" smtClean="0"/>
              <a:t>Assessment is crucial for improvement!</a:t>
            </a:r>
          </a:p>
          <a:p>
            <a:pPr lvl="1"/>
            <a:r>
              <a:rPr lang="en-US" sz="2800" dirty="0" smtClean="0"/>
              <a:t>We all must do our part in our respective roles to provide our students the best education possible at UCA.</a:t>
            </a:r>
            <a:r>
              <a:rPr lang="en-US" sz="2800" dirty="0"/>
              <a:t> </a:t>
            </a:r>
            <a:endParaRPr lang="en-US" sz="2800" dirty="0" smtClean="0"/>
          </a:p>
          <a:p>
            <a:pPr lvl="1"/>
            <a:r>
              <a:rPr lang="en-US" sz="2800" dirty="0" smtClean="0"/>
              <a:t>Remember: This is about </a:t>
            </a:r>
            <a:r>
              <a:rPr lang="en-US" sz="2800" i="1" dirty="0" smtClean="0"/>
              <a:t>student learning</a:t>
            </a:r>
            <a:r>
              <a:rPr lang="en-US" sz="2800" dirty="0" smtClean="0"/>
              <a:t>.</a:t>
            </a:r>
          </a:p>
        </p:txBody>
      </p:sp>
    </p:spTree>
    <p:extLst>
      <p:ext uri="{BB962C8B-B14F-4D97-AF65-F5344CB8AC3E}">
        <p14:creationId xmlns:p14="http://schemas.microsoft.com/office/powerpoint/2010/main" val="2947729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The Goal of Assessment</a:t>
            </a:r>
            <a:endParaRPr lang="en-US" sz="4800" dirty="0"/>
          </a:p>
        </p:txBody>
      </p:sp>
      <p:sp>
        <p:nvSpPr>
          <p:cNvPr id="3" name="Content Placeholder 2"/>
          <p:cNvSpPr>
            <a:spLocks noGrp="1"/>
          </p:cNvSpPr>
          <p:nvPr>
            <p:ph idx="1"/>
          </p:nvPr>
        </p:nvSpPr>
        <p:spPr>
          <a:xfrm>
            <a:off x="979714" y="1845425"/>
            <a:ext cx="10933612" cy="4331537"/>
          </a:xfrm>
        </p:spPr>
        <p:txBody>
          <a:bodyPr>
            <a:normAutofit lnSpcReduction="10000"/>
          </a:bodyPr>
          <a:lstStyle/>
          <a:p>
            <a:pPr marL="514350" indent="-514350">
              <a:buAutoNum type="arabicParenR"/>
            </a:pPr>
            <a:r>
              <a:rPr lang="en-US" sz="3200" dirty="0" smtClean="0"/>
              <a:t>Assure integrity in the UCA Core as an academic program. </a:t>
            </a:r>
          </a:p>
          <a:p>
            <a:pPr marL="514350" indent="-514350">
              <a:buAutoNum type="arabicParenR"/>
            </a:pPr>
            <a:r>
              <a:rPr lang="en-US" sz="3200" dirty="0" smtClean="0"/>
              <a:t>Verify that best practices are being used consistently across campus.</a:t>
            </a:r>
          </a:p>
          <a:p>
            <a:pPr marL="514350" indent="-514350">
              <a:buAutoNum type="arabicParenR"/>
            </a:pPr>
            <a:r>
              <a:rPr lang="en-US" sz="3200" dirty="0" smtClean="0"/>
              <a:t>Optimize student learning across the competencies at both the Lower and Upper Division.</a:t>
            </a:r>
          </a:p>
          <a:p>
            <a:pPr marL="514350" indent="-514350">
              <a:buAutoNum type="arabicParenR"/>
            </a:pPr>
            <a:r>
              <a:rPr lang="en-US" sz="3200" dirty="0" smtClean="0"/>
              <a:t>Identify areas for improvement, and design and implement improvement measures.</a:t>
            </a:r>
          </a:p>
          <a:p>
            <a:pPr marL="514350" indent="-514350">
              <a:buFont typeface="Arial" panose="020B0604020202020204" pitchFamily="34" charset="0"/>
              <a:buAutoNum type="arabicParenR"/>
            </a:pPr>
            <a:r>
              <a:rPr lang="en-US" sz="3200" dirty="0"/>
              <a:t>It’s </a:t>
            </a:r>
            <a:r>
              <a:rPr lang="en-US" sz="3200" dirty="0" smtClean="0"/>
              <a:t>our curriculum</a:t>
            </a:r>
            <a:r>
              <a:rPr lang="en-US" sz="3200" dirty="0"/>
              <a:t>. They’re our students. </a:t>
            </a:r>
            <a:r>
              <a:rPr lang="en-US" sz="3200" dirty="0" smtClean="0"/>
              <a:t>Their </a:t>
            </a:r>
            <a:r>
              <a:rPr lang="en-US" sz="3200" dirty="0"/>
              <a:t>education is our responsibility. </a:t>
            </a:r>
          </a:p>
          <a:p>
            <a:pPr marL="514350" indent="-514350">
              <a:buAutoNum type="arabicParenR"/>
            </a:pPr>
            <a:endParaRPr lang="en-US" sz="3200" dirty="0"/>
          </a:p>
        </p:txBody>
      </p:sp>
    </p:spTree>
    <p:extLst>
      <p:ext uri="{BB962C8B-B14F-4D97-AF65-F5344CB8AC3E}">
        <p14:creationId xmlns:p14="http://schemas.microsoft.com/office/powerpoint/2010/main" val="4142236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The Requirements of Assessment</a:t>
            </a:r>
            <a:endParaRPr lang="en-US" sz="4800" dirty="0"/>
          </a:p>
        </p:txBody>
      </p:sp>
      <p:sp>
        <p:nvSpPr>
          <p:cNvPr id="3" name="Content Placeholder 2"/>
          <p:cNvSpPr>
            <a:spLocks noGrp="1"/>
          </p:cNvSpPr>
          <p:nvPr>
            <p:ph idx="1"/>
          </p:nvPr>
        </p:nvSpPr>
        <p:spPr>
          <a:xfrm>
            <a:off x="979714" y="1845425"/>
            <a:ext cx="10933612" cy="4331537"/>
          </a:xfrm>
        </p:spPr>
        <p:txBody>
          <a:bodyPr>
            <a:normAutofit/>
          </a:bodyPr>
          <a:lstStyle/>
          <a:p>
            <a:pPr marL="514350" indent="-514350">
              <a:buAutoNum type="arabicParenR"/>
            </a:pPr>
            <a:r>
              <a:rPr lang="en-US" sz="3600" dirty="0" smtClean="0"/>
              <a:t>Representative sampling. Need all sections to participate. </a:t>
            </a:r>
          </a:p>
          <a:p>
            <a:pPr marL="514350" indent="-514350">
              <a:buAutoNum type="arabicParenR"/>
            </a:pPr>
            <a:r>
              <a:rPr lang="en-US" sz="3600" dirty="0" smtClean="0"/>
              <a:t>Work that exemplifies students’ actual skills along each of the outcomes. Need representative student work. </a:t>
            </a:r>
          </a:p>
          <a:p>
            <a:pPr marL="514350" indent="-514350">
              <a:buAutoNum type="arabicParenR"/>
            </a:pPr>
            <a:r>
              <a:rPr lang="en-US" sz="3600" dirty="0" smtClean="0"/>
              <a:t>Artifacts that are useable. Faculty scorers need to be able to evaluate the work you provide.</a:t>
            </a:r>
          </a:p>
        </p:txBody>
      </p:sp>
    </p:spTree>
    <p:extLst>
      <p:ext uri="{BB962C8B-B14F-4D97-AF65-F5344CB8AC3E}">
        <p14:creationId xmlns:p14="http://schemas.microsoft.com/office/powerpoint/2010/main" val="3278271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“Effective Communication” in the UCA Core? </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t>Effective Communication: </a:t>
            </a:r>
            <a:r>
              <a:rPr lang="en-US" sz="2400" dirty="0" smtClean="0"/>
              <a:t>“the </a:t>
            </a:r>
            <a:r>
              <a:rPr lang="en-US" sz="2400" dirty="0"/>
              <a:t>ability to develop and present ideas logically and effectively in order to enhance communication and collaboration with diverse individuals and groups</a:t>
            </a:r>
            <a:r>
              <a:rPr lang="en-US" sz="2400" dirty="0" smtClean="0"/>
              <a:t>.” </a:t>
            </a:r>
          </a:p>
          <a:p>
            <a:r>
              <a:rPr lang="en-US" sz="2400" b="1" dirty="0" smtClean="0"/>
              <a:t>No Disciplinary Bias</a:t>
            </a:r>
            <a:r>
              <a:rPr lang="en-US" sz="2400" dirty="0" smtClean="0"/>
              <a:t>: Applicable to all disciplines. Does not mandate any particular content. </a:t>
            </a:r>
          </a:p>
          <a:p>
            <a:r>
              <a:rPr lang="en-US" sz="2400" b="1" dirty="0" smtClean="0"/>
              <a:t>A Demonstrable Skill</a:t>
            </a:r>
            <a:r>
              <a:rPr lang="en-US" sz="2400" dirty="0" smtClean="0"/>
              <a:t>: Each of the outcomes focuses on a discrete skill that is assessable on a deliverable artifact.  </a:t>
            </a:r>
          </a:p>
          <a:p>
            <a:r>
              <a:rPr lang="en-US" sz="2400" b="1" dirty="0" smtClean="0"/>
              <a:t>A Federalist Approach</a:t>
            </a:r>
            <a:r>
              <a:rPr lang="en-US" sz="2400" dirty="0" smtClean="0"/>
              <a:t>: Academic </a:t>
            </a:r>
            <a:r>
              <a:rPr lang="en-US" sz="2400" dirty="0"/>
              <a:t>freedom and </a:t>
            </a:r>
            <a:r>
              <a:rPr lang="en-US" sz="2400" dirty="0" smtClean="0"/>
              <a:t>experimentation under a universal rule or guideline with oversight for compliance. Content is not mandated. </a:t>
            </a:r>
          </a:p>
          <a:p>
            <a:pPr marL="0" indent="0" algn="ctr">
              <a:buNone/>
            </a:pPr>
            <a:r>
              <a:rPr lang="en-US" sz="2400" dirty="0"/>
              <a:t>See </a:t>
            </a:r>
            <a:r>
              <a:rPr lang="en-US" sz="2400" dirty="0">
                <a:hlinkClick r:id="rId2"/>
              </a:rPr>
              <a:t>https://</a:t>
            </a:r>
            <a:r>
              <a:rPr lang="en-US" sz="2400" dirty="0" smtClean="0">
                <a:hlinkClick r:id="rId2"/>
              </a:rPr>
              <a:t>uca.edu/core/for-faculty/effective-communication-assessment/</a:t>
            </a:r>
            <a:r>
              <a:rPr lang="en-US" sz="2400" dirty="0" smtClean="0"/>
              <a:t>   </a:t>
            </a:r>
            <a:endParaRPr lang="en-US" sz="2400" dirty="0"/>
          </a:p>
        </p:txBody>
      </p:sp>
    </p:spTree>
    <p:extLst>
      <p:ext uri="{BB962C8B-B14F-4D97-AF65-F5344CB8AC3E}">
        <p14:creationId xmlns:p14="http://schemas.microsoft.com/office/powerpoint/2010/main" val="3938142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A Template 20170120" id="{B021F648-B73B-4EAA-9DEB-A977EACE8479}" vid="{0BCC2BEA-115B-4C7B-BAB7-6FE7699DE5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TotalTime>
  <Words>1509</Words>
  <Application>Microsoft Office PowerPoint</Application>
  <PresentationFormat>Widescreen</PresentationFormat>
  <Paragraphs>161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Aparajita</vt:lpstr>
      <vt:lpstr>Arial</vt:lpstr>
      <vt:lpstr>Calibri</vt:lpstr>
      <vt:lpstr>Calibri Light</vt:lpstr>
      <vt:lpstr>Garamond</vt:lpstr>
      <vt:lpstr>1_Office Theme</vt:lpstr>
      <vt:lpstr>PowerPoint Presentation</vt:lpstr>
      <vt:lpstr>In this Session we will: </vt:lpstr>
      <vt:lpstr>The Assessment Cycle</vt:lpstr>
      <vt:lpstr>          The Assessment Process</vt:lpstr>
      <vt:lpstr>The Competencies and Scaffolding</vt:lpstr>
      <vt:lpstr>The Goal is Student Learning </vt:lpstr>
      <vt:lpstr>The Goal of Assessment</vt:lpstr>
      <vt:lpstr>The Requirements of Assessment</vt:lpstr>
      <vt:lpstr>What is “Effective Communication” in the UCA Core? </vt:lpstr>
      <vt:lpstr>Effective Communication Rubric A: Oral </vt:lpstr>
      <vt:lpstr>Effective Communication resources https://uca.edu/core/for-faculty/effective-communication-assessment/ </vt:lpstr>
      <vt:lpstr>Areas for Improvement </vt:lpstr>
      <vt:lpstr>Verbal and Nonverbal Delivery</vt:lpstr>
      <vt:lpstr>Assignment Choice and Design</vt:lpstr>
      <vt:lpstr>Lower Division Artifacts  </vt:lpstr>
      <vt:lpstr>Upper Division Artifacts</vt:lpstr>
      <vt:lpstr>Preparatory Work is Crucial</vt:lpstr>
      <vt:lpstr>Artifact Collection: The Survey</vt:lpstr>
      <vt:lpstr>Recording Presentations </vt:lpstr>
      <vt:lpstr>Submitting Recordings </vt:lpstr>
      <vt:lpstr>Additional Info:  When you submit your artifacts…</vt:lpstr>
      <vt:lpstr>Looking ahead to Fall 2022</vt:lpstr>
      <vt:lpstr>PowerPoint Presentation</vt:lpstr>
      <vt:lpstr>PowerPoint Presentation</vt:lpstr>
    </vt:vector>
  </TitlesOfParts>
  <Company>University of Central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Held</dc:creator>
  <cp:lastModifiedBy>Jacob Held</cp:lastModifiedBy>
  <cp:revision>129</cp:revision>
  <dcterms:created xsi:type="dcterms:W3CDTF">2019-03-01T15:06:18Z</dcterms:created>
  <dcterms:modified xsi:type="dcterms:W3CDTF">2022-04-08T15:40:48Z</dcterms:modified>
</cp:coreProperties>
</file>