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7" r:id="rId2"/>
    <p:sldId id="284" r:id="rId3"/>
    <p:sldId id="286" r:id="rId4"/>
    <p:sldId id="285" r:id="rId5"/>
    <p:sldId id="305" r:id="rId6"/>
    <p:sldId id="294" r:id="rId7"/>
    <p:sldId id="315" r:id="rId8"/>
    <p:sldId id="291" r:id="rId9"/>
    <p:sldId id="292" r:id="rId10"/>
    <p:sldId id="289" r:id="rId11"/>
    <p:sldId id="313" r:id="rId12"/>
    <p:sldId id="314" r:id="rId13"/>
    <p:sldId id="295" r:id="rId14"/>
    <p:sldId id="316" r:id="rId15"/>
    <p:sldId id="317" r:id="rId16"/>
    <p:sldId id="318" r:id="rId17"/>
    <p:sldId id="303" r:id="rId18"/>
    <p:sldId id="299" r:id="rId19"/>
    <p:sldId id="321" r:id="rId20"/>
    <p:sldId id="319" r:id="rId21"/>
    <p:sldId id="320" r:id="rId22"/>
    <p:sldId id="322" r:id="rId23"/>
    <p:sldId id="334" r:id="rId24"/>
    <p:sldId id="261" r:id="rId25"/>
    <p:sldId id="324" r:id="rId26"/>
    <p:sldId id="325" r:id="rId27"/>
    <p:sldId id="327" r:id="rId28"/>
    <p:sldId id="328" r:id="rId29"/>
    <p:sldId id="329" r:id="rId30"/>
    <p:sldId id="330" r:id="rId31"/>
    <p:sldId id="331" r:id="rId32"/>
    <p:sldId id="333" r:id="rId33"/>
    <p:sldId id="326" r:id="rId34"/>
    <p:sldId id="278" r:id="rId3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349" autoAdjust="0"/>
  </p:normalViewPr>
  <p:slideViewPr>
    <p:cSldViewPr snapToGrid="0">
      <p:cViewPr varScale="1">
        <p:scale>
          <a:sx n="98" d="100"/>
          <a:sy n="98" d="100"/>
        </p:scale>
        <p:origin x="1014" y="90"/>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81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967E3-97EF-4C57-A60C-F18B8C27386C}"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en-US"/>
        </a:p>
      </dgm:t>
    </dgm:pt>
    <dgm:pt modelId="{6F9314FC-921D-4931-94E3-1BC24E5C2F15}">
      <dgm:prSet phldrT="[Text]" custT="1"/>
      <dgm:spPr>
        <a:solidFill>
          <a:schemeClr val="bg1"/>
        </a:solidFill>
        <a:ln>
          <a:solidFill>
            <a:srgbClr val="4F2D7F"/>
          </a:solidFill>
        </a:ln>
      </dgm:spPr>
      <dgm:t>
        <a:bodyPr/>
        <a:lstStyle/>
        <a:p>
          <a:r>
            <a:rPr lang="en-US" sz="1400" dirty="0">
              <a:solidFill>
                <a:schemeClr val="tx1"/>
              </a:solidFill>
            </a:rPr>
            <a:t>Collect Artifacts</a:t>
          </a:r>
        </a:p>
      </dgm:t>
    </dgm:pt>
    <dgm:pt modelId="{182C1DCB-504B-4381-AFF8-0E189B760606}" type="parTrans" cxnId="{70C5AA5E-C9CA-4BDF-BF62-3DA949DE7D12}">
      <dgm:prSet/>
      <dgm:spPr/>
      <dgm:t>
        <a:bodyPr/>
        <a:lstStyle/>
        <a:p>
          <a:endParaRPr lang="en-US"/>
        </a:p>
      </dgm:t>
    </dgm:pt>
    <dgm:pt modelId="{3481AD70-0BC3-4CC7-98D4-1B33A75D7D43}" type="sibTrans" cxnId="{70C5AA5E-C9CA-4BDF-BF62-3DA949DE7D12}">
      <dgm:prSet custT="1"/>
      <dgm:spPr>
        <a:solidFill>
          <a:schemeClr val="bg1"/>
        </a:solidFill>
        <a:ln>
          <a:solidFill>
            <a:srgbClr val="4F2D7F"/>
          </a:solidFill>
        </a:ln>
      </dgm:spPr>
      <dgm:t>
        <a:bodyPr/>
        <a:lstStyle/>
        <a:p>
          <a:endParaRPr lang="en-US" sz="1400">
            <a:solidFill>
              <a:schemeClr val="tx1"/>
            </a:solidFill>
          </a:endParaRPr>
        </a:p>
      </dgm:t>
    </dgm:pt>
    <dgm:pt modelId="{3EEAD36C-DFB0-4D1A-BD4B-A3408A2A6187}">
      <dgm:prSet phldrT="[Text]" custT="1"/>
      <dgm:spPr>
        <a:solidFill>
          <a:schemeClr val="bg1"/>
        </a:solidFill>
        <a:ln>
          <a:solidFill>
            <a:srgbClr val="4F2D7F"/>
          </a:solidFill>
        </a:ln>
      </dgm:spPr>
      <dgm:t>
        <a:bodyPr/>
        <a:lstStyle/>
        <a:p>
          <a:r>
            <a:rPr lang="en-US" sz="1400" dirty="0">
              <a:solidFill>
                <a:schemeClr val="tx1"/>
              </a:solidFill>
            </a:rPr>
            <a:t>Score Artifacts</a:t>
          </a:r>
        </a:p>
      </dgm:t>
    </dgm:pt>
    <dgm:pt modelId="{C99B5906-FAE7-42AA-A734-243DF0E4D176}" type="parTrans" cxnId="{DEC8C773-0657-4763-8BD5-70ADB7517C6C}">
      <dgm:prSet/>
      <dgm:spPr/>
      <dgm:t>
        <a:bodyPr/>
        <a:lstStyle/>
        <a:p>
          <a:endParaRPr lang="en-US"/>
        </a:p>
      </dgm:t>
    </dgm:pt>
    <dgm:pt modelId="{1CEFB5DD-5AAD-402E-B852-4EE16A735DC6}" type="sibTrans" cxnId="{DEC8C773-0657-4763-8BD5-70ADB7517C6C}">
      <dgm:prSet custT="1"/>
      <dgm:spPr>
        <a:solidFill>
          <a:schemeClr val="bg1"/>
        </a:solidFill>
        <a:ln>
          <a:solidFill>
            <a:srgbClr val="4F2D7F"/>
          </a:solidFill>
        </a:ln>
      </dgm:spPr>
      <dgm:t>
        <a:bodyPr/>
        <a:lstStyle/>
        <a:p>
          <a:endParaRPr lang="en-US" sz="1400">
            <a:solidFill>
              <a:schemeClr val="tx1"/>
            </a:solidFill>
          </a:endParaRPr>
        </a:p>
      </dgm:t>
    </dgm:pt>
    <dgm:pt modelId="{DF49B6F4-2721-4295-956D-BD0EBEAFB695}">
      <dgm:prSet phldrT="[Text]" custT="1"/>
      <dgm:spPr>
        <a:solidFill>
          <a:schemeClr val="bg1"/>
        </a:solidFill>
        <a:ln>
          <a:solidFill>
            <a:srgbClr val="4F2D7F"/>
          </a:solidFill>
        </a:ln>
      </dgm:spPr>
      <dgm:t>
        <a:bodyPr/>
        <a:lstStyle/>
        <a:p>
          <a:r>
            <a:rPr lang="en-US" sz="1400" dirty="0">
              <a:solidFill>
                <a:schemeClr val="tx1"/>
              </a:solidFill>
            </a:rPr>
            <a:t>Collect and Process Data</a:t>
          </a:r>
        </a:p>
      </dgm:t>
    </dgm:pt>
    <dgm:pt modelId="{F199DA85-CA0E-465F-8313-B7CBD4D143A5}" type="parTrans" cxnId="{83A78CB2-F288-4C59-B0E7-0596B6ECA3CD}">
      <dgm:prSet/>
      <dgm:spPr/>
      <dgm:t>
        <a:bodyPr/>
        <a:lstStyle/>
        <a:p>
          <a:endParaRPr lang="en-US"/>
        </a:p>
      </dgm:t>
    </dgm:pt>
    <dgm:pt modelId="{E0AE499D-4CD4-48E5-894D-F8F360AD5278}" type="sibTrans" cxnId="{83A78CB2-F288-4C59-B0E7-0596B6ECA3CD}">
      <dgm:prSet custT="1"/>
      <dgm:spPr>
        <a:solidFill>
          <a:schemeClr val="bg1"/>
        </a:solidFill>
        <a:ln>
          <a:solidFill>
            <a:srgbClr val="4F2D7F"/>
          </a:solidFill>
        </a:ln>
      </dgm:spPr>
      <dgm:t>
        <a:bodyPr/>
        <a:lstStyle/>
        <a:p>
          <a:endParaRPr lang="en-US" sz="1400">
            <a:solidFill>
              <a:schemeClr val="tx1"/>
            </a:solidFill>
          </a:endParaRPr>
        </a:p>
      </dgm:t>
    </dgm:pt>
    <dgm:pt modelId="{02951B7B-1170-4864-A528-CF2645D83AF6}">
      <dgm:prSet phldrT="[Text]" custT="1"/>
      <dgm:spPr>
        <a:solidFill>
          <a:schemeClr val="bg1"/>
        </a:solidFill>
        <a:ln>
          <a:solidFill>
            <a:srgbClr val="4F2D7F"/>
          </a:solidFill>
        </a:ln>
      </dgm:spPr>
      <dgm:t>
        <a:bodyPr/>
        <a:lstStyle/>
        <a:p>
          <a:r>
            <a:rPr lang="en-US" sz="1400" dirty="0">
              <a:solidFill>
                <a:schemeClr val="tx1"/>
              </a:solidFill>
            </a:rPr>
            <a:t>Improvement Teams</a:t>
          </a:r>
        </a:p>
      </dgm:t>
    </dgm:pt>
    <dgm:pt modelId="{FC658ECB-214B-49A8-B533-9939CD9A146A}" type="parTrans" cxnId="{9E8056E8-D02B-433D-8EF9-306D38745EE7}">
      <dgm:prSet/>
      <dgm:spPr/>
      <dgm:t>
        <a:bodyPr/>
        <a:lstStyle/>
        <a:p>
          <a:endParaRPr lang="en-US"/>
        </a:p>
      </dgm:t>
    </dgm:pt>
    <dgm:pt modelId="{C0B3F6F9-F7A3-4570-A9E0-AED02E5E66C1}" type="sibTrans" cxnId="{9E8056E8-D02B-433D-8EF9-306D38745EE7}">
      <dgm:prSet custT="1"/>
      <dgm:spPr>
        <a:solidFill>
          <a:schemeClr val="bg1"/>
        </a:solidFill>
        <a:ln>
          <a:solidFill>
            <a:srgbClr val="4F2D7F"/>
          </a:solidFill>
        </a:ln>
      </dgm:spPr>
      <dgm:t>
        <a:bodyPr/>
        <a:lstStyle/>
        <a:p>
          <a:endParaRPr lang="en-US" sz="1400">
            <a:solidFill>
              <a:schemeClr val="tx1"/>
            </a:solidFill>
          </a:endParaRPr>
        </a:p>
      </dgm:t>
    </dgm:pt>
    <dgm:pt modelId="{94FB8E5C-11E6-40C0-BB35-6456B4BA89AF}">
      <dgm:prSet phldrT="[Text]" custT="1"/>
      <dgm:spPr>
        <a:solidFill>
          <a:schemeClr val="bg1"/>
        </a:solidFill>
        <a:ln>
          <a:solidFill>
            <a:srgbClr val="4F2D7F"/>
          </a:solidFill>
        </a:ln>
      </dgm:spPr>
      <dgm:t>
        <a:bodyPr/>
        <a:lstStyle/>
        <a:p>
          <a:r>
            <a:rPr lang="en-US" sz="1400" dirty="0">
              <a:solidFill>
                <a:schemeClr val="tx1"/>
              </a:solidFill>
            </a:rPr>
            <a:t>Interventions</a:t>
          </a:r>
        </a:p>
      </dgm:t>
    </dgm:pt>
    <dgm:pt modelId="{2F12B64E-5283-49AA-8F86-9A0AA59AF608}" type="parTrans" cxnId="{9D638423-3572-4B1D-8543-71E2F67FE495}">
      <dgm:prSet/>
      <dgm:spPr/>
      <dgm:t>
        <a:bodyPr/>
        <a:lstStyle/>
        <a:p>
          <a:endParaRPr lang="en-US"/>
        </a:p>
      </dgm:t>
    </dgm:pt>
    <dgm:pt modelId="{758CD082-7D4D-4603-A60C-C023DBA8EA3E}" type="sibTrans" cxnId="{9D638423-3572-4B1D-8543-71E2F67FE495}">
      <dgm:prSet custT="1"/>
      <dgm:spPr>
        <a:solidFill>
          <a:schemeClr val="bg1"/>
        </a:solidFill>
        <a:ln>
          <a:solidFill>
            <a:srgbClr val="4F2D7F"/>
          </a:solidFill>
        </a:ln>
      </dgm:spPr>
      <dgm:t>
        <a:bodyPr/>
        <a:lstStyle/>
        <a:p>
          <a:endParaRPr lang="en-US" sz="1400">
            <a:solidFill>
              <a:schemeClr val="tx1"/>
            </a:solidFill>
          </a:endParaRPr>
        </a:p>
      </dgm:t>
    </dgm:pt>
    <dgm:pt modelId="{24EC086B-7B91-4634-BCD2-512E7A0B815E}">
      <dgm:prSet custT="1"/>
      <dgm:spPr>
        <a:solidFill>
          <a:schemeClr val="bg1"/>
        </a:solidFill>
        <a:ln>
          <a:solidFill>
            <a:srgbClr val="4F2D7F"/>
          </a:solidFill>
        </a:ln>
      </dgm:spPr>
      <dgm:t>
        <a:bodyPr/>
        <a:lstStyle/>
        <a:p>
          <a:r>
            <a:rPr lang="en-US" sz="1400" dirty="0">
              <a:solidFill>
                <a:schemeClr val="tx1"/>
              </a:solidFill>
            </a:rPr>
            <a:t>Faculty Development </a:t>
          </a:r>
        </a:p>
      </dgm:t>
    </dgm:pt>
    <dgm:pt modelId="{2E68E4DE-FD87-45D7-B3CD-CBDC3FA8BDCA}" type="parTrans" cxnId="{6A84CC49-790B-4FEF-BC00-88A4F006CBCD}">
      <dgm:prSet/>
      <dgm:spPr/>
      <dgm:t>
        <a:bodyPr/>
        <a:lstStyle/>
        <a:p>
          <a:endParaRPr lang="en-US"/>
        </a:p>
      </dgm:t>
    </dgm:pt>
    <dgm:pt modelId="{33AF2F4E-760D-4EB3-8152-8117C479C2AF}" type="sibTrans" cxnId="{6A84CC49-790B-4FEF-BC00-88A4F006CBCD}">
      <dgm:prSet custT="1"/>
      <dgm:spPr>
        <a:solidFill>
          <a:schemeClr val="bg1"/>
        </a:solidFill>
        <a:ln>
          <a:solidFill>
            <a:srgbClr val="4F2D7F"/>
          </a:solidFill>
        </a:ln>
      </dgm:spPr>
      <dgm:t>
        <a:bodyPr/>
        <a:lstStyle/>
        <a:p>
          <a:endParaRPr lang="en-US" sz="1400">
            <a:solidFill>
              <a:schemeClr val="tx1"/>
            </a:solidFill>
          </a:endParaRPr>
        </a:p>
      </dgm:t>
    </dgm:pt>
    <dgm:pt modelId="{69DAA656-B0BC-49AF-AB63-005FFFE38F60}" type="pres">
      <dgm:prSet presAssocID="{EF8967E3-97EF-4C57-A60C-F18B8C27386C}" presName="cycle" presStyleCnt="0">
        <dgm:presLayoutVars>
          <dgm:dir/>
          <dgm:resizeHandles val="exact"/>
        </dgm:presLayoutVars>
      </dgm:prSet>
      <dgm:spPr/>
      <dgm:t>
        <a:bodyPr/>
        <a:lstStyle/>
        <a:p>
          <a:endParaRPr lang="en-US"/>
        </a:p>
      </dgm:t>
    </dgm:pt>
    <dgm:pt modelId="{A94AB810-1FBB-4C92-8927-26B08552FC19}" type="pres">
      <dgm:prSet presAssocID="{6F9314FC-921D-4931-94E3-1BC24E5C2F15}" presName="node" presStyleLbl="node1" presStyleIdx="0" presStyleCnt="6">
        <dgm:presLayoutVars>
          <dgm:bulletEnabled val="1"/>
        </dgm:presLayoutVars>
      </dgm:prSet>
      <dgm:spPr/>
      <dgm:t>
        <a:bodyPr/>
        <a:lstStyle/>
        <a:p>
          <a:endParaRPr lang="en-US"/>
        </a:p>
      </dgm:t>
    </dgm:pt>
    <dgm:pt modelId="{27F0B5A9-02AC-4A5A-B9CA-076B7AC363FF}" type="pres">
      <dgm:prSet presAssocID="{6F9314FC-921D-4931-94E3-1BC24E5C2F15}" presName="spNode" presStyleCnt="0"/>
      <dgm:spPr/>
    </dgm:pt>
    <dgm:pt modelId="{60F2DBA5-A766-4BF1-AAE2-80F7936A308E}" type="pres">
      <dgm:prSet presAssocID="{3481AD70-0BC3-4CC7-98D4-1B33A75D7D43}" presName="sibTrans" presStyleLbl="sibTrans1D1" presStyleIdx="0" presStyleCnt="6"/>
      <dgm:spPr/>
      <dgm:t>
        <a:bodyPr/>
        <a:lstStyle/>
        <a:p>
          <a:endParaRPr lang="en-US"/>
        </a:p>
      </dgm:t>
    </dgm:pt>
    <dgm:pt modelId="{80EC051A-9130-4F7E-98A7-182C68DEA41E}" type="pres">
      <dgm:prSet presAssocID="{3EEAD36C-DFB0-4D1A-BD4B-A3408A2A6187}" presName="node" presStyleLbl="node1" presStyleIdx="1" presStyleCnt="6">
        <dgm:presLayoutVars>
          <dgm:bulletEnabled val="1"/>
        </dgm:presLayoutVars>
      </dgm:prSet>
      <dgm:spPr/>
      <dgm:t>
        <a:bodyPr/>
        <a:lstStyle/>
        <a:p>
          <a:endParaRPr lang="en-US"/>
        </a:p>
      </dgm:t>
    </dgm:pt>
    <dgm:pt modelId="{3A759641-535E-40F1-B2B4-A4C456788426}" type="pres">
      <dgm:prSet presAssocID="{3EEAD36C-DFB0-4D1A-BD4B-A3408A2A6187}" presName="spNode" presStyleCnt="0"/>
      <dgm:spPr/>
    </dgm:pt>
    <dgm:pt modelId="{E19F4669-44A7-469F-8B5C-D79DE317DA7D}" type="pres">
      <dgm:prSet presAssocID="{1CEFB5DD-5AAD-402E-B852-4EE16A735DC6}" presName="sibTrans" presStyleLbl="sibTrans1D1" presStyleIdx="1" presStyleCnt="6"/>
      <dgm:spPr/>
      <dgm:t>
        <a:bodyPr/>
        <a:lstStyle/>
        <a:p>
          <a:endParaRPr lang="en-US"/>
        </a:p>
      </dgm:t>
    </dgm:pt>
    <dgm:pt modelId="{B2CB4A08-0417-4F05-895E-BE389ACC4EF9}" type="pres">
      <dgm:prSet presAssocID="{DF49B6F4-2721-4295-956D-BD0EBEAFB695}" presName="node" presStyleLbl="node1" presStyleIdx="2" presStyleCnt="6">
        <dgm:presLayoutVars>
          <dgm:bulletEnabled val="1"/>
        </dgm:presLayoutVars>
      </dgm:prSet>
      <dgm:spPr/>
      <dgm:t>
        <a:bodyPr/>
        <a:lstStyle/>
        <a:p>
          <a:endParaRPr lang="en-US"/>
        </a:p>
      </dgm:t>
    </dgm:pt>
    <dgm:pt modelId="{C4D935CB-5D54-4DE6-9BFE-E827809A43C4}" type="pres">
      <dgm:prSet presAssocID="{DF49B6F4-2721-4295-956D-BD0EBEAFB695}" presName="spNode" presStyleCnt="0"/>
      <dgm:spPr/>
    </dgm:pt>
    <dgm:pt modelId="{1BE07DAD-8A9E-45B4-A432-CEAED2F11A87}" type="pres">
      <dgm:prSet presAssocID="{E0AE499D-4CD4-48E5-894D-F8F360AD5278}" presName="sibTrans" presStyleLbl="sibTrans1D1" presStyleIdx="2" presStyleCnt="6"/>
      <dgm:spPr/>
      <dgm:t>
        <a:bodyPr/>
        <a:lstStyle/>
        <a:p>
          <a:endParaRPr lang="en-US"/>
        </a:p>
      </dgm:t>
    </dgm:pt>
    <dgm:pt modelId="{882954BB-8ED2-4D39-A834-5DB54E16D0D7}" type="pres">
      <dgm:prSet presAssocID="{02951B7B-1170-4864-A528-CF2645D83AF6}" presName="node" presStyleLbl="node1" presStyleIdx="3" presStyleCnt="6">
        <dgm:presLayoutVars>
          <dgm:bulletEnabled val="1"/>
        </dgm:presLayoutVars>
      </dgm:prSet>
      <dgm:spPr/>
      <dgm:t>
        <a:bodyPr/>
        <a:lstStyle/>
        <a:p>
          <a:endParaRPr lang="en-US"/>
        </a:p>
      </dgm:t>
    </dgm:pt>
    <dgm:pt modelId="{0390713F-6D51-42F3-AA8E-1FBFFFBEC65A}" type="pres">
      <dgm:prSet presAssocID="{02951B7B-1170-4864-A528-CF2645D83AF6}" presName="spNode" presStyleCnt="0"/>
      <dgm:spPr/>
    </dgm:pt>
    <dgm:pt modelId="{E4554AFC-70FD-4BCC-82FA-8AB6A9808404}" type="pres">
      <dgm:prSet presAssocID="{C0B3F6F9-F7A3-4570-A9E0-AED02E5E66C1}" presName="sibTrans" presStyleLbl="sibTrans1D1" presStyleIdx="3" presStyleCnt="6"/>
      <dgm:spPr/>
      <dgm:t>
        <a:bodyPr/>
        <a:lstStyle/>
        <a:p>
          <a:endParaRPr lang="en-US"/>
        </a:p>
      </dgm:t>
    </dgm:pt>
    <dgm:pt modelId="{AA96735C-4101-4120-ABF7-E012C0ED5E71}" type="pres">
      <dgm:prSet presAssocID="{94FB8E5C-11E6-40C0-BB35-6456B4BA89AF}" presName="node" presStyleLbl="node1" presStyleIdx="4" presStyleCnt="6">
        <dgm:presLayoutVars>
          <dgm:bulletEnabled val="1"/>
        </dgm:presLayoutVars>
      </dgm:prSet>
      <dgm:spPr/>
      <dgm:t>
        <a:bodyPr/>
        <a:lstStyle/>
        <a:p>
          <a:endParaRPr lang="en-US"/>
        </a:p>
      </dgm:t>
    </dgm:pt>
    <dgm:pt modelId="{5268AC2D-0B83-450A-9321-33AEEF02F8B3}" type="pres">
      <dgm:prSet presAssocID="{94FB8E5C-11E6-40C0-BB35-6456B4BA89AF}" presName="spNode" presStyleCnt="0"/>
      <dgm:spPr/>
    </dgm:pt>
    <dgm:pt modelId="{148622E1-409A-4AA9-A72F-06046A9AEB19}" type="pres">
      <dgm:prSet presAssocID="{758CD082-7D4D-4603-A60C-C023DBA8EA3E}" presName="sibTrans" presStyleLbl="sibTrans1D1" presStyleIdx="4" presStyleCnt="6"/>
      <dgm:spPr/>
      <dgm:t>
        <a:bodyPr/>
        <a:lstStyle/>
        <a:p>
          <a:endParaRPr lang="en-US"/>
        </a:p>
      </dgm:t>
    </dgm:pt>
    <dgm:pt modelId="{A820BB71-591D-4D80-B40F-5A4F124B1390}" type="pres">
      <dgm:prSet presAssocID="{24EC086B-7B91-4634-BCD2-512E7A0B815E}" presName="node" presStyleLbl="node1" presStyleIdx="5" presStyleCnt="6">
        <dgm:presLayoutVars>
          <dgm:bulletEnabled val="1"/>
        </dgm:presLayoutVars>
      </dgm:prSet>
      <dgm:spPr/>
      <dgm:t>
        <a:bodyPr/>
        <a:lstStyle/>
        <a:p>
          <a:endParaRPr lang="en-US"/>
        </a:p>
      </dgm:t>
    </dgm:pt>
    <dgm:pt modelId="{96688C10-7CFF-4F9F-9D62-6D067564BC2D}" type="pres">
      <dgm:prSet presAssocID="{24EC086B-7B91-4634-BCD2-512E7A0B815E}" presName="spNode" presStyleCnt="0"/>
      <dgm:spPr/>
    </dgm:pt>
    <dgm:pt modelId="{EA7A675E-FE68-48B7-8F33-0411183B5F9D}" type="pres">
      <dgm:prSet presAssocID="{33AF2F4E-760D-4EB3-8152-8117C479C2AF}" presName="sibTrans" presStyleLbl="sibTrans1D1" presStyleIdx="5" presStyleCnt="6"/>
      <dgm:spPr/>
      <dgm:t>
        <a:bodyPr/>
        <a:lstStyle/>
        <a:p>
          <a:endParaRPr lang="en-US"/>
        </a:p>
      </dgm:t>
    </dgm:pt>
  </dgm:ptLst>
  <dgm:cxnLst>
    <dgm:cxn modelId="{9CF1F3AA-6C64-48B4-94F6-0A5D7667301B}" type="presOf" srcId="{758CD082-7D4D-4603-A60C-C023DBA8EA3E}" destId="{148622E1-409A-4AA9-A72F-06046A9AEB19}" srcOrd="0" destOrd="0" presId="urn:microsoft.com/office/officeart/2005/8/layout/cycle5"/>
    <dgm:cxn modelId="{A7B2C1C3-0C56-4F64-B7A9-4947596283E0}" type="presOf" srcId="{94FB8E5C-11E6-40C0-BB35-6456B4BA89AF}" destId="{AA96735C-4101-4120-ABF7-E012C0ED5E71}" srcOrd="0" destOrd="0" presId="urn:microsoft.com/office/officeart/2005/8/layout/cycle5"/>
    <dgm:cxn modelId="{77EE7E7D-4D5A-420A-971D-3EB27C9355C9}" type="presOf" srcId="{C0B3F6F9-F7A3-4570-A9E0-AED02E5E66C1}" destId="{E4554AFC-70FD-4BCC-82FA-8AB6A9808404}" srcOrd="0" destOrd="0" presId="urn:microsoft.com/office/officeart/2005/8/layout/cycle5"/>
    <dgm:cxn modelId="{25225C2D-FD47-464E-83ED-1BB1679840D9}" type="presOf" srcId="{3EEAD36C-DFB0-4D1A-BD4B-A3408A2A6187}" destId="{80EC051A-9130-4F7E-98A7-182C68DEA41E}" srcOrd="0" destOrd="0" presId="urn:microsoft.com/office/officeart/2005/8/layout/cycle5"/>
    <dgm:cxn modelId="{4B4FF17E-8E3B-4BB4-B610-F221FF89A889}" type="presOf" srcId="{24EC086B-7B91-4634-BCD2-512E7A0B815E}" destId="{A820BB71-591D-4D80-B40F-5A4F124B1390}" srcOrd="0" destOrd="0" presId="urn:microsoft.com/office/officeart/2005/8/layout/cycle5"/>
    <dgm:cxn modelId="{78071EB5-2D0C-4246-BF66-F2A25231BE2A}" type="presOf" srcId="{3481AD70-0BC3-4CC7-98D4-1B33A75D7D43}" destId="{60F2DBA5-A766-4BF1-AAE2-80F7936A308E}" srcOrd="0" destOrd="0" presId="urn:microsoft.com/office/officeart/2005/8/layout/cycle5"/>
    <dgm:cxn modelId="{B1D718BE-E577-4C2B-B4A2-775586D13148}" type="presOf" srcId="{6F9314FC-921D-4931-94E3-1BC24E5C2F15}" destId="{A94AB810-1FBB-4C92-8927-26B08552FC19}" srcOrd="0" destOrd="0" presId="urn:microsoft.com/office/officeart/2005/8/layout/cycle5"/>
    <dgm:cxn modelId="{2247E4FB-CC03-42CD-99F6-5F5B9139BA97}" type="presOf" srcId="{1CEFB5DD-5AAD-402E-B852-4EE16A735DC6}" destId="{E19F4669-44A7-469F-8B5C-D79DE317DA7D}" srcOrd="0" destOrd="0" presId="urn:microsoft.com/office/officeart/2005/8/layout/cycle5"/>
    <dgm:cxn modelId="{9D638423-3572-4B1D-8543-71E2F67FE495}" srcId="{EF8967E3-97EF-4C57-A60C-F18B8C27386C}" destId="{94FB8E5C-11E6-40C0-BB35-6456B4BA89AF}" srcOrd="4" destOrd="0" parTransId="{2F12B64E-5283-49AA-8F86-9A0AA59AF608}" sibTransId="{758CD082-7D4D-4603-A60C-C023DBA8EA3E}"/>
    <dgm:cxn modelId="{DEC8C773-0657-4763-8BD5-70ADB7517C6C}" srcId="{EF8967E3-97EF-4C57-A60C-F18B8C27386C}" destId="{3EEAD36C-DFB0-4D1A-BD4B-A3408A2A6187}" srcOrd="1" destOrd="0" parTransId="{C99B5906-FAE7-42AA-A734-243DF0E4D176}" sibTransId="{1CEFB5DD-5AAD-402E-B852-4EE16A735DC6}"/>
    <dgm:cxn modelId="{660B5A51-6F12-4D67-A725-8F1C5494D254}" type="presOf" srcId="{33AF2F4E-760D-4EB3-8152-8117C479C2AF}" destId="{EA7A675E-FE68-48B7-8F33-0411183B5F9D}" srcOrd="0" destOrd="0" presId="urn:microsoft.com/office/officeart/2005/8/layout/cycle5"/>
    <dgm:cxn modelId="{85F6EF1F-5C63-4D0A-A7EF-F300ACB29918}" type="presOf" srcId="{DF49B6F4-2721-4295-956D-BD0EBEAFB695}" destId="{B2CB4A08-0417-4F05-895E-BE389ACC4EF9}" srcOrd="0" destOrd="0" presId="urn:microsoft.com/office/officeart/2005/8/layout/cycle5"/>
    <dgm:cxn modelId="{70C5AA5E-C9CA-4BDF-BF62-3DA949DE7D12}" srcId="{EF8967E3-97EF-4C57-A60C-F18B8C27386C}" destId="{6F9314FC-921D-4931-94E3-1BC24E5C2F15}" srcOrd="0" destOrd="0" parTransId="{182C1DCB-504B-4381-AFF8-0E189B760606}" sibTransId="{3481AD70-0BC3-4CC7-98D4-1B33A75D7D43}"/>
    <dgm:cxn modelId="{E1E74769-BAF9-4293-A261-896D24E6CF0B}" type="presOf" srcId="{EF8967E3-97EF-4C57-A60C-F18B8C27386C}" destId="{69DAA656-B0BC-49AF-AB63-005FFFE38F60}" srcOrd="0" destOrd="0" presId="urn:microsoft.com/office/officeart/2005/8/layout/cycle5"/>
    <dgm:cxn modelId="{1FE809BC-A306-47F1-B4B8-65B8642FFFE6}" type="presOf" srcId="{E0AE499D-4CD4-48E5-894D-F8F360AD5278}" destId="{1BE07DAD-8A9E-45B4-A432-CEAED2F11A87}" srcOrd="0" destOrd="0" presId="urn:microsoft.com/office/officeart/2005/8/layout/cycle5"/>
    <dgm:cxn modelId="{6A84CC49-790B-4FEF-BC00-88A4F006CBCD}" srcId="{EF8967E3-97EF-4C57-A60C-F18B8C27386C}" destId="{24EC086B-7B91-4634-BCD2-512E7A0B815E}" srcOrd="5" destOrd="0" parTransId="{2E68E4DE-FD87-45D7-B3CD-CBDC3FA8BDCA}" sibTransId="{33AF2F4E-760D-4EB3-8152-8117C479C2AF}"/>
    <dgm:cxn modelId="{83A78CB2-F288-4C59-B0E7-0596B6ECA3CD}" srcId="{EF8967E3-97EF-4C57-A60C-F18B8C27386C}" destId="{DF49B6F4-2721-4295-956D-BD0EBEAFB695}" srcOrd="2" destOrd="0" parTransId="{F199DA85-CA0E-465F-8313-B7CBD4D143A5}" sibTransId="{E0AE499D-4CD4-48E5-894D-F8F360AD5278}"/>
    <dgm:cxn modelId="{EE06AE47-A5CF-4587-80D2-3A1F1BF58027}" type="presOf" srcId="{02951B7B-1170-4864-A528-CF2645D83AF6}" destId="{882954BB-8ED2-4D39-A834-5DB54E16D0D7}" srcOrd="0" destOrd="0" presId="urn:microsoft.com/office/officeart/2005/8/layout/cycle5"/>
    <dgm:cxn modelId="{9E8056E8-D02B-433D-8EF9-306D38745EE7}" srcId="{EF8967E3-97EF-4C57-A60C-F18B8C27386C}" destId="{02951B7B-1170-4864-A528-CF2645D83AF6}" srcOrd="3" destOrd="0" parTransId="{FC658ECB-214B-49A8-B533-9939CD9A146A}" sibTransId="{C0B3F6F9-F7A3-4570-A9E0-AED02E5E66C1}"/>
    <dgm:cxn modelId="{2E3A824E-CDA6-44A0-BC62-C94BB294B7F2}" type="presParOf" srcId="{69DAA656-B0BC-49AF-AB63-005FFFE38F60}" destId="{A94AB810-1FBB-4C92-8927-26B08552FC19}" srcOrd="0" destOrd="0" presId="urn:microsoft.com/office/officeart/2005/8/layout/cycle5"/>
    <dgm:cxn modelId="{A0559C1B-45F5-494E-82F9-F95D7FDF1530}" type="presParOf" srcId="{69DAA656-B0BC-49AF-AB63-005FFFE38F60}" destId="{27F0B5A9-02AC-4A5A-B9CA-076B7AC363FF}" srcOrd="1" destOrd="0" presId="urn:microsoft.com/office/officeart/2005/8/layout/cycle5"/>
    <dgm:cxn modelId="{D8CF23F7-1CBE-4968-9BC4-B5896444FA37}" type="presParOf" srcId="{69DAA656-B0BC-49AF-AB63-005FFFE38F60}" destId="{60F2DBA5-A766-4BF1-AAE2-80F7936A308E}" srcOrd="2" destOrd="0" presId="urn:microsoft.com/office/officeart/2005/8/layout/cycle5"/>
    <dgm:cxn modelId="{E4F7B7A8-FAFF-43F3-908F-0D5E98C66802}" type="presParOf" srcId="{69DAA656-B0BC-49AF-AB63-005FFFE38F60}" destId="{80EC051A-9130-4F7E-98A7-182C68DEA41E}" srcOrd="3" destOrd="0" presId="urn:microsoft.com/office/officeart/2005/8/layout/cycle5"/>
    <dgm:cxn modelId="{9B92CB74-E7AB-4A51-A002-FCF9028935EC}" type="presParOf" srcId="{69DAA656-B0BC-49AF-AB63-005FFFE38F60}" destId="{3A759641-535E-40F1-B2B4-A4C456788426}" srcOrd="4" destOrd="0" presId="urn:microsoft.com/office/officeart/2005/8/layout/cycle5"/>
    <dgm:cxn modelId="{01412C84-1B44-4CB0-80B9-06EEA8AC7F0B}" type="presParOf" srcId="{69DAA656-B0BC-49AF-AB63-005FFFE38F60}" destId="{E19F4669-44A7-469F-8B5C-D79DE317DA7D}" srcOrd="5" destOrd="0" presId="urn:microsoft.com/office/officeart/2005/8/layout/cycle5"/>
    <dgm:cxn modelId="{BDD58F31-541D-4A10-9D04-4EA47A8BB222}" type="presParOf" srcId="{69DAA656-B0BC-49AF-AB63-005FFFE38F60}" destId="{B2CB4A08-0417-4F05-895E-BE389ACC4EF9}" srcOrd="6" destOrd="0" presId="urn:microsoft.com/office/officeart/2005/8/layout/cycle5"/>
    <dgm:cxn modelId="{B5AF43E7-007E-4A0C-A882-8156365853E5}" type="presParOf" srcId="{69DAA656-B0BC-49AF-AB63-005FFFE38F60}" destId="{C4D935CB-5D54-4DE6-9BFE-E827809A43C4}" srcOrd="7" destOrd="0" presId="urn:microsoft.com/office/officeart/2005/8/layout/cycle5"/>
    <dgm:cxn modelId="{62101DC8-9BA2-4BDE-A855-AAC780178C54}" type="presParOf" srcId="{69DAA656-B0BC-49AF-AB63-005FFFE38F60}" destId="{1BE07DAD-8A9E-45B4-A432-CEAED2F11A87}" srcOrd="8" destOrd="0" presId="urn:microsoft.com/office/officeart/2005/8/layout/cycle5"/>
    <dgm:cxn modelId="{956820AA-44B8-4806-B313-807F8F66100E}" type="presParOf" srcId="{69DAA656-B0BC-49AF-AB63-005FFFE38F60}" destId="{882954BB-8ED2-4D39-A834-5DB54E16D0D7}" srcOrd="9" destOrd="0" presId="urn:microsoft.com/office/officeart/2005/8/layout/cycle5"/>
    <dgm:cxn modelId="{59D3B43D-4071-4565-9680-FEE96ECFA94A}" type="presParOf" srcId="{69DAA656-B0BC-49AF-AB63-005FFFE38F60}" destId="{0390713F-6D51-42F3-AA8E-1FBFFFBEC65A}" srcOrd="10" destOrd="0" presId="urn:microsoft.com/office/officeart/2005/8/layout/cycle5"/>
    <dgm:cxn modelId="{38F69C36-4E93-4D39-8EFD-BDA07612D29B}" type="presParOf" srcId="{69DAA656-B0BC-49AF-AB63-005FFFE38F60}" destId="{E4554AFC-70FD-4BCC-82FA-8AB6A9808404}" srcOrd="11" destOrd="0" presId="urn:microsoft.com/office/officeart/2005/8/layout/cycle5"/>
    <dgm:cxn modelId="{A2F63385-8C83-4256-8D25-772DB9F79A88}" type="presParOf" srcId="{69DAA656-B0BC-49AF-AB63-005FFFE38F60}" destId="{AA96735C-4101-4120-ABF7-E012C0ED5E71}" srcOrd="12" destOrd="0" presId="urn:microsoft.com/office/officeart/2005/8/layout/cycle5"/>
    <dgm:cxn modelId="{595ACD13-A7FA-46E5-8E6A-1CADEAE4A3D4}" type="presParOf" srcId="{69DAA656-B0BC-49AF-AB63-005FFFE38F60}" destId="{5268AC2D-0B83-450A-9321-33AEEF02F8B3}" srcOrd="13" destOrd="0" presId="urn:microsoft.com/office/officeart/2005/8/layout/cycle5"/>
    <dgm:cxn modelId="{D3FF5E0F-F13D-4B0F-B118-1379820120FD}" type="presParOf" srcId="{69DAA656-B0BC-49AF-AB63-005FFFE38F60}" destId="{148622E1-409A-4AA9-A72F-06046A9AEB19}" srcOrd="14" destOrd="0" presId="urn:microsoft.com/office/officeart/2005/8/layout/cycle5"/>
    <dgm:cxn modelId="{67DD0518-8DC6-43F3-B99A-600C63DD13A1}" type="presParOf" srcId="{69DAA656-B0BC-49AF-AB63-005FFFE38F60}" destId="{A820BB71-591D-4D80-B40F-5A4F124B1390}" srcOrd="15" destOrd="0" presId="urn:microsoft.com/office/officeart/2005/8/layout/cycle5"/>
    <dgm:cxn modelId="{CF81FE8C-0591-4FE4-B1CC-EDB0CB85ACD6}" type="presParOf" srcId="{69DAA656-B0BC-49AF-AB63-005FFFE38F60}" destId="{96688C10-7CFF-4F9F-9D62-6D067564BC2D}" srcOrd="16" destOrd="0" presId="urn:microsoft.com/office/officeart/2005/8/layout/cycle5"/>
    <dgm:cxn modelId="{B7503EF2-6963-4D04-994E-77EF00F1A957}" type="presParOf" srcId="{69DAA656-B0BC-49AF-AB63-005FFFE38F60}" destId="{EA7A675E-FE68-48B7-8F33-0411183B5F9D}"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81367-9BAA-4CAA-9108-6A24CF3DFA4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333C7CB8-F549-4C74-8267-C73D61043611}">
      <dgm:prSet phldrT="[Text]"/>
      <dgm:spPr/>
      <dgm:t>
        <a:bodyPr/>
        <a:lstStyle/>
        <a:p>
          <a:r>
            <a:rPr lang="en-US" dirty="0"/>
            <a:t>Review course materials</a:t>
          </a:r>
        </a:p>
      </dgm:t>
    </dgm:pt>
    <dgm:pt modelId="{245280DE-695F-402E-BE78-42D824EF7657}" type="parTrans" cxnId="{B2B5182B-23C0-466B-AA57-73D9C2978E31}">
      <dgm:prSet/>
      <dgm:spPr/>
      <dgm:t>
        <a:bodyPr/>
        <a:lstStyle/>
        <a:p>
          <a:endParaRPr lang="en-US"/>
        </a:p>
      </dgm:t>
    </dgm:pt>
    <dgm:pt modelId="{19A89330-94EB-4DDD-9011-60555DE3790A}" type="sibTrans" cxnId="{B2B5182B-23C0-466B-AA57-73D9C2978E31}">
      <dgm:prSet/>
      <dgm:spPr/>
      <dgm:t>
        <a:bodyPr/>
        <a:lstStyle/>
        <a:p>
          <a:endParaRPr lang="en-US"/>
        </a:p>
      </dgm:t>
    </dgm:pt>
    <dgm:pt modelId="{ECEFF5BD-4D20-471F-B564-608E9D81FE9E}">
      <dgm:prSet phldrT="[Text]"/>
      <dgm:spPr/>
      <dgm:t>
        <a:bodyPr/>
        <a:lstStyle/>
        <a:p>
          <a:r>
            <a:rPr lang="en-US" b="0" dirty="0"/>
            <a:t>Determination</a:t>
          </a:r>
          <a:r>
            <a:rPr lang="en-US" dirty="0"/>
            <a:t>: Course </a:t>
          </a:r>
          <a:r>
            <a:rPr lang="en-US" b="1" dirty="0"/>
            <a:t>meets</a:t>
          </a:r>
          <a:r>
            <a:rPr lang="en-US" dirty="0"/>
            <a:t> core standards </a:t>
          </a:r>
        </a:p>
      </dgm:t>
    </dgm:pt>
    <dgm:pt modelId="{6ACC487A-16E7-4343-B8E3-FF77927CE02D}" type="parTrans" cxnId="{097A9581-D509-47FA-ADA4-40FE8BD53BAB}">
      <dgm:prSet/>
      <dgm:spPr/>
      <dgm:t>
        <a:bodyPr/>
        <a:lstStyle/>
        <a:p>
          <a:endParaRPr lang="en-US"/>
        </a:p>
      </dgm:t>
    </dgm:pt>
    <dgm:pt modelId="{418A5507-723A-477D-9C5E-5093E391BAFC}" type="sibTrans" cxnId="{097A9581-D509-47FA-ADA4-40FE8BD53BAB}">
      <dgm:prSet/>
      <dgm:spPr/>
      <dgm:t>
        <a:bodyPr/>
        <a:lstStyle/>
        <a:p>
          <a:endParaRPr lang="en-US"/>
        </a:p>
      </dgm:t>
    </dgm:pt>
    <dgm:pt modelId="{F337BED6-ADB6-47B0-9B8C-E1F175192A04}">
      <dgm:prSet phldrT="[Text]"/>
      <dgm:spPr/>
      <dgm:t>
        <a:bodyPr/>
        <a:lstStyle/>
        <a:p>
          <a:r>
            <a:rPr lang="en-US" dirty="0"/>
            <a:t>Send to Core Council for affirmation. No further action required. Informational report sent to department</a:t>
          </a:r>
        </a:p>
      </dgm:t>
    </dgm:pt>
    <dgm:pt modelId="{CA1B627F-4606-4A2B-A710-7D501FE6C902}" type="parTrans" cxnId="{1FB6EF79-A9C3-4CEC-BCCC-1A7DC4CFF04A}">
      <dgm:prSet/>
      <dgm:spPr/>
      <dgm:t>
        <a:bodyPr/>
        <a:lstStyle/>
        <a:p>
          <a:endParaRPr lang="en-US"/>
        </a:p>
      </dgm:t>
    </dgm:pt>
    <dgm:pt modelId="{0F91A63A-E378-4597-83A3-42A86D4D7F26}" type="sibTrans" cxnId="{1FB6EF79-A9C3-4CEC-BCCC-1A7DC4CFF04A}">
      <dgm:prSet/>
      <dgm:spPr/>
      <dgm:t>
        <a:bodyPr/>
        <a:lstStyle/>
        <a:p>
          <a:endParaRPr lang="en-US"/>
        </a:p>
      </dgm:t>
    </dgm:pt>
    <dgm:pt modelId="{78A2BC2E-09C1-49D9-BF3C-55C6B27EB679}">
      <dgm:prSet phldrT="[Text]"/>
      <dgm:spPr/>
      <dgm:t>
        <a:bodyPr/>
        <a:lstStyle/>
        <a:p>
          <a:r>
            <a:rPr lang="en-US" dirty="0"/>
            <a:t>Review Course materials </a:t>
          </a:r>
        </a:p>
      </dgm:t>
    </dgm:pt>
    <dgm:pt modelId="{15458313-7AF9-47F7-AAB8-19F8D438E7D9}" type="parTrans" cxnId="{1BB47F43-25C5-42CB-A153-9C986DFBC3C7}">
      <dgm:prSet/>
      <dgm:spPr/>
      <dgm:t>
        <a:bodyPr/>
        <a:lstStyle/>
        <a:p>
          <a:endParaRPr lang="en-US"/>
        </a:p>
      </dgm:t>
    </dgm:pt>
    <dgm:pt modelId="{61EE071F-9322-42A0-8F2A-661CB81820F6}" type="sibTrans" cxnId="{1BB47F43-25C5-42CB-A153-9C986DFBC3C7}">
      <dgm:prSet/>
      <dgm:spPr/>
      <dgm:t>
        <a:bodyPr/>
        <a:lstStyle/>
        <a:p>
          <a:endParaRPr lang="en-US"/>
        </a:p>
      </dgm:t>
    </dgm:pt>
    <dgm:pt modelId="{444477EE-7DD3-41C8-ACA4-A93CBC833D47}">
      <dgm:prSet phldrT="[Text]"/>
      <dgm:spPr/>
      <dgm:t>
        <a:bodyPr/>
        <a:lstStyle/>
        <a:p>
          <a:r>
            <a:rPr lang="en-US" dirty="0"/>
            <a:t>Determination: Course </a:t>
          </a:r>
          <a:r>
            <a:rPr lang="en-US" b="1" dirty="0"/>
            <a:t>fails to meet </a:t>
          </a:r>
          <a:r>
            <a:rPr lang="en-US" dirty="0"/>
            <a:t>core standards</a:t>
          </a:r>
        </a:p>
      </dgm:t>
    </dgm:pt>
    <dgm:pt modelId="{7DDB77C2-2B6E-4AB6-A79B-4F4397215851}" type="parTrans" cxnId="{D62F89CF-30F5-4995-B0D5-4C8CBA8937E4}">
      <dgm:prSet/>
      <dgm:spPr/>
      <dgm:t>
        <a:bodyPr/>
        <a:lstStyle/>
        <a:p>
          <a:endParaRPr lang="en-US"/>
        </a:p>
      </dgm:t>
    </dgm:pt>
    <dgm:pt modelId="{126ABF68-4510-46B1-A96E-0E9947D65831}" type="sibTrans" cxnId="{D62F89CF-30F5-4995-B0D5-4C8CBA8937E4}">
      <dgm:prSet/>
      <dgm:spPr/>
      <dgm:t>
        <a:bodyPr/>
        <a:lstStyle/>
        <a:p>
          <a:endParaRPr lang="en-US"/>
        </a:p>
      </dgm:t>
    </dgm:pt>
    <dgm:pt modelId="{51F2C271-99A0-4E48-A7FA-26467A5B8E05}">
      <dgm:prSet phldrT="[Text]"/>
      <dgm:spPr/>
      <dgm:t>
        <a:bodyPr/>
        <a:lstStyle/>
        <a:p>
          <a:r>
            <a:rPr lang="en-US" dirty="0"/>
            <a:t>Contact department: Provide report. Ask for assurance argument.</a:t>
          </a:r>
        </a:p>
        <a:p>
          <a:r>
            <a:rPr lang="en-US" dirty="0"/>
            <a:t>Assurance argument reviewed by Core Council. </a:t>
          </a:r>
        </a:p>
      </dgm:t>
    </dgm:pt>
    <dgm:pt modelId="{0646139A-027D-4FEC-B88D-FC4EA281308A}" type="parTrans" cxnId="{16C7A924-169C-4B46-ACDD-9F3199F8AC63}">
      <dgm:prSet/>
      <dgm:spPr/>
      <dgm:t>
        <a:bodyPr/>
        <a:lstStyle/>
        <a:p>
          <a:endParaRPr lang="en-US"/>
        </a:p>
      </dgm:t>
    </dgm:pt>
    <dgm:pt modelId="{B2E95990-017C-4F18-903D-64C859F99DD5}" type="sibTrans" cxnId="{16C7A924-169C-4B46-ACDD-9F3199F8AC63}">
      <dgm:prSet/>
      <dgm:spPr/>
      <dgm:t>
        <a:bodyPr/>
        <a:lstStyle/>
        <a:p>
          <a:endParaRPr lang="en-US"/>
        </a:p>
      </dgm:t>
    </dgm:pt>
    <dgm:pt modelId="{6E836F54-2E73-47F2-A6E6-63D38F4DBDAD}">
      <dgm:prSet/>
      <dgm:spPr/>
      <dgm:t>
        <a:bodyPr/>
        <a:lstStyle/>
        <a:p>
          <a:endParaRPr lang="en-US" dirty="0"/>
        </a:p>
      </dgm:t>
    </dgm:pt>
    <dgm:pt modelId="{FF543DDF-960D-4B9E-943F-A790EB6EB230}" type="parTrans" cxnId="{58FC17D1-1068-4D89-B832-78B9D06D497F}">
      <dgm:prSet/>
      <dgm:spPr/>
      <dgm:t>
        <a:bodyPr/>
        <a:lstStyle/>
        <a:p>
          <a:endParaRPr lang="en-US"/>
        </a:p>
      </dgm:t>
    </dgm:pt>
    <dgm:pt modelId="{B13B05FA-AD2D-42AD-B1C9-CCEBD5BE5E17}" type="sibTrans" cxnId="{58FC17D1-1068-4D89-B832-78B9D06D497F}">
      <dgm:prSet/>
      <dgm:spPr/>
      <dgm:t>
        <a:bodyPr/>
        <a:lstStyle/>
        <a:p>
          <a:endParaRPr lang="en-US"/>
        </a:p>
      </dgm:t>
    </dgm:pt>
    <dgm:pt modelId="{7854023A-D59B-4244-A379-BD51A705E36A}" type="pres">
      <dgm:prSet presAssocID="{04481367-9BAA-4CAA-9108-6A24CF3DFA41}" presName="list" presStyleCnt="0">
        <dgm:presLayoutVars>
          <dgm:dir/>
          <dgm:animLvl val="lvl"/>
        </dgm:presLayoutVars>
      </dgm:prSet>
      <dgm:spPr/>
      <dgm:t>
        <a:bodyPr/>
        <a:lstStyle/>
        <a:p>
          <a:endParaRPr lang="en-US"/>
        </a:p>
      </dgm:t>
    </dgm:pt>
    <dgm:pt modelId="{579D0E1C-F896-40E6-93C8-E1B409412729}" type="pres">
      <dgm:prSet presAssocID="{333C7CB8-F549-4C74-8267-C73D61043611}" presName="posSpace" presStyleCnt="0"/>
      <dgm:spPr/>
    </dgm:pt>
    <dgm:pt modelId="{8485BE40-5FA8-49D7-B7D7-2B20A2FDF6F4}" type="pres">
      <dgm:prSet presAssocID="{333C7CB8-F549-4C74-8267-C73D61043611}" presName="vertFlow" presStyleCnt="0"/>
      <dgm:spPr/>
    </dgm:pt>
    <dgm:pt modelId="{92699C25-60B9-40A9-9C4F-9A11D6639D6E}" type="pres">
      <dgm:prSet presAssocID="{333C7CB8-F549-4C74-8267-C73D61043611}" presName="topSpace" presStyleCnt="0"/>
      <dgm:spPr/>
    </dgm:pt>
    <dgm:pt modelId="{F9474A60-AEFA-4D60-96E1-2E7D71AE8ECC}" type="pres">
      <dgm:prSet presAssocID="{333C7CB8-F549-4C74-8267-C73D61043611}" presName="firstComp" presStyleCnt="0"/>
      <dgm:spPr/>
    </dgm:pt>
    <dgm:pt modelId="{E4D09F63-FB5B-4077-B1FF-82B4635E20BD}" type="pres">
      <dgm:prSet presAssocID="{333C7CB8-F549-4C74-8267-C73D61043611}" presName="firstChild" presStyleLbl="bgAccFollowNode1" presStyleIdx="0" presStyleCnt="4" custScaleY="62527"/>
      <dgm:spPr/>
      <dgm:t>
        <a:bodyPr/>
        <a:lstStyle/>
        <a:p>
          <a:endParaRPr lang="en-US"/>
        </a:p>
      </dgm:t>
    </dgm:pt>
    <dgm:pt modelId="{CED90451-7256-421A-B07B-7331A32F4D35}" type="pres">
      <dgm:prSet presAssocID="{333C7CB8-F549-4C74-8267-C73D61043611}" presName="firstChildTx" presStyleLbl="bgAccFollowNode1" presStyleIdx="0" presStyleCnt="4">
        <dgm:presLayoutVars>
          <dgm:bulletEnabled val="1"/>
        </dgm:presLayoutVars>
      </dgm:prSet>
      <dgm:spPr/>
      <dgm:t>
        <a:bodyPr/>
        <a:lstStyle/>
        <a:p>
          <a:endParaRPr lang="en-US"/>
        </a:p>
      </dgm:t>
    </dgm:pt>
    <dgm:pt modelId="{0847774B-6347-47EE-8292-BA81592A36C6}" type="pres">
      <dgm:prSet presAssocID="{F337BED6-ADB6-47B0-9B8C-E1F175192A04}" presName="comp" presStyleCnt="0"/>
      <dgm:spPr/>
    </dgm:pt>
    <dgm:pt modelId="{710800A8-41E1-4E5A-97F6-A9E878820E42}" type="pres">
      <dgm:prSet presAssocID="{F337BED6-ADB6-47B0-9B8C-E1F175192A04}" presName="child" presStyleLbl="bgAccFollowNode1" presStyleIdx="1" presStyleCnt="4"/>
      <dgm:spPr/>
      <dgm:t>
        <a:bodyPr/>
        <a:lstStyle/>
        <a:p>
          <a:endParaRPr lang="en-US"/>
        </a:p>
      </dgm:t>
    </dgm:pt>
    <dgm:pt modelId="{0FA7969F-54D9-4054-84E5-D40098FC1DDF}" type="pres">
      <dgm:prSet presAssocID="{F337BED6-ADB6-47B0-9B8C-E1F175192A04}" presName="childTx" presStyleLbl="bgAccFollowNode1" presStyleIdx="1" presStyleCnt="4">
        <dgm:presLayoutVars>
          <dgm:bulletEnabled val="1"/>
        </dgm:presLayoutVars>
      </dgm:prSet>
      <dgm:spPr/>
      <dgm:t>
        <a:bodyPr/>
        <a:lstStyle/>
        <a:p>
          <a:endParaRPr lang="en-US"/>
        </a:p>
      </dgm:t>
    </dgm:pt>
    <dgm:pt modelId="{45D053D0-FD6F-4EA9-937D-68A26A70DB07}" type="pres">
      <dgm:prSet presAssocID="{333C7CB8-F549-4C74-8267-C73D61043611}" presName="negSpace" presStyleCnt="0"/>
      <dgm:spPr/>
    </dgm:pt>
    <dgm:pt modelId="{E88C8DF2-7F4D-4DC4-BC44-D8F65BD23B98}" type="pres">
      <dgm:prSet presAssocID="{333C7CB8-F549-4C74-8267-C73D61043611}" presName="circle" presStyleLbl="node1" presStyleIdx="0" presStyleCnt="2"/>
      <dgm:spPr/>
      <dgm:t>
        <a:bodyPr/>
        <a:lstStyle/>
        <a:p>
          <a:endParaRPr lang="en-US"/>
        </a:p>
      </dgm:t>
    </dgm:pt>
    <dgm:pt modelId="{A3692BCF-7E60-47F9-BE1F-47FA4B146E46}" type="pres">
      <dgm:prSet presAssocID="{19A89330-94EB-4DDD-9011-60555DE3790A}" presName="transSpace" presStyleCnt="0"/>
      <dgm:spPr/>
    </dgm:pt>
    <dgm:pt modelId="{A917B3AA-4D4F-4052-A075-7B925058FF9B}" type="pres">
      <dgm:prSet presAssocID="{78A2BC2E-09C1-49D9-BF3C-55C6B27EB679}" presName="posSpace" presStyleCnt="0"/>
      <dgm:spPr/>
    </dgm:pt>
    <dgm:pt modelId="{EA861CEC-0BBF-4C21-9BB1-3B538FC32569}" type="pres">
      <dgm:prSet presAssocID="{78A2BC2E-09C1-49D9-BF3C-55C6B27EB679}" presName="vertFlow" presStyleCnt="0"/>
      <dgm:spPr/>
    </dgm:pt>
    <dgm:pt modelId="{23EBE898-F215-48B2-A999-B3A511449917}" type="pres">
      <dgm:prSet presAssocID="{78A2BC2E-09C1-49D9-BF3C-55C6B27EB679}" presName="topSpace" presStyleCnt="0"/>
      <dgm:spPr/>
    </dgm:pt>
    <dgm:pt modelId="{4E0BAA1B-CB5B-4003-B05B-A75EC8567FB6}" type="pres">
      <dgm:prSet presAssocID="{78A2BC2E-09C1-49D9-BF3C-55C6B27EB679}" presName="firstComp" presStyleCnt="0"/>
      <dgm:spPr/>
    </dgm:pt>
    <dgm:pt modelId="{19FE0DE4-574A-444C-B43B-234781B37577}" type="pres">
      <dgm:prSet presAssocID="{78A2BC2E-09C1-49D9-BF3C-55C6B27EB679}" presName="firstChild" presStyleLbl="bgAccFollowNode1" presStyleIdx="2" presStyleCnt="4" custScaleY="72021"/>
      <dgm:spPr/>
      <dgm:t>
        <a:bodyPr/>
        <a:lstStyle/>
        <a:p>
          <a:endParaRPr lang="en-US"/>
        </a:p>
      </dgm:t>
    </dgm:pt>
    <dgm:pt modelId="{FCD3CDAB-8689-4E4E-824A-0EC6AE4631EF}" type="pres">
      <dgm:prSet presAssocID="{78A2BC2E-09C1-49D9-BF3C-55C6B27EB679}" presName="firstChildTx" presStyleLbl="bgAccFollowNode1" presStyleIdx="2" presStyleCnt="4">
        <dgm:presLayoutVars>
          <dgm:bulletEnabled val="1"/>
        </dgm:presLayoutVars>
      </dgm:prSet>
      <dgm:spPr/>
      <dgm:t>
        <a:bodyPr/>
        <a:lstStyle/>
        <a:p>
          <a:endParaRPr lang="en-US"/>
        </a:p>
      </dgm:t>
    </dgm:pt>
    <dgm:pt modelId="{170D6C31-84EF-4824-AAEB-BB1B2F9E4950}" type="pres">
      <dgm:prSet presAssocID="{51F2C271-99A0-4E48-A7FA-26467A5B8E05}" presName="comp" presStyleCnt="0"/>
      <dgm:spPr/>
    </dgm:pt>
    <dgm:pt modelId="{79327DAC-687D-4880-A5FC-F8914B14BEA7}" type="pres">
      <dgm:prSet presAssocID="{51F2C271-99A0-4E48-A7FA-26467A5B8E05}" presName="child" presStyleLbl="bgAccFollowNode1" presStyleIdx="3" presStyleCnt="4" custScaleX="93600" custScaleY="108774" custLinFactNeighborX="2949" custLinFactNeighborY="-2549"/>
      <dgm:spPr/>
      <dgm:t>
        <a:bodyPr/>
        <a:lstStyle/>
        <a:p>
          <a:endParaRPr lang="en-US"/>
        </a:p>
      </dgm:t>
    </dgm:pt>
    <dgm:pt modelId="{61603090-1489-440E-883C-5CDFFAA41B71}" type="pres">
      <dgm:prSet presAssocID="{51F2C271-99A0-4E48-A7FA-26467A5B8E05}" presName="childTx" presStyleLbl="bgAccFollowNode1" presStyleIdx="3" presStyleCnt="4">
        <dgm:presLayoutVars>
          <dgm:bulletEnabled val="1"/>
        </dgm:presLayoutVars>
      </dgm:prSet>
      <dgm:spPr/>
      <dgm:t>
        <a:bodyPr/>
        <a:lstStyle/>
        <a:p>
          <a:endParaRPr lang="en-US"/>
        </a:p>
      </dgm:t>
    </dgm:pt>
    <dgm:pt modelId="{0B322748-8FCD-4141-9D66-FFC1628C2B50}" type="pres">
      <dgm:prSet presAssocID="{78A2BC2E-09C1-49D9-BF3C-55C6B27EB679}" presName="negSpace" presStyleCnt="0"/>
      <dgm:spPr/>
    </dgm:pt>
    <dgm:pt modelId="{E20E9E56-8BD0-4F08-BC72-393F01F96CB3}" type="pres">
      <dgm:prSet presAssocID="{78A2BC2E-09C1-49D9-BF3C-55C6B27EB679}" presName="circle" presStyleLbl="node1" presStyleIdx="1" presStyleCnt="2"/>
      <dgm:spPr/>
      <dgm:t>
        <a:bodyPr/>
        <a:lstStyle/>
        <a:p>
          <a:endParaRPr lang="en-US"/>
        </a:p>
      </dgm:t>
    </dgm:pt>
  </dgm:ptLst>
  <dgm:cxnLst>
    <dgm:cxn modelId="{D62F89CF-30F5-4995-B0D5-4C8CBA8937E4}" srcId="{78A2BC2E-09C1-49D9-BF3C-55C6B27EB679}" destId="{444477EE-7DD3-41C8-ACA4-A93CBC833D47}" srcOrd="0" destOrd="0" parTransId="{7DDB77C2-2B6E-4AB6-A79B-4F4397215851}" sibTransId="{126ABF68-4510-46B1-A96E-0E9947D65831}"/>
    <dgm:cxn modelId="{8F24B676-220C-4AB0-AD25-21CC04CE9623}" type="presOf" srcId="{444477EE-7DD3-41C8-ACA4-A93CBC833D47}" destId="{FCD3CDAB-8689-4E4E-824A-0EC6AE4631EF}" srcOrd="1" destOrd="0" presId="urn:microsoft.com/office/officeart/2005/8/layout/hList9"/>
    <dgm:cxn modelId="{206AD5DB-B587-4718-9229-55339ECADF33}" type="presOf" srcId="{51F2C271-99A0-4E48-A7FA-26467A5B8E05}" destId="{79327DAC-687D-4880-A5FC-F8914B14BEA7}" srcOrd="0" destOrd="0" presId="urn:microsoft.com/office/officeart/2005/8/layout/hList9"/>
    <dgm:cxn modelId="{4D26D82A-B197-42BE-9718-E32DF213C5FC}" type="presOf" srcId="{F337BED6-ADB6-47B0-9B8C-E1F175192A04}" destId="{0FA7969F-54D9-4054-84E5-D40098FC1DDF}" srcOrd="1" destOrd="0" presId="urn:microsoft.com/office/officeart/2005/8/layout/hList9"/>
    <dgm:cxn modelId="{89278C9A-0B6A-40E6-A0B5-2831C1DCB034}" type="presOf" srcId="{ECEFF5BD-4D20-471F-B564-608E9D81FE9E}" destId="{CED90451-7256-421A-B07B-7331A32F4D35}" srcOrd="1" destOrd="0" presId="urn:microsoft.com/office/officeart/2005/8/layout/hList9"/>
    <dgm:cxn modelId="{24856E21-93CB-464D-BECF-D62B67F4F3E5}" type="presOf" srcId="{444477EE-7DD3-41C8-ACA4-A93CBC833D47}" destId="{19FE0DE4-574A-444C-B43B-234781B37577}" srcOrd="0" destOrd="0" presId="urn:microsoft.com/office/officeart/2005/8/layout/hList9"/>
    <dgm:cxn modelId="{153D923A-AB99-4ED0-B991-4EB4A231BDC5}" type="presOf" srcId="{6E836F54-2E73-47F2-A6E6-63D38F4DBDAD}" destId="{79327DAC-687D-4880-A5FC-F8914B14BEA7}" srcOrd="0" destOrd="1" presId="urn:microsoft.com/office/officeart/2005/8/layout/hList9"/>
    <dgm:cxn modelId="{600326F5-ECD3-49F8-9C1E-29B37A472396}" type="presOf" srcId="{6E836F54-2E73-47F2-A6E6-63D38F4DBDAD}" destId="{61603090-1489-440E-883C-5CDFFAA41B71}" srcOrd="1" destOrd="1" presId="urn:microsoft.com/office/officeart/2005/8/layout/hList9"/>
    <dgm:cxn modelId="{1BB47F43-25C5-42CB-A153-9C986DFBC3C7}" srcId="{04481367-9BAA-4CAA-9108-6A24CF3DFA41}" destId="{78A2BC2E-09C1-49D9-BF3C-55C6B27EB679}" srcOrd="1" destOrd="0" parTransId="{15458313-7AF9-47F7-AAB8-19F8D438E7D9}" sibTransId="{61EE071F-9322-42A0-8F2A-661CB81820F6}"/>
    <dgm:cxn modelId="{204D6FE6-C02E-4F6E-B56D-5D8746E3DAEA}" type="presOf" srcId="{04481367-9BAA-4CAA-9108-6A24CF3DFA41}" destId="{7854023A-D59B-4244-A379-BD51A705E36A}" srcOrd="0" destOrd="0" presId="urn:microsoft.com/office/officeart/2005/8/layout/hList9"/>
    <dgm:cxn modelId="{16C7A924-169C-4B46-ACDD-9F3199F8AC63}" srcId="{78A2BC2E-09C1-49D9-BF3C-55C6B27EB679}" destId="{51F2C271-99A0-4E48-A7FA-26467A5B8E05}" srcOrd="1" destOrd="0" parTransId="{0646139A-027D-4FEC-B88D-FC4EA281308A}" sibTransId="{B2E95990-017C-4F18-903D-64C859F99DD5}"/>
    <dgm:cxn modelId="{C64820D8-4A51-4506-8D88-1D9DB0558BE5}" type="presOf" srcId="{F337BED6-ADB6-47B0-9B8C-E1F175192A04}" destId="{710800A8-41E1-4E5A-97F6-A9E878820E42}" srcOrd="0" destOrd="0" presId="urn:microsoft.com/office/officeart/2005/8/layout/hList9"/>
    <dgm:cxn modelId="{A1CE4265-26D6-4FA9-B544-E77EC5204C8B}" type="presOf" srcId="{78A2BC2E-09C1-49D9-BF3C-55C6B27EB679}" destId="{E20E9E56-8BD0-4F08-BC72-393F01F96CB3}" srcOrd="0" destOrd="0" presId="urn:microsoft.com/office/officeart/2005/8/layout/hList9"/>
    <dgm:cxn modelId="{F631B68B-45C4-4A9D-9EF6-C334A0480864}" type="presOf" srcId="{51F2C271-99A0-4E48-A7FA-26467A5B8E05}" destId="{61603090-1489-440E-883C-5CDFFAA41B71}" srcOrd="1" destOrd="0" presId="urn:microsoft.com/office/officeart/2005/8/layout/hList9"/>
    <dgm:cxn modelId="{B2B5182B-23C0-466B-AA57-73D9C2978E31}" srcId="{04481367-9BAA-4CAA-9108-6A24CF3DFA41}" destId="{333C7CB8-F549-4C74-8267-C73D61043611}" srcOrd="0" destOrd="0" parTransId="{245280DE-695F-402E-BE78-42D824EF7657}" sibTransId="{19A89330-94EB-4DDD-9011-60555DE3790A}"/>
    <dgm:cxn modelId="{097A9581-D509-47FA-ADA4-40FE8BD53BAB}" srcId="{333C7CB8-F549-4C74-8267-C73D61043611}" destId="{ECEFF5BD-4D20-471F-B564-608E9D81FE9E}" srcOrd="0" destOrd="0" parTransId="{6ACC487A-16E7-4343-B8E3-FF77927CE02D}" sibTransId="{418A5507-723A-477D-9C5E-5093E391BAFC}"/>
    <dgm:cxn modelId="{5C4887ED-006D-4C66-8376-CFB833388D84}" type="presOf" srcId="{ECEFF5BD-4D20-471F-B564-608E9D81FE9E}" destId="{E4D09F63-FB5B-4077-B1FF-82B4635E20BD}" srcOrd="0" destOrd="0" presId="urn:microsoft.com/office/officeart/2005/8/layout/hList9"/>
    <dgm:cxn modelId="{3FFB237A-D987-48DA-ADAA-28D379FBABC2}" type="presOf" srcId="{333C7CB8-F549-4C74-8267-C73D61043611}" destId="{E88C8DF2-7F4D-4DC4-BC44-D8F65BD23B98}" srcOrd="0" destOrd="0" presId="urn:microsoft.com/office/officeart/2005/8/layout/hList9"/>
    <dgm:cxn modelId="{58FC17D1-1068-4D89-B832-78B9D06D497F}" srcId="{51F2C271-99A0-4E48-A7FA-26467A5B8E05}" destId="{6E836F54-2E73-47F2-A6E6-63D38F4DBDAD}" srcOrd="0" destOrd="0" parTransId="{FF543DDF-960D-4B9E-943F-A790EB6EB230}" sibTransId="{B13B05FA-AD2D-42AD-B1C9-CCEBD5BE5E17}"/>
    <dgm:cxn modelId="{1FB6EF79-A9C3-4CEC-BCCC-1A7DC4CFF04A}" srcId="{333C7CB8-F549-4C74-8267-C73D61043611}" destId="{F337BED6-ADB6-47B0-9B8C-E1F175192A04}" srcOrd="1" destOrd="0" parTransId="{CA1B627F-4606-4A2B-A710-7D501FE6C902}" sibTransId="{0F91A63A-E378-4597-83A3-42A86D4D7F26}"/>
    <dgm:cxn modelId="{E4E080D7-6501-44F9-AF2F-FB6CAB2D6D75}" type="presParOf" srcId="{7854023A-D59B-4244-A379-BD51A705E36A}" destId="{579D0E1C-F896-40E6-93C8-E1B409412729}" srcOrd="0" destOrd="0" presId="urn:microsoft.com/office/officeart/2005/8/layout/hList9"/>
    <dgm:cxn modelId="{6749E7DC-985F-4628-8A56-F5658D4CE40E}" type="presParOf" srcId="{7854023A-D59B-4244-A379-BD51A705E36A}" destId="{8485BE40-5FA8-49D7-B7D7-2B20A2FDF6F4}" srcOrd="1" destOrd="0" presId="urn:microsoft.com/office/officeart/2005/8/layout/hList9"/>
    <dgm:cxn modelId="{0E0143F5-B7A0-41DB-918B-DED56A807C01}" type="presParOf" srcId="{8485BE40-5FA8-49D7-B7D7-2B20A2FDF6F4}" destId="{92699C25-60B9-40A9-9C4F-9A11D6639D6E}" srcOrd="0" destOrd="0" presId="urn:microsoft.com/office/officeart/2005/8/layout/hList9"/>
    <dgm:cxn modelId="{67C3085C-178D-41C9-8D57-1D500F651D26}" type="presParOf" srcId="{8485BE40-5FA8-49D7-B7D7-2B20A2FDF6F4}" destId="{F9474A60-AEFA-4D60-96E1-2E7D71AE8ECC}" srcOrd="1" destOrd="0" presId="urn:microsoft.com/office/officeart/2005/8/layout/hList9"/>
    <dgm:cxn modelId="{1CB5819F-1597-4BF4-B791-C7F63136097E}" type="presParOf" srcId="{F9474A60-AEFA-4D60-96E1-2E7D71AE8ECC}" destId="{E4D09F63-FB5B-4077-B1FF-82B4635E20BD}" srcOrd="0" destOrd="0" presId="urn:microsoft.com/office/officeart/2005/8/layout/hList9"/>
    <dgm:cxn modelId="{45C15EBF-6D9E-4D4A-B4DB-BC834716C0DA}" type="presParOf" srcId="{F9474A60-AEFA-4D60-96E1-2E7D71AE8ECC}" destId="{CED90451-7256-421A-B07B-7331A32F4D35}" srcOrd="1" destOrd="0" presId="urn:microsoft.com/office/officeart/2005/8/layout/hList9"/>
    <dgm:cxn modelId="{BD59F0BF-CD4B-49C7-9C37-B763A7DB5366}" type="presParOf" srcId="{8485BE40-5FA8-49D7-B7D7-2B20A2FDF6F4}" destId="{0847774B-6347-47EE-8292-BA81592A36C6}" srcOrd="2" destOrd="0" presId="urn:microsoft.com/office/officeart/2005/8/layout/hList9"/>
    <dgm:cxn modelId="{7006A720-A4DD-477F-8851-8D252CEC9195}" type="presParOf" srcId="{0847774B-6347-47EE-8292-BA81592A36C6}" destId="{710800A8-41E1-4E5A-97F6-A9E878820E42}" srcOrd="0" destOrd="0" presId="urn:microsoft.com/office/officeart/2005/8/layout/hList9"/>
    <dgm:cxn modelId="{905B74C6-BB4D-433D-8629-B82D816CE1B8}" type="presParOf" srcId="{0847774B-6347-47EE-8292-BA81592A36C6}" destId="{0FA7969F-54D9-4054-84E5-D40098FC1DDF}" srcOrd="1" destOrd="0" presId="urn:microsoft.com/office/officeart/2005/8/layout/hList9"/>
    <dgm:cxn modelId="{27C0D952-176F-4FCC-B579-54F87FE8D686}" type="presParOf" srcId="{7854023A-D59B-4244-A379-BD51A705E36A}" destId="{45D053D0-FD6F-4EA9-937D-68A26A70DB07}" srcOrd="2" destOrd="0" presId="urn:microsoft.com/office/officeart/2005/8/layout/hList9"/>
    <dgm:cxn modelId="{F8CF0E27-D6E2-4953-8FCE-8612EECC4453}" type="presParOf" srcId="{7854023A-D59B-4244-A379-BD51A705E36A}" destId="{E88C8DF2-7F4D-4DC4-BC44-D8F65BD23B98}" srcOrd="3" destOrd="0" presId="urn:microsoft.com/office/officeart/2005/8/layout/hList9"/>
    <dgm:cxn modelId="{DFB6114A-17DA-42A9-A0A6-7B752AC415F1}" type="presParOf" srcId="{7854023A-D59B-4244-A379-BD51A705E36A}" destId="{A3692BCF-7E60-47F9-BE1F-47FA4B146E46}" srcOrd="4" destOrd="0" presId="urn:microsoft.com/office/officeart/2005/8/layout/hList9"/>
    <dgm:cxn modelId="{1AA88D41-1165-4C2A-93F8-163CD424F4D0}" type="presParOf" srcId="{7854023A-D59B-4244-A379-BD51A705E36A}" destId="{A917B3AA-4D4F-4052-A075-7B925058FF9B}" srcOrd="5" destOrd="0" presId="urn:microsoft.com/office/officeart/2005/8/layout/hList9"/>
    <dgm:cxn modelId="{EBC0A3FB-B1CB-4C8B-AFE8-8CF4CB3FA659}" type="presParOf" srcId="{7854023A-D59B-4244-A379-BD51A705E36A}" destId="{EA861CEC-0BBF-4C21-9BB1-3B538FC32569}" srcOrd="6" destOrd="0" presId="urn:microsoft.com/office/officeart/2005/8/layout/hList9"/>
    <dgm:cxn modelId="{D19D4786-6E79-42F4-89A2-79F69F9415C4}" type="presParOf" srcId="{EA861CEC-0BBF-4C21-9BB1-3B538FC32569}" destId="{23EBE898-F215-48B2-A999-B3A511449917}" srcOrd="0" destOrd="0" presId="urn:microsoft.com/office/officeart/2005/8/layout/hList9"/>
    <dgm:cxn modelId="{1A90D9B1-29D7-4E51-A8CA-BF52027F15D4}" type="presParOf" srcId="{EA861CEC-0BBF-4C21-9BB1-3B538FC32569}" destId="{4E0BAA1B-CB5B-4003-B05B-A75EC8567FB6}" srcOrd="1" destOrd="0" presId="urn:microsoft.com/office/officeart/2005/8/layout/hList9"/>
    <dgm:cxn modelId="{248B6373-FFA9-4491-B97D-A68F2D514F18}" type="presParOf" srcId="{4E0BAA1B-CB5B-4003-B05B-A75EC8567FB6}" destId="{19FE0DE4-574A-444C-B43B-234781B37577}" srcOrd="0" destOrd="0" presId="urn:microsoft.com/office/officeart/2005/8/layout/hList9"/>
    <dgm:cxn modelId="{D958E7FB-A7EA-41FB-A29A-00A55C6F3DCC}" type="presParOf" srcId="{4E0BAA1B-CB5B-4003-B05B-A75EC8567FB6}" destId="{FCD3CDAB-8689-4E4E-824A-0EC6AE4631EF}" srcOrd="1" destOrd="0" presId="urn:microsoft.com/office/officeart/2005/8/layout/hList9"/>
    <dgm:cxn modelId="{FB6315C8-61DD-48D3-A684-C10E2989F6C4}" type="presParOf" srcId="{EA861CEC-0BBF-4C21-9BB1-3B538FC32569}" destId="{170D6C31-84EF-4824-AAEB-BB1B2F9E4950}" srcOrd="2" destOrd="0" presId="urn:microsoft.com/office/officeart/2005/8/layout/hList9"/>
    <dgm:cxn modelId="{16C80098-CFA1-49F6-B6D2-D8932430363F}" type="presParOf" srcId="{170D6C31-84EF-4824-AAEB-BB1B2F9E4950}" destId="{79327DAC-687D-4880-A5FC-F8914B14BEA7}" srcOrd="0" destOrd="0" presId="urn:microsoft.com/office/officeart/2005/8/layout/hList9"/>
    <dgm:cxn modelId="{26742A0A-8D77-4C79-B346-183770FA6EED}" type="presParOf" srcId="{170D6C31-84EF-4824-AAEB-BB1B2F9E4950}" destId="{61603090-1489-440E-883C-5CDFFAA41B71}" srcOrd="1" destOrd="0" presId="urn:microsoft.com/office/officeart/2005/8/layout/hList9"/>
    <dgm:cxn modelId="{C11962E4-ED70-40D1-A755-CE2816FFCF86}" type="presParOf" srcId="{7854023A-D59B-4244-A379-BD51A705E36A}" destId="{0B322748-8FCD-4141-9D66-FFC1628C2B50}" srcOrd="7" destOrd="0" presId="urn:microsoft.com/office/officeart/2005/8/layout/hList9"/>
    <dgm:cxn modelId="{7CFC7377-DFCD-493B-9294-EEC5E0C6B4C5}" type="presParOf" srcId="{7854023A-D59B-4244-A379-BD51A705E36A}" destId="{E20E9E56-8BD0-4F08-BC72-393F01F96CB3}"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1C2A8A-D6FB-4434-B74E-B6865833CFCF}"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C41B6E60-3573-4C56-8CD4-62D41C25D113}">
      <dgm:prSet phldrT="[Text]"/>
      <dgm:spPr/>
      <dgm:t>
        <a:bodyPr/>
        <a:lstStyle/>
        <a:p>
          <a:r>
            <a:rPr lang="en-US" dirty="0"/>
            <a:t>What does teaching Diversity mean? </a:t>
          </a:r>
        </a:p>
      </dgm:t>
    </dgm:pt>
    <dgm:pt modelId="{F817594C-A8E8-487D-B799-FF1F21531067}" type="parTrans" cxnId="{224529AD-09CF-4515-A942-969C852AD6B4}">
      <dgm:prSet/>
      <dgm:spPr/>
      <dgm:t>
        <a:bodyPr/>
        <a:lstStyle/>
        <a:p>
          <a:endParaRPr lang="en-US"/>
        </a:p>
      </dgm:t>
    </dgm:pt>
    <dgm:pt modelId="{568E7E23-66A7-443B-A558-A03215FB7619}" type="sibTrans" cxnId="{224529AD-09CF-4515-A942-969C852AD6B4}">
      <dgm:prSet/>
      <dgm:spPr/>
      <dgm:t>
        <a:bodyPr/>
        <a:lstStyle/>
        <a:p>
          <a:endParaRPr lang="en-US"/>
        </a:p>
      </dgm:t>
    </dgm:pt>
    <dgm:pt modelId="{08BAC373-61A5-41F7-AE02-05F22AEB4E85}">
      <dgm:prSet phldrT="[Text]"/>
      <dgm:spPr/>
      <dgm:t>
        <a:bodyPr/>
        <a:lstStyle/>
        <a:p>
          <a:r>
            <a:rPr lang="en-US" dirty="0"/>
            <a:t>Can learning in Diversity be assessed?</a:t>
          </a:r>
        </a:p>
      </dgm:t>
    </dgm:pt>
    <dgm:pt modelId="{B5A8A377-90E4-440D-A8E2-2D36C267F4C2}" type="parTrans" cxnId="{7188615D-0E34-4396-AFEB-9A3E7315320E}">
      <dgm:prSet/>
      <dgm:spPr/>
      <dgm:t>
        <a:bodyPr/>
        <a:lstStyle/>
        <a:p>
          <a:endParaRPr lang="en-US"/>
        </a:p>
      </dgm:t>
    </dgm:pt>
    <dgm:pt modelId="{B20E7663-FCDB-4BA9-A92E-7CAA6BAFE083}" type="sibTrans" cxnId="{7188615D-0E34-4396-AFEB-9A3E7315320E}">
      <dgm:prSet/>
      <dgm:spPr/>
      <dgm:t>
        <a:bodyPr/>
        <a:lstStyle/>
        <a:p>
          <a:endParaRPr lang="en-US"/>
        </a:p>
      </dgm:t>
    </dgm:pt>
    <dgm:pt modelId="{5E937AD8-AE13-4228-B3FF-EEB75B4A62D0}">
      <dgm:prSet phldrT="[Text]"/>
      <dgm:spPr/>
      <dgm:t>
        <a:bodyPr/>
        <a:lstStyle/>
        <a:p>
          <a:r>
            <a:rPr lang="en-US" dirty="0"/>
            <a:t>Is what we’re doing enough? </a:t>
          </a:r>
        </a:p>
      </dgm:t>
    </dgm:pt>
    <dgm:pt modelId="{E7EB01A4-EDDF-4015-A8F4-D174A8CB44BF}" type="parTrans" cxnId="{6847E6B0-012A-4BFA-9511-B0785A4F4995}">
      <dgm:prSet/>
      <dgm:spPr/>
      <dgm:t>
        <a:bodyPr/>
        <a:lstStyle/>
        <a:p>
          <a:endParaRPr lang="en-US"/>
        </a:p>
      </dgm:t>
    </dgm:pt>
    <dgm:pt modelId="{B68FD9AA-B4CD-4C73-AEE6-D2399098C9D1}" type="sibTrans" cxnId="{6847E6B0-012A-4BFA-9511-B0785A4F4995}">
      <dgm:prSet/>
      <dgm:spPr/>
      <dgm:t>
        <a:bodyPr/>
        <a:lstStyle/>
        <a:p>
          <a:endParaRPr lang="en-US"/>
        </a:p>
      </dgm:t>
    </dgm:pt>
    <dgm:pt modelId="{1FE61FDC-379B-4482-95AE-BF4D8FE24049}" type="pres">
      <dgm:prSet presAssocID="{D01C2A8A-D6FB-4434-B74E-B6865833CFCF}" presName="linear" presStyleCnt="0">
        <dgm:presLayoutVars>
          <dgm:dir/>
          <dgm:animLvl val="lvl"/>
          <dgm:resizeHandles val="exact"/>
        </dgm:presLayoutVars>
      </dgm:prSet>
      <dgm:spPr/>
      <dgm:t>
        <a:bodyPr/>
        <a:lstStyle/>
        <a:p>
          <a:endParaRPr lang="en-US"/>
        </a:p>
      </dgm:t>
    </dgm:pt>
    <dgm:pt modelId="{8385E878-1F40-440E-9328-7AC26E2AAAD3}" type="pres">
      <dgm:prSet presAssocID="{C41B6E60-3573-4C56-8CD4-62D41C25D113}" presName="parentLin" presStyleCnt="0"/>
      <dgm:spPr/>
    </dgm:pt>
    <dgm:pt modelId="{21CAA0A3-0C5A-47F9-972B-098D4DF0FB1C}" type="pres">
      <dgm:prSet presAssocID="{C41B6E60-3573-4C56-8CD4-62D41C25D113}" presName="parentLeftMargin" presStyleLbl="node1" presStyleIdx="0" presStyleCnt="3"/>
      <dgm:spPr/>
      <dgm:t>
        <a:bodyPr/>
        <a:lstStyle/>
        <a:p>
          <a:endParaRPr lang="en-US"/>
        </a:p>
      </dgm:t>
    </dgm:pt>
    <dgm:pt modelId="{01C38E4B-8EB8-4921-93D3-07C46BDD56CA}" type="pres">
      <dgm:prSet presAssocID="{C41B6E60-3573-4C56-8CD4-62D41C25D113}" presName="parentText" presStyleLbl="node1" presStyleIdx="0" presStyleCnt="3">
        <dgm:presLayoutVars>
          <dgm:chMax val="0"/>
          <dgm:bulletEnabled val="1"/>
        </dgm:presLayoutVars>
      </dgm:prSet>
      <dgm:spPr/>
      <dgm:t>
        <a:bodyPr/>
        <a:lstStyle/>
        <a:p>
          <a:endParaRPr lang="en-US"/>
        </a:p>
      </dgm:t>
    </dgm:pt>
    <dgm:pt modelId="{4E22DC16-4ABA-43B1-B8C3-EBAF0C988E85}" type="pres">
      <dgm:prSet presAssocID="{C41B6E60-3573-4C56-8CD4-62D41C25D113}" presName="negativeSpace" presStyleCnt="0"/>
      <dgm:spPr/>
    </dgm:pt>
    <dgm:pt modelId="{C0218B8F-8BD9-45B9-850B-3B18EC17E64C}" type="pres">
      <dgm:prSet presAssocID="{C41B6E60-3573-4C56-8CD4-62D41C25D113}" presName="childText" presStyleLbl="conFgAcc1" presStyleIdx="0" presStyleCnt="3">
        <dgm:presLayoutVars>
          <dgm:bulletEnabled val="1"/>
        </dgm:presLayoutVars>
      </dgm:prSet>
      <dgm:spPr/>
    </dgm:pt>
    <dgm:pt modelId="{EE817E10-007C-4D89-91A5-DBD6E3472B1B}" type="pres">
      <dgm:prSet presAssocID="{568E7E23-66A7-443B-A558-A03215FB7619}" presName="spaceBetweenRectangles" presStyleCnt="0"/>
      <dgm:spPr/>
    </dgm:pt>
    <dgm:pt modelId="{C63FBED1-15F2-4FEE-A897-BE3367C18289}" type="pres">
      <dgm:prSet presAssocID="{08BAC373-61A5-41F7-AE02-05F22AEB4E85}" presName="parentLin" presStyleCnt="0"/>
      <dgm:spPr/>
    </dgm:pt>
    <dgm:pt modelId="{7D827345-0479-470D-B455-1194D74B533E}" type="pres">
      <dgm:prSet presAssocID="{08BAC373-61A5-41F7-AE02-05F22AEB4E85}" presName="parentLeftMargin" presStyleLbl="node1" presStyleIdx="0" presStyleCnt="3"/>
      <dgm:spPr/>
      <dgm:t>
        <a:bodyPr/>
        <a:lstStyle/>
        <a:p>
          <a:endParaRPr lang="en-US"/>
        </a:p>
      </dgm:t>
    </dgm:pt>
    <dgm:pt modelId="{B62C53AD-DA0C-48D0-836F-62081EF1D223}" type="pres">
      <dgm:prSet presAssocID="{08BAC373-61A5-41F7-AE02-05F22AEB4E85}" presName="parentText" presStyleLbl="node1" presStyleIdx="1" presStyleCnt="3">
        <dgm:presLayoutVars>
          <dgm:chMax val="0"/>
          <dgm:bulletEnabled val="1"/>
        </dgm:presLayoutVars>
      </dgm:prSet>
      <dgm:spPr/>
      <dgm:t>
        <a:bodyPr/>
        <a:lstStyle/>
        <a:p>
          <a:endParaRPr lang="en-US"/>
        </a:p>
      </dgm:t>
    </dgm:pt>
    <dgm:pt modelId="{F6D46F69-2256-4261-BF3A-6E7B003FF8C5}" type="pres">
      <dgm:prSet presAssocID="{08BAC373-61A5-41F7-AE02-05F22AEB4E85}" presName="negativeSpace" presStyleCnt="0"/>
      <dgm:spPr/>
    </dgm:pt>
    <dgm:pt modelId="{4735CDC0-816E-49F0-B9CE-2B77269A7D66}" type="pres">
      <dgm:prSet presAssocID="{08BAC373-61A5-41F7-AE02-05F22AEB4E85}" presName="childText" presStyleLbl="conFgAcc1" presStyleIdx="1" presStyleCnt="3">
        <dgm:presLayoutVars>
          <dgm:bulletEnabled val="1"/>
        </dgm:presLayoutVars>
      </dgm:prSet>
      <dgm:spPr/>
    </dgm:pt>
    <dgm:pt modelId="{963F8399-75D9-48BB-ADE3-BD53A6585668}" type="pres">
      <dgm:prSet presAssocID="{B20E7663-FCDB-4BA9-A92E-7CAA6BAFE083}" presName="spaceBetweenRectangles" presStyleCnt="0"/>
      <dgm:spPr/>
    </dgm:pt>
    <dgm:pt modelId="{DBD57A2E-E7A6-4ADC-B53E-F266CE81A7D0}" type="pres">
      <dgm:prSet presAssocID="{5E937AD8-AE13-4228-B3FF-EEB75B4A62D0}" presName="parentLin" presStyleCnt="0"/>
      <dgm:spPr/>
    </dgm:pt>
    <dgm:pt modelId="{70049745-8925-4ED2-8A2F-AFA2E38833EA}" type="pres">
      <dgm:prSet presAssocID="{5E937AD8-AE13-4228-B3FF-EEB75B4A62D0}" presName="parentLeftMargin" presStyleLbl="node1" presStyleIdx="1" presStyleCnt="3"/>
      <dgm:spPr/>
      <dgm:t>
        <a:bodyPr/>
        <a:lstStyle/>
        <a:p>
          <a:endParaRPr lang="en-US"/>
        </a:p>
      </dgm:t>
    </dgm:pt>
    <dgm:pt modelId="{B8D75B4A-5BB4-47F7-BA44-70E525071CFB}" type="pres">
      <dgm:prSet presAssocID="{5E937AD8-AE13-4228-B3FF-EEB75B4A62D0}" presName="parentText" presStyleLbl="node1" presStyleIdx="2" presStyleCnt="3">
        <dgm:presLayoutVars>
          <dgm:chMax val="0"/>
          <dgm:bulletEnabled val="1"/>
        </dgm:presLayoutVars>
      </dgm:prSet>
      <dgm:spPr/>
      <dgm:t>
        <a:bodyPr/>
        <a:lstStyle/>
        <a:p>
          <a:endParaRPr lang="en-US"/>
        </a:p>
      </dgm:t>
    </dgm:pt>
    <dgm:pt modelId="{79E2ECDE-CED7-4594-97BE-4F61AF2A8B61}" type="pres">
      <dgm:prSet presAssocID="{5E937AD8-AE13-4228-B3FF-EEB75B4A62D0}" presName="negativeSpace" presStyleCnt="0"/>
      <dgm:spPr/>
    </dgm:pt>
    <dgm:pt modelId="{D781F327-D047-4D7A-8F3B-F66C116ECD61}" type="pres">
      <dgm:prSet presAssocID="{5E937AD8-AE13-4228-B3FF-EEB75B4A62D0}" presName="childText" presStyleLbl="conFgAcc1" presStyleIdx="2" presStyleCnt="3">
        <dgm:presLayoutVars>
          <dgm:bulletEnabled val="1"/>
        </dgm:presLayoutVars>
      </dgm:prSet>
      <dgm:spPr/>
    </dgm:pt>
  </dgm:ptLst>
  <dgm:cxnLst>
    <dgm:cxn modelId="{5C484B5B-FD56-44E7-B3D2-76DE5447525B}" type="presOf" srcId="{5E937AD8-AE13-4228-B3FF-EEB75B4A62D0}" destId="{70049745-8925-4ED2-8A2F-AFA2E38833EA}" srcOrd="0" destOrd="0" presId="urn:microsoft.com/office/officeart/2005/8/layout/list1"/>
    <dgm:cxn modelId="{224529AD-09CF-4515-A942-969C852AD6B4}" srcId="{D01C2A8A-D6FB-4434-B74E-B6865833CFCF}" destId="{C41B6E60-3573-4C56-8CD4-62D41C25D113}" srcOrd="0" destOrd="0" parTransId="{F817594C-A8E8-487D-B799-FF1F21531067}" sibTransId="{568E7E23-66A7-443B-A558-A03215FB7619}"/>
    <dgm:cxn modelId="{67D00A98-1E4D-49EE-966D-C9A024229893}" type="presOf" srcId="{08BAC373-61A5-41F7-AE02-05F22AEB4E85}" destId="{7D827345-0479-470D-B455-1194D74B533E}" srcOrd="0" destOrd="0" presId="urn:microsoft.com/office/officeart/2005/8/layout/list1"/>
    <dgm:cxn modelId="{2F2EA364-C247-4357-8B0B-C5F5B50800F9}" type="presOf" srcId="{08BAC373-61A5-41F7-AE02-05F22AEB4E85}" destId="{B62C53AD-DA0C-48D0-836F-62081EF1D223}" srcOrd="1" destOrd="0" presId="urn:microsoft.com/office/officeart/2005/8/layout/list1"/>
    <dgm:cxn modelId="{7188615D-0E34-4396-AFEB-9A3E7315320E}" srcId="{D01C2A8A-D6FB-4434-B74E-B6865833CFCF}" destId="{08BAC373-61A5-41F7-AE02-05F22AEB4E85}" srcOrd="1" destOrd="0" parTransId="{B5A8A377-90E4-440D-A8E2-2D36C267F4C2}" sibTransId="{B20E7663-FCDB-4BA9-A92E-7CAA6BAFE083}"/>
    <dgm:cxn modelId="{591232F0-737E-4524-8E71-9DED8ACB9993}" type="presOf" srcId="{5E937AD8-AE13-4228-B3FF-EEB75B4A62D0}" destId="{B8D75B4A-5BB4-47F7-BA44-70E525071CFB}" srcOrd="1" destOrd="0" presId="urn:microsoft.com/office/officeart/2005/8/layout/list1"/>
    <dgm:cxn modelId="{1AA1E7AB-E2D1-4DE3-AB63-00B8C0860018}" type="presOf" srcId="{C41B6E60-3573-4C56-8CD4-62D41C25D113}" destId="{21CAA0A3-0C5A-47F9-972B-098D4DF0FB1C}" srcOrd="0" destOrd="0" presId="urn:microsoft.com/office/officeart/2005/8/layout/list1"/>
    <dgm:cxn modelId="{2A100F41-AB9E-4C43-B942-AECA428C876D}" type="presOf" srcId="{D01C2A8A-D6FB-4434-B74E-B6865833CFCF}" destId="{1FE61FDC-379B-4482-95AE-BF4D8FE24049}" srcOrd="0" destOrd="0" presId="urn:microsoft.com/office/officeart/2005/8/layout/list1"/>
    <dgm:cxn modelId="{6847E6B0-012A-4BFA-9511-B0785A4F4995}" srcId="{D01C2A8A-D6FB-4434-B74E-B6865833CFCF}" destId="{5E937AD8-AE13-4228-B3FF-EEB75B4A62D0}" srcOrd="2" destOrd="0" parTransId="{E7EB01A4-EDDF-4015-A8F4-D174A8CB44BF}" sibTransId="{B68FD9AA-B4CD-4C73-AEE6-D2399098C9D1}"/>
    <dgm:cxn modelId="{649B4D97-566C-4C83-BDDE-E2B9E2567A23}" type="presOf" srcId="{C41B6E60-3573-4C56-8CD4-62D41C25D113}" destId="{01C38E4B-8EB8-4921-93D3-07C46BDD56CA}" srcOrd="1" destOrd="0" presId="urn:microsoft.com/office/officeart/2005/8/layout/list1"/>
    <dgm:cxn modelId="{733F15EA-5D0F-4BA1-A180-F2B155E3F31A}" type="presParOf" srcId="{1FE61FDC-379B-4482-95AE-BF4D8FE24049}" destId="{8385E878-1F40-440E-9328-7AC26E2AAAD3}" srcOrd="0" destOrd="0" presId="urn:microsoft.com/office/officeart/2005/8/layout/list1"/>
    <dgm:cxn modelId="{15AAB69A-EB4E-43E1-A57D-E24AB33D6E6C}" type="presParOf" srcId="{8385E878-1F40-440E-9328-7AC26E2AAAD3}" destId="{21CAA0A3-0C5A-47F9-972B-098D4DF0FB1C}" srcOrd="0" destOrd="0" presId="urn:microsoft.com/office/officeart/2005/8/layout/list1"/>
    <dgm:cxn modelId="{80BE53CB-B074-407C-9167-D21B26133113}" type="presParOf" srcId="{8385E878-1F40-440E-9328-7AC26E2AAAD3}" destId="{01C38E4B-8EB8-4921-93D3-07C46BDD56CA}" srcOrd="1" destOrd="0" presId="urn:microsoft.com/office/officeart/2005/8/layout/list1"/>
    <dgm:cxn modelId="{A60B0DDE-B154-444F-9FA0-C32AB821C3E1}" type="presParOf" srcId="{1FE61FDC-379B-4482-95AE-BF4D8FE24049}" destId="{4E22DC16-4ABA-43B1-B8C3-EBAF0C988E85}" srcOrd="1" destOrd="0" presId="urn:microsoft.com/office/officeart/2005/8/layout/list1"/>
    <dgm:cxn modelId="{008CD604-D1B5-404A-8F28-C040A03D9C2A}" type="presParOf" srcId="{1FE61FDC-379B-4482-95AE-BF4D8FE24049}" destId="{C0218B8F-8BD9-45B9-850B-3B18EC17E64C}" srcOrd="2" destOrd="0" presId="urn:microsoft.com/office/officeart/2005/8/layout/list1"/>
    <dgm:cxn modelId="{6815C776-D112-41D6-9192-1EF7247C3249}" type="presParOf" srcId="{1FE61FDC-379B-4482-95AE-BF4D8FE24049}" destId="{EE817E10-007C-4D89-91A5-DBD6E3472B1B}" srcOrd="3" destOrd="0" presId="urn:microsoft.com/office/officeart/2005/8/layout/list1"/>
    <dgm:cxn modelId="{F3F6C582-7BE6-4DCB-A26F-534AC8359473}" type="presParOf" srcId="{1FE61FDC-379B-4482-95AE-BF4D8FE24049}" destId="{C63FBED1-15F2-4FEE-A897-BE3367C18289}" srcOrd="4" destOrd="0" presId="urn:microsoft.com/office/officeart/2005/8/layout/list1"/>
    <dgm:cxn modelId="{BABE10E5-A5AE-43A8-A70D-323FCF7B5492}" type="presParOf" srcId="{C63FBED1-15F2-4FEE-A897-BE3367C18289}" destId="{7D827345-0479-470D-B455-1194D74B533E}" srcOrd="0" destOrd="0" presId="urn:microsoft.com/office/officeart/2005/8/layout/list1"/>
    <dgm:cxn modelId="{E54AA426-99E9-409D-B3F2-7E1487440E0C}" type="presParOf" srcId="{C63FBED1-15F2-4FEE-A897-BE3367C18289}" destId="{B62C53AD-DA0C-48D0-836F-62081EF1D223}" srcOrd="1" destOrd="0" presId="urn:microsoft.com/office/officeart/2005/8/layout/list1"/>
    <dgm:cxn modelId="{C8A4B9BB-9DD3-465B-AB21-D0E784E2C192}" type="presParOf" srcId="{1FE61FDC-379B-4482-95AE-BF4D8FE24049}" destId="{F6D46F69-2256-4261-BF3A-6E7B003FF8C5}" srcOrd="5" destOrd="0" presId="urn:microsoft.com/office/officeart/2005/8/layout/list1"/>
    <dgm:cxn modelId="{05CD6D9E-B403-4266-B37C-1887C6BB8A46}" type="presParOf" srcId="{1FE61FDC-379B-4482-95AE-BF4D8FE24049}" destId="{4735CDC0-816E-49F0-B9CE-2B77269A7D66}" srcOrd="6" destOrd="0" presId="urn:microsoft.com/office/officeart/2005/8/layout/list1"/>
    <dgm:cxn modelId="{4C5B4B6D-057A-4DD7-8C0E-BA952FBFC919}" type="presParOf" srcId="{1FE61FDC-379B-4482-95AE-BF4D8FE24049}" destId="{963F8399-75D9-48BB-ADE3-BD53A6585668}" srcOrd="7" destOrd="0" presId="urn:microsoft.com/office/officeart/2005/8/layout/list1"/>
    <dgm:cxn modelId="{7338EC4A-DED5-47BB-BCF9-D9A613F60CD0}" type="presParOf" srcId="{1FE61FDC-379B-4482-95AE-BF4D8FE24049}" destId="{DBD57A2E-E7A6-4ADC-B53E-F266CE81A7D0}" srcOrd="8" destOrd="0" presId="urn:microsoft.com/office/officeart/2005/8/layout/list1"/>
    <dgm:cxn modelId="{8E8B3BF7-D9DC-4C90-94E1-58E3D91C997C}" type="presParOf" srcId="{DBD57A2E-E7A6-4ADC-B53E-F266CE81A7D0}" destId="{70049745-8925-4ED2-8A2F-AFA2E38833EA}" srcOrd="0" destOrd="0" presId="urn:microsoft.com/office/officeart/2005/8/layout/list1"/>
    <dgm:cxn modelId="{E314474C-EDA2-42E0-8234-29FDB105E3F6}" type="presParOf" srcId="{DBD57A2E-E7A6-4ADC-B53E-F266CE81A7D0}" destId="{B8D75B4A-5BB4-47F7-BA44-70E525071CFB}" srcOrd="1" destOrd="0" presId="urn:microsoft.com/office/officeart/2005/8/layout/list1"/>
    <dgm:cxn modelId="{BC2933CE-5B8F-4085-91BC-EC99DBFE1D74}" type="presParOf" srcId="{1FE61FDC-379B-4482-95AE-BF4D8FE24049}" destId="{79E2ECDE-CED7-4594-97BE-4F61AF2A8B61}" srcOrd="9" destOrd="0" presId="urn:microsoft.com/office/officeart/2005/8/layout/list1"/>
    <dgm:cxn modelId="{99F39DB7-C7B8-4EFE-B3A2-CB1F2BCE2307}" type="presParOf" srcId="{1FE61FDC-379B-4482-95AE-BF4D8FE24049}" destId="{D781F327-D047-4D7A-8F3B-F66C116ECD6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AB810-1FBB-4C92-8927-26B08552FC19}">
      <dsp:nvSpPr>
        <dsp:cNvPr id="0" name=""/>
        <dsp:cNvSpPr/>
      </dsp:nvSpPr>
      <dsp:spPr>
        <a:xfrm>
          <a:off x="3499829" y="207"/>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Collect Artifacts</a:t>
          </a:r>
        </a:p>
      </dsp:txBody>
      <dsp:txXfrm>
        <a:off x="3537650" y="38028"/>
        <a:ext cx="1116299" cy="699120"/>
      </dsp:txXfrm>
    </dsp:sp>
    <dsp:sp modelId="{60F2DBA5-A766-4BF1-AAE2-80F7936A308E}">
      <dsp:nvSpPr>
        <dsp:cNvPr id="0" name=""/>
        <dsp:cNvSpPr/>
      </dsp:nvSpPr>
      <dsp:spPr>
        <a:xfrm>
          <a:off x="2272024" y="387588"/>
          <a:ext cx="3647551" cy="3647551"/>
        </a:xfrm>
        <a:custGeom>
          <a:avLst/>
          <a:gdLst/>
          <a:ahLst/>
          <a:cxnLst/>
          <a:rect l="0" t="0" r="0" b="0"/>
          <a:pathLst>
            <a:path>
              <a:moveTo>
                <a:pt x="2569365" y="159367"/>
              </a:moveTo>
              <a:arcTo wR="1823775" hR="1823775" stAng="17647831" swAng="922878"/>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 modelId="{80EC051A-9130-4F7E-98A7-182C68DEA41E}">
      <dsp:nvSpPr>
        <dsp:cNvPr id="0" name=""/>
        <dsp:cNvSpPr/>
      </dsp:nvSpPr>
      <dsp:spPr>
        <a:xfrm>
          <a:off x="5079265" y="912095"/>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Score Artifacts</a:t>
          </a:r>
        </a:p>
      </dsp:txBody>
      <dsp:txXfrm>
        <a:off x="5117086" y="949916"/>
        <a:ext cx="1116299" cy="699120"/>
      </dsp:txXfrm>
    </dsp:sp>
    <dsp:sp modelId="{E19F4669-44A7-469F-8B5C-D79DE317DA7D}">
      <dsp:nvSpPr>
        <dsp:cNvPr id="0" name=""/>
        <dsp:cNvSpPr/>
      </dsp:nvSpPr>
      <dsp:spPr>
        <a:xfrm>
          <a:off x="2272024" y="387588"/>
          <a:ext cx="3647551" cy="3647551"/>
        </a:xfrm>
        <a:custGeom>
          <a:avLst/>
          <a:gdLst/>
          <a:ahLst/>
          <a:cxnLst/>
          <a:rect l="0" t="0" r="0" b="0"/>
          <a:pathLst>
            <a:path>
              <a:moveTo>
                <a:pt x="3619161" y="1503231"/>
              </a:moveTo>
              <a:arcTo wR="1823775" hR="1823775" stAng="20992632" swAng="1214735"/>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 modelId="{B2CB4A08-0417-4F05-895E-BE389ACC4EF9}">
      <dsp:nvSpPr>
        <dsp:cNvPr id="0" name=""/>
        <dsp:cNvSpPr/>
      </dsp:nvSpPr>
      <dsp:spPr>
        <a:xfrm>
          <a:off x="5079265" y="2735871"/>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Collect and Process Data</a:t>
          </a:r>
        </a:p>
      </dsp:txBody>
      <dsp:txXfrm>
        <a:off x="5117086" y="2773692"/>
        <a:ext cx="1116299" cy="699120"/>
      </dsp:txXfrm>
    </dsp:sp>
    <dsp:sp modelId="{1BE07DAD-8A9E-45B4-A432-CEAED2F11A87}">
      <dsp:nvSpPr>
        <dsp:cNvPr id="0" name=""/>
        <dsp:cNvSpPr/>
      </dsp:nvSpPr>
      <dsp:spPr>
        <a:xfrm>
          <a:off x="2272024" y="387588"/>
          <a:ext cx="3647551" cy="3647551"/>
        </a:xfrm>
        <a:custGeom>
          <a:avLst/>
          <a:gdLst/>
          <a:ahLst/>
          <a:cxnLst/>
          <a:rect l="0" t="0" r="0" b="0"/>
          <a:pathLst>
            <a:path>
              <a:moveTo>
                <a:pt x="2984129" y="3230806"/>
              </a:moveTo>
              <a:arcTo wR="1823775" hR="1823775" stAng="3029291" swAng="922878"/>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 modelId="{882954BB-8ED2-4D39-A834-5DB54E16D0D7}">
      <dsp:nvSpPr>
        <dsp:cNvPr id="0" name=""/>
        <dsp:cNvSpPr/>
      </dsp:nvSpPr>
      <dsp:spPr>
        <a:xfrm>
          <a:off x="3499829" y="3647759"/>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Improvement Teams</a:t>
          </a:r>
        </a:p>
      </dsp:txBody>
      <dsp:txXfrm>
        <a:off x="3537650" y="3685580"/>
        <a:ext cx="1116299" cy="699120"/>
      </dsp:txXfrm>
    </dsp:sp>
    <dsp:sp modelId="{E4554AFC-70FD-4BCC-82FA-8AB6A9808404}">
      <dsp:nvSpPr>
        <dsp:cNvPr id="0" name=""/>
        <dsp:cNvSpPr/>
      </dsp:nvSpPr>
      <dsp:spPr>
        <a:xfrm>
          <a:off x="2272024" y="387588"/>
          <a:ext cx="3647551" cy="3647551"/>
        </a:xfrm>
        <a:custGeom>
          <a:avLst/>
          <a:gdLst/>
          <a:ahLst/>
          <a:cxnLst/>
          <a:rect l="0" t="0" r="0" b="0"/>
          <a:pathLst>
            <a:path>
              <a:moveTo>
                <a:pt x="1078185" y="3488183"/>
              </a:moveTo>
              <a:arcTo wR="1823775" hR="1823775" stAng="6847831" swAng="922878"/>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 modelId="{AA96735C-4101-4120-ABF7-E012C0ED5E71}">
      <dsp:nvSpPr>
        <dsp:cNvPr id="0" name=""/>
        <dsp:cNvSpPr/>
      </dsp:nvSpPr>
      <dsp:spPr>
        <a:xfrm>
          <a:off x="1920393" y="2735871"/>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Interventions</a:t>
          </a:r>
        </a:p>
      </dsp:txBody>
      <dsp:txXfrm>
        <a:off x="1958214" y="2773692"/>
        <a:ext cx="1116299" cy="699120"/>
      </dsp:txXfrm>
    </dsp:sp>
    <dsp:sp modelId="{148622E1-409A-4AA9-A72F-06046A9AEB19}">
      <dsp:nvSpPr>
        <dsp:cNvPr id="0" name=""/>
        <dsp:cNvSpPr/>
      </dsp:nvSpPr>
      <dsp:spPr>
        <a:xfrm>
          <a:off x="2272024" y="387588"/>
          <a:ext cx="3647551" cy="3647551"/>
        </a:xfrm>
        <a:custGeom>
          <a:avLst/>
          <a:gdLst/>
          <a:ahLst/>
          <a:cxnLst/>
          <a:rect l="0" t="0" r="0" b="0"/>
          <a:pathLst>
            <a:path>
              <a:moveTo>
                <a:pt x="28390" y="2144319"/>
              </a:moveTo>
              <a:arcTo wR="1823775" hR="1823775" stAng="10192632" swAng="1214735"/>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 modelId="{A820BB71-591D-4D80-B40F-5A4F124B1390}">
      <dsp:nvSpPr>
        <dsp:cNvPr id="0" name=""/>
        <dsp:cNvSpPr/>
      </dsp:nvSpPr>
      <dsp:spPr>
        <a:xfrm>
          <a:off x="1920393" y="912095"/>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Faculty Development </a:t>
          </a:r>
        </a:p>
      </dsp:txBody>
      <dsp:txXfrm>
        <a:off x="1958214" y="949916"/>
        <a:ext cx="1116299" cy="699120"/>
      </dsp:txXfrm>
    </dsp:sp>
    <dsp:sp modelId="{EA7A675E-FE68-48B7-8F33-0411183B5F9D}">
      <dsp:nvSpPr>
        <dsp:cNvPr id="0" name=""/>
        <dsp:cNvSpPr/>
      </dsp:nvSpPr>
      <dsp:spPr>
        <a:xfrm>
          <a:off x="2272024" y="387588"/>
          <a:ext cx="3647551" cy="3647551"/>
        </a:xfrm>
        <a:custGeom>
          <a:avLst/>
          <a:gdLst/>
          <a:ahLst/>
          <a:cxnLst/>
          <a:rect l="0" t="0" r="0" b="0"/>
          <a:pathLst>
            <a:path>
              <a:moveTo>
                <a:pt x="663421" y="416744"/>
              </a:moveTo>
              <a:arcTo wR="1823775" hR="1823775" stAng="13829291" swAng="922878"/>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09F63-FB5B-4077-B1FF-82B4635E20BD}">
      <dsp:nvSpPr>
        <dsp:cNvPr id="0" name=""/>
        <dsp:cNvSpPr/>
      </dsp:nvSpPr>
      <dsp:spPr>
        <a:xfrm>
          <a:off x="2107227" y="788576"/>
          <a:ext cx="2953661" cy="12318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b="0" kern="1200" dirty="0"/>
            <a:t>Determination</a:t>
          </a:r>
          <a:r>
            <a:rPr lang="en-US" sz="1700" kern="1200" dirty="0"/>
            <a:t>: Course </a:t>
          </a:r>
          <a:r>
            <a:rPr lang="en-US" sz="1700" b="1" kern="1200" dirty="0"/>
            <a:t>meets</a:t>
          </a:r>
          <a:r>
            <a:rPr lang="en-US" sz="1700" kern="1200" dirty="0"/>
            <a:t> core standards </a:t>
          </a:r>
        </a:p>
      </dsp:txBody>
      <dsp:txXfrm>
        <a:off x="2579813" y="788576"/>
        <a:ext cx="2481075" cy="1231839"/>
      </dsp:txXfrm>
    </dsp:sp>
    <dsp:sp modelId="{710800A8-41E1-4E5A-97F6-A9E878820E42}">
      <dsp:nvSpPr>
        <dsp:cNvPr id="0" name=""/>
        <dsp:cNvSpPr/>
      </dsp:nvSpPr>
      <dsp:spPr>
        <a:xfrm>
          <a:off x="2107227" y="2020415"/>
          <a:ext cx="2953661" cy="19700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kern="1200" dirty="0"/>
            <a:t>Send to Core Council for affirmation. No further action required. Informational report sent to department</a:t>
          </a:r>
        </a:p>
      </dsp:txBody>
      <dsp:txXfrm>
        <a:off x="2579813" y="2020415"/>
        <a:ext cx="2481075" cy="1970092"/>
      </dsp:txXfrm>
    </dsp:sp>
    <dsp:sp modelId="{E88C8DF2-7F4D-4DC4-BC44-D8F65BD23B98}">
      <dsp:nvSpPr>
        <dsp:cNvPr id="0" name=""/>
        <dsp:cNvSpPr/>
      </dsp:nvSpPr>
      <dsp:spPr>
        <a:xfrm>
          <a:off x="531941" y="933"/>
          <a:ext cx="1969107" cy="19691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a:t>Review course materials</a:t>
          </a:r>
        </a:p>
      </dsp:txBody>
      <dsp:txXfrm>
        <a:off x="820310" y="289302"/>
        <a:ext cx="1392369" cy="1392369"/>
      </dsp:txXfrm>
    </dsp:sp>
    <dsp:sp modelId="{19FE0DE4-574A-444C-B43B-234781B37577}">
      <dsp:nvSpPr>
        <dsp:cNvPr id="0" name=""/>
        <dsp:cNvSpPr/>
      </dsp:nvSpPr>
      <dsp:spPr>
        <a:xfrm>
          <a:off x="7029996" y="788576"/>
          <a:ext cx="2953661" cy="1418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kern="1200" dirty="0"/>
            <a:t>Determination: Course </a:t>
          </a:r>
          <a:r>
            <a:rPr lang="en-US" sz="1700" b="1" kern="1200" dirty="0"/>
            <a:t>fails to meet </a:t>
          </a:r>
          <a:r>
            <a:rPr lang="en-US" sz="1700" kern="1200" dirty="0"/>
            <a:t>core standards</a:t>
          </a:r>
        </a:p>
      </dsp:txBody>
      <dsp:txXfrm>
        <a:off x="7502582" y="788576"/>
        <a:ext cx="2481075" cy="1418880"/>
      </dsp:txXfrm>
    </dsp:sp>
    <dsp:sp modelId="{79327DAC-687D-4880-A5FC-F8914B14BEA7}">
      <dsp:nvSpPr>
        <dsp:cNvPr id="0" name=""/>
        <dsp:cNvSpPr/>
      </dsp:nvSpPr>
      <dsp:spPr>
        <a:xfrm>
          <a:off x="7211617" y="2157238"/>
          <a:ext cx="2764627" cy="21429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t" anchorCtr="0">
          <a:noAutofit/>
        </a:bodyPr>
        <a:lstStyle/>
        <a:p>
          <a:pPr lvl="0" algn="l" defTabSz="755650">
            <a:lnSpc>
              <a:spcPct val="90000"/>
            </a:lnSpc>
            <a:spcBef>
              <a:spcPct val="0"/>
            </a:spcBef>
            <a:spcAft>
              <a:spcPct val="35000"/>
            </a:spcAft>
          </a:pPr>
          <a:r>
            <a:rPr lang="en-US" sz="1700" kern="1200" dirty="0"/>
            <a:t>Contact department: Provide report. Ask for assurance argument.</a:t>
          </a:r>
        </a:p>
        <a:p>
          <a:pPr lvl="0" algn="l" defTabSz="755650">
            <a:lnSpc>
              <a:spcPct val="90000"/>
            </a:lnSpc>
            <a:spcBef>
              <a:spcPct val="0"/>
            </a:spcBef>
            <a:spcAft>
              <a:spcPct val="35000"/>
            </a:spcAft>
          </a:pPr>
          <a:r>
            <a:rPr lang="en-US" sz="1700" kern="1200" dirty="0"/>
            <a:t>Assurance argument reviewed by Core Council. </a:t>
          </a:r>
        </a:p>
        <a:p>
          <a:pPr marL="114300" lvl="1" indent="-114300" algn="l" defTabSz="577850">
            <a:lnSpc>
              <a:spcPct val="90000"/>
            </a:lnSpc>
            <a:spcBef>
              <a:spcPct val="0"/>
            </a:spcBef>
            <a:spcAft>
              <a:spcPct val="15000"/>
            </a:spcAft>
            <a:buChar char="••"/>
          </a:pPr>
          <a:endParaRPr lang="en-US" sz="1300" kern="1200" dirty="0"/>
        </a:p>
      </dsp:txBody>
      <dsp:txXfrm>
        <a:off x="7653957" y="2157238"/>
        <a:ext cx="2322286" cy="2142948"/>
      </dsp:txXfrm>
    </dsp:sp>
    <dsp:sp modelId="{E20E9E56-8BD0-4F08-BC72-393F01F96CB3}">
      <dsp:nvSpPr>
        <dsp:cNvPr id="0" name=""/>
        <dsp:cNvSpPr/>
      </dsp:nvSpPr>
      <dsp:spPr>
        <a:xfrm>
          <a:off x="5454710" y="933"/>
          <a:ext cx="1969107" cy="19691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a:t>Review Course materials </a:t>
          </a:r>
        </a:p>
      </dsp:txBody>
      <dsp:txXfrm>
        <a:off x="5743079" y="289302"/>
        <a:ext cx="1392369" cy="1392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18B8F-8BD9-45B9-850B-3B18EC17E64C}">
      <dsp:nvSpPr>
        <dsp:cNvPr id="0" name=""/>
        <dsp:cNvSpPr/>
      </dsp:nvSpPr>
      <dsp:spPr>
        <a:xfrm>
          <a:off x="0" y="506528"/>
          <a:ext cx="10515600" cy="831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1C38E4B-8EB8-4921-93D3-07C46BDD56CA}">
      <dsp:nvSpPr>
        <dsp:cNvPr id="0" name=""/>
        <dsp:cNvSpPr/>
      </dsp:nvSpPr>
      <dsp:spPr>
        <a:xfrm>
          <a:off x="525780" y="19448"/>
          <a:ext cx="7360920" cy="9741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en-US" sz="3300" kern="1200" dirty="0"/>
            <a:t>What does teaching Diversity mean? </a:t>
          </a:r>
        </a:p>
      </dsp:txBody>
      <dsp:txXfrm>
        <a:off x="573335" y="67003"/>
        <a:ext cx="7265810" cy="879050"/>
      </dsp:txXfrm>
    </dsp:sp>
    <dsp:sp modelId="{4735CDC0-816E-49F0-B9CE-2B77269A7D66}">
      <dsp:nvSpPr>
        <dsp:cNvPr id="0" name=""/>
        <dsp:cNvSpPr/>
      </dsp:nvSpPr>
      <dsp:spPr>
        <a:xfrm>
          <a:off x="0" y="2003409"/>
          <a:ext cx="10515600" cy="831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62C53AD-DA0C-48D0-836F-62081EF1D223}">
      <dsp:nvSpPr>
        <dsp:cNvPr id="0" name=""/>
        <dsp:cNvSpPr/>
      </dsp:nvSpPr>
      <dsp:spPr>
        <a:xfrm>
          <a:off x="525780" y="1516329"/>
          <a:ext cx="7360920" cy="9741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en-US" sz="3300" kern="1200" dirty="0"/>
            <a:t>Can learning in Diversity be assessed?</a:t>
          </a:r>
        </a:p>
      </dsp:txBody>
      <dsp:txXfrm>
        <a:off x="573335" y="1563884"/>
        <a:ext cx="7265810" cy="879050"/>
      </dsp:txXfrm>
    </dsp:sp>
    <dsp:sp modelId="{D781F327-D047-4D7A-8F3B-F66C116ECD61}">
      <dsp:nvSpPr>
        <dsp:cNvPr id="0" name=""/>
        <dsp:cNvSpPr/>
      </dsp:nvSpPr>
      <dsp:spPr>
        <a:xfrm>
          <a:off x="0" y="3500289"/>
          <a:ext cx="10515600" cy="831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8D75B4A-5BB4-47F7-BA44-70E525071CFB}">
      <dsp:nvSpPr>
        <dsp:cNvPr id="0" name=""/>
        <dsp:cNvSpPr/>
      </dsp:nvSpPr>
      <dsp:spPr>
        <a:xfrm>
          <a:off x="525780" y="3013209"/>
          <a:ext cx="7360920" cy="9741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en-US" sz="3300" kern="1200" dirty="0"/>
            <a:t>Is what we’re doing enough? </a:t>
          </a:r>
        </a:p>
      </dsp:txBody>
      <dsp:txXfrm>
        <a:off x="573335" y="3060764"/>
        <a:ext cx="726581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CC4A8254-C328-40E9-930C-DA2DF803C2F4}" type="datetimeFigureOut">
              <a:rPr lang="en-US" smtClean="0"/>
              <a:t>3/2/2021</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7B4DBF80-8009-4854-A291-AE2C401F473C}" type="slidenum">
              <a:rPr lang="en-US" smtClean="0"/>
              <a:t>‹#›</a:t>
            </a:fld>
            <a:endParaRPr lang="en-US"/>
          </a:p>
        </p:txBody>
      </p:sp>
    </p:spTree>
    <p:extLst>
      <p:ext uri="{BB962C8B-B14F-4D97-AF65-F5344CB8AC3E}">
        <p14:creationId xmlns:p14="http://schemas.microsoft.com/office/powerpoint/2010/main" val="1466266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1388F4F-6F2C-48A1-AD13-67C268EFF913}" type="datetimeFigureOut">
              <a:rPr lang="en-US" smtClean="0"/>
              <a:t>3/2/2021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7A3918E-CC57-4574-80A3-EAB87D59BEAA}" type="slidenum">
              <a:rPr lang="en-US" smtClean="0"/>
              <a:t>‹#›</a:t>
            </a:fld>
            <a:endParaRPr lang="en-US"/>
          </a:p>
        </p:txBody>
      </p:sp>
    </p:spTree>
    <p:extLst>
      <p:ext uri="{BB962C8B-B14F-4D97-AF65-F5344CB8AC3E}">
        <p14:creationId xmlns:p14="http://schemas.microsoft.com/office/powerpoint/2010/main" val="85336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3918E-CC57-4574-80A3-EAB87D59BEAA}" type="slidenum">
              <a:rPr lang="en-US" smtClean="0"/>
              <a:t>1</a:t>
            </a:fld>
            <a:endParaRPr lang="en-US"/>
          </a:p>
        </p:txBody>
      </p:sp>
    </p:spTree>
    <p:extLst>
      <p:ext uri="{BB962C8B-B14F-4D97-AF65-F5344CB8AC3E}">
        <p14:creationId xmlns:p14="http://schemas.microsoft.com/office/powerpoint/2010/main" val="353392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a:t>
            </a:r>
          </a:p>
        </p:txBody>
      </p:sp>
      <p:sp>
        <p:nvSpPr>
          <p:cNvPr id="4" name="Slide Number Placeholder 3"/>
          <p:cNvSpPr>
            <a:spLocks noGrp="1"/>
          </p:cNvSpPr>
          <p:nvPr>
            <p:ph type="sldNum" sz="quarter" idx="10"/>
          </p:nvPr>
        </p:nvSpPr>
        <p:spPr/>
        <p:txBody>
          <a:bodyPr/>
          <a:lstStyle/>
          <a:p>
            <a:fld id="{07A3918E-CC57-4574-80A3-EAB87D59BEAA}" type="slidenum">
              <a:rPr lang="en-US" smtClean="0"/>
              <a:t>13</a:t>
            </a:fld>
            <a:endParaRPr lang="en-US"/>
          </a:p>
        </p:txBody>
      </p:sp>
    </p:spTree>
    <p:extLst>
      <p:ext uri="{BB962C8B-B14F-4D97-AF65-F5344CB8AC3E}">
        <p14:creationId xmlns:p14="http://schemas.microsoft.com/office/powerpoint/2010/main" val="374635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A3918E-CC57-4574-80A3-EAB87D59BEAA}" type="slidenum">
              <a:rPr lang="en-US" smtClean="0"/>
              <a:t>17</a:t>
            </a:fld>
            <a:endParaRPr lang="en-US"/>
          </a:p>
        </p:txBody>
      </p:sp>
    </p:spTree>
    <p:extLst>
      <p:ext uri="{BB962C8B-B14F-4D97-AF65-F5344CB8AC3E}">
        <p14:creationId xmlns:p14="http://schemas.microsoft.com/office/powerpoint/2010/main" val="336016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gen </a:t>
            </a:r>
            <a:r>
              <a:rPr lang="en-US" dirty="0" err="1"/>
              <a:t>ed</a:t>
            </a:r>
            <a:r>
              <a:rPr lang="en-US" dirty="0"/>
              <a:t> like a major, and the director as</a:t>
            </a:r>
            <a:r>
              <a:rPr lang="en-US" baseline="0" dirty="0"/>
              <a:t> the chair. Then we’re all faculty and we need to talk about the curriculum ,best practices, and student learning. All faculty should want students to excel in gen </a:t>
            </a:r>
            <a:r>
              <a:rPr lang="en-US" baseline="0" dirty="0" err="1"/>
              <a:t>ed</a:t>
            </a:r>
            <a:r>
              <a:rPr lang="en-US" baseline="0" dirty="0"/>
              <a:t> for the same reason they want them to excel If they are majors. They want them to be better and see excellence in a discipline as assisting them in bettering their positions as humans.  </a:t>
            </a:r>
            <a:endParaRPr lang="en-US" dirty="0"/>
          </a:p>
        </p:txBody>
      </p:sp>
      <p:sp>
        <p:nvSpPr>
          <p:cNvPr id="4" name="Slide Number Placeholder 3"/>
          <p:cNvSpPr>
            <a:spLocks noGrp="1"/>
          </p:cNvSpPr>
          <p:nvPr>
            <p:ph type="sldNum" sz="quarter" idx="10"/>
          </p:nvPr>
        </p:nvSpPr>
        <p:spPr/>
        <p:txBody>
          <a:bodyPr/>
          <a:lstStyle/>
          <a:p>
            <a:fld id="{07A3918E-CC57-4574-80A3-EAB87D59BEAA}" type="slidenum">
              <a:rPr lang="en-US" smtClean="0"/>
              <a:t>18</a:t>
            </a:fld>
            <a:endParaRPr lang="en-US"/>
          </a:p>
        </p:txBody>
      </p:sp>
    </p:spTree>
    <p:extLst>
      <p:ext uri="{BB962C8B-B14F-4D97-AF65-F5344CB8AC3E}">
        <p14:creationId xmlns:p14="http://schemas.microsoft.com/office/powerpoint/2010/main" val="383263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compliance, all gave the full amount of requested information. </a:t>
            </a:r>
          </a:p>
        </p:txBody>
      </p:sp>
      <p:sp>
        <p:nvSpPr>
          <p:cNvPr id="4" name="Slide Number Placeholder 3"/>
          <p:cNvSpPr>
            <a:spLocks noGrp="1"/>
          </p:cNvSpPr>
          <p:nvPr>
            <p:ph type="sldNum" sz="quarter" idx="10"/>
          </p:nvPr>
        </p:nvSpPr>
        <p:spPr/>
        <p:txBody>
          <a:bodyPr/>
          <a:lstStyle/>
          <a:p>
            <a:fld id="{07A3918E-CC57-4574-80A3-EAB87D59BEAA}" type="slidenum">
              <a:rPr lang="en-US" smtClean="0"/>
              <a:t>22</a:t>
            </a:fld>
            <a:endParaRPr lang="en-US"/>
          </a:p>
        </p:txBody>
      </p:sp>
    </p:spTree>
    <p:extLst>
      <p:ext uri="{BB962C8B-B14F-4D97-AF65-F5344CB8AC3E}">
        <p14:creationId xmlns:p14="http://schemas.microsoft.com/office/powerpoint/2010/main" val="934705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bottom up. Begin with faculty</a:t>
            </a:r>
            <a:r>
              <a:rPr lang="en-US" baseline="0" dirty="0"/>
              <a:t> and departments, they implement the program. </a:t>
            </a:r>
            <a:endParaRPr lang="en-US" dirty="0"/>
          </a:p>
        </p:txBody>
      </p:sp>
      <p:sp>
        <p:nvSpPr>
          <p:cNvPr id="4" name="Slide Number Placeholder 3"/>
          <p:cNvSpPr>
            <a:spLocks noGrp="1"/>
          </p:cNvSpPr>
          <p:nvPr>
            <p:ph type="sldNum" sz="quarter" idx="10"/>
          </p:nvPr>
        </p:nvSpPr>
        <p:spPr/>
        <p:txBody>
          <a:bodyPr/>
          <a:lstStyle/>
          <a:p>
            <a:fld id="{07A3918E-CC57-4574-80A3-EAB87D59BEAA}" type="slidenum">
              <a:rPr lang="en-US" smtClean="0"/>
              <a:t>24</a:t>
            </a:fld>
            <a:endParaRPr lang="en-US"/>
          </a:p>
        </p:txBody>
      </p:sp>
    </p:spTree>
    <p:extLst>
      <p:ext uri="{BB962C8B-B14F-4D97-AF65-F5344CB8AC3E}">
        <p14:creationId xmlns:p14="http://schemas.microsoft.com/office/powerpoint/2010/main" val="861281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A3918E-CC57-4574-80A3-EAB87D59BEAA}" type="slidenum">
              <a:rPr lang="en-US" smtClean="0"/>
              <a:t>26</a:t>
            </a:fld>
            <a:endParaRPr lang="en-US"/>
          </a:p>
        </p:txBody>
      </p:sp>
    </p:spTree>
    <p:extLst>
      <p:ext uri="{BB962C8B-B14F-4D97-AF65-F5344CB8AC3E}">
        <p14:creationId xmlns:p14="http://schemas.microsoft.com/office/powerpoint/2010/main" val="357069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Perspective</a:t>
            </a:r>
            <a:r>
              <a:rPr lang="en-US" baseline="0" dirty="0"/>
              <a:t> in Higher education</a:t>
            </a:r>
            <a:endParaRPr lang="en-US" dirty="0"/>
          </a:p>
        </p:txBody>
      </p:sp>
      <p:sp>
        <p:nvSpPr>
          <p:cNvPr id="4" name="Slide Number Placeholder 3"/>
          <p:cNvSpPr>
            <a:spLocks noGrp="1"/>
          </p:cNvSpPr>
          <p:nvPr>
            <p:ph type="sldNum" sz="quarter" idx="10"/>
          </p:nvPr>
        </p:nvSpPr>
        <p:spPr/>
        <p:txBody>
          <a:bodyPr/>
          <a:lstStyle/>
          <a:p>
            <a:fld id="{07A3918E-CC57-4574-80A3-EAB87D59BEAA}" type="slidenum">
              <a:rPr lang="en-US" smtClean="0"/>
              <a:t>33</a:t>
            </a:fld>
            <a:endParaRPr lang="en-US"/>
          </a:p>
        </p:txBody>
      </p:sp>
    </p:spTree>
    <p:extLst>
      <p:ext uri="{BB962C8B-B14F-4D97-AF65-F5344CB8AC3E}">
        <p14:creationId xmlns:p14="http://schemas.microsoft.com/office/powerpoint/2010/main" val="3990262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A3918E-CC57-4574-80A3-EAB87D59BEAA}" type="slidenum">
              <a:rPr lang="en-US" smtClean="0"/>
              <a:t>34</a:t>
            </a:fld>
            <a:endParaRPr lang="en-US"/>
          </a:p>
        </p:txBody>
      </p:sp>
    </p:spTree>
    <p:extLst>
      <p:ext uri="{BB962C8B-B14F-4D97-AF65-F5344CB8AC3E}">
        <p14:creationId xmlns:p14="http://schemas.microsoft.com/office/powerpoint/2010/main" val="125546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3918E-CC57-4574-80A3-EAB87D59BEAA}" type="slidenum">
              <a:rPr lang="en-US" smtClean="0"/>
              <a:t>2</a:t>
            </a:fld>
            <a:endParaRPr lang="en-US"/>
          </a:p>
        </p:txBody>
      </p:sp>
    </p:spTree>
    <p:extLst>
      <p:ext uri="{BB962C8B-B14F-4D97-AF65-F5344CB8AC3E}">
        <p14:creationId xmlns:p14="http://schemas.microsoft.com/office/powerpoint/2010/main" val="65945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A3918E-CC57-4574-80A3-EAB87D59BEAA}" type="slidenum">
              <a:rPr lang="en-US" smtClean="0"/>
              <a:t>3</a:t>
            </a:fld>
            <a:endParaRPr lang="en-US"/>
          </a:p>
        </p:txBody>
      </p:sp>
    </p:spTree>
    <p:extLst>
      <p:ext uri="{BB962C8B-B14F-4D97-AF65-F5344CB8AC3E}">
        <p14:creationId xmlns:p14="http://schemas.microsoft.com/office/powerpoint/2010/main" val="349741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3918E-CC57-4574-80A3-EAB87D59BEAA}" type="slidenum">
              <a:rPr lang="en-US" smtClean="0"/>
              <a:t>4</a:t>
            </a:fld>
            <a:endParaRPr lang="en-US"/>
          </a:p>
        </p:txBody>
      </p:sp>
    </p:spTree>
    <p:extLst>
      <p:ext uri="{BB962C8B-B14F-4D97-AF65-F5344CB8AC3E}">
        <p14:creationId xmlns:p14="http://schemas.microsoft.com/office/powerpoint/2010/main" val="4112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3918E-CC57-4574-80A3-EAB87D59BEAA}" type="slidenum">
              <a:rPr lang="en-US" smtClean="0"/>
              <a:t>5</a:t>
            </a:fld>
            <a:endParaRPr lang="en-US"/>
          </a:p>
        </p:txBody>
      </p:sp>
    </p:spTree>
    <p:extLst>
      <p:ext uri="{BB962C8B-B14F-4D97-AF65-F5344CB8AC3E}">
        <p14:creationId xmlns:p14="http://schemas.microsoft.com/office/powerpoint/2010/main" val="11685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3918E-CC57-4574-80A3-EAB87D59BEAA}" type="slidenum">
              <a:rPr lang="en-US" smtClean="0"/>
              <a:t>6</a:t>
            </a:fld>
            <a:endParaRPr lang="en-US"/>
          </a:p>
        </p:txBody>
      </p:sp>
    </p:spTree>
    <p:extLst>
      <p:ext uri="{BB962C8B-B14F-4D97-AF65-F5344CB8AC3E}">
        <p14:creationId xmlns:p14="http://schemas.microsoft.com/office/powerpoint/2010/main" val="300564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3918E-CC57-4574-80A3-EAB87D59BEAA}" type="slidenum">
              <a:rPr lang="en-US" smtClean="0"/>
              <a:t>8</a:t>
            </a:fld>
            <a:endParaRPr lang="en-US"/>
          </a:p>
        </p:txBody>
      </p:sp>
    </p:spTree>
    <p:extLst>
      <p:ext uri="{BB962C8B-B14F-4D97-AF65-F5344CB8AC3E}">
        <p14:creationId xmlns:p14="http://schemas.microsoft.com/office/powerpoint/2010/main" val="387487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Socrates hated the sophists, not just because they charged</a:t>
            </a:r>
            <a:r>
              <a:rPr lang="en-US" baseline="0" dirty="0"/>
              <a:t> for education, but because they couldn’t show that they did anything. </a:t>
            </a:r>
            <a:r>
              <a:rPr lang="en-US" dirty="0"/>
              <a:t>If education is not assessable, then we are frauds,</a:t>
            </a:r>
            <a:r>
              <a:rPr lang="en-US" baseline="0" dirty="0"/>
              <a:t> we are selling a product that we expect the consumers to take the value of on blind faith. The attack on assessment is a faith based approached to higher education, and given crippling student loan debt, it’s infelicitous, and downright insulting, to claim that we can’t articulate what we are providing students with when they spend 4-6 years and 10s of thousands of dollars with us, “but trust us, it’s worthwhile!” Likewise, quasi-experimental model designs in assessing learning in higher education are good enough for our purposes. We needn’t have “research” level data, nor could we get it if we wanted. (Ethics and complexity would get in the way.) Need to assess and figure out how to talk about assessment. Need a productive relationship. We have to be open about why we assess, and what we can and can’t tell from the data, how we’ll use the data and make sure the end result is seen to promote the overall goal, student learning in these Core areas. This is how to frame the conversation! </a:t>
            </a:r>
            <a:endParaRPr lang="en-US" dirty="0"/>
          </a:p>
        </p:txBody>
      </p:sp>
      <p:sp>
        <p:nvSpPr>
          <p:cNvPr id="4" name="Slide Number Placeholder 3"/>
          <p:cNvSpPr>
            <a:spLocks noGrp="1"/>
          </p:cNvSpPr>
          <p:nvPr>
            <p:ph type="sldNum" sz="quarter" idx="10"/>
          </p:nvPr>
        </p:nvSpPr>
        <p:spPr/>
        <p:txBody>
          <a:bodyPr/>
          <a:lstStyle/>
          <a:p>
            <a:fld id="{07A3918E-CC57-4574-80A3-EAB87D59BEAA}" type="slidenum">
              <a:rPr lang="en-US" smtClean="0"/>
              <a:t>9</a:t>
            </a:fld>
            <a:endParaRPr lang="en-US"/>
          </a:p>
        </p:txBody>
      </p:sp>
    </p:spTree>
    <p:extLst>
      <p:ext uri="{BB962C8B-B14F-4D97-AF65-F5344CB8AC3E}">
        <p14:creationId xmlns:p14="http://schemas.microsoft.com/office/powerpoint/2010/main" val="261659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3918E-CC57-4574-80A3-EAB87D59BEAA}" type="slidenum">
              <a:rPr lang="en-US" smtClean="0"/>
              <a:t>10</a:t>
            </a:fld>
            <a:endParaRPr lang="en-US"/>
          </a:p>
        </p:txBody>
      </p:sp>
    </p:spTree>
    <p:extLst>
      <p:ext uri="{BB962C8B-B14F-4D97-AF65-F5344CB8AC3E}">
        <p14:creationId xmlns:p14="http://schemas.microsoft.com/office/powerpoint/2010/main" val="3348932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333535"/>
            <a:ext cx="9144000" cy="1655762"/>
          </a:xfrm>
        </p:spPr>
        <p:txBody>
          <a:bodyPr/>
          <a:lstStyle>
            <a:lvl1pPr marL="0" indent="0" algn="ctr">
              <a:buNone/>
              <a:defRPr sz="24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4DF91F-4D1E-428C-A799-9FEEB5737F27}" type="datetimeFigureOut">
              <a:rPr lang="en-US" smtClean="0"/>
              <a:t>3/2/2021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1552-55DC-4EDA-9776-7264C2666A5A}" type="slidenum">
              <a:rPr lang="en-US" smtClean="0"/>
              <a:t>‹#›</a:t>
            </a:fld>
            <a:endParaRPr lang="en-US"/>
          </a:p>
        </p:txBody>
      </p:sp>
      <p:pic>
        <p:nvPicPr>
          <p:cNvPr id="1026" name="Picture 2" descr="University Shiel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0823" y="848975"/>
            <a:ext cx="2284548" cy="311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40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7069" y="365125"/>
            <a:ext cx="9036731" cy="1325563"/>
          </a:xfrm>
        </p:spPr>
        <p:txBody>
          <a:bodyPr/>
          <a:lstStyle>
            <a:lvl1pPr>
              <a:defRPr>
                <a:latin typeface="Garamond" panose="02020404030301010803"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DF91F-4D1E-428C-A799-9FEEB5737F27}"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901552-55DC-4EDA-9776-7264C2666A5A}" type="slidenum">
              <a:rPr lang="en-US" smtClean="0"/>
              <a:t>‹#›</a:t>
            </a:fld>
            <a:endParaRPr lang="en-US"/>
          </a:p>
        </p:txBody>
      </p:sp>
      <p:pic>
        <p:nvPicPr>
          <p:cNvPr id="2054"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753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Garamond" panose="02020404030301010803"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Garamond" panose="020204040303010108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4DF91F-4D1E-428C-A799-9FEEB5737F27}"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1552-55DC-4EDA-9776-7264C2666A5A}" type="slidenum">
              <a:rPr lang="en-US" smtClean="0"/>
              <a:t>‹#›</a:t>
            </a:fld>
            <a:endParaRPr lang="en-US"/>
          </a:p>
        </p:txBody>
      </p:sp>
      <p:pic>
        <p:nvPicPr>
          <p:cNvPr id="8"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00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7070" y="365125"/>
            <a:ext cx="9036730" cy="1325563"/>
          </a:xfrm>
        </p:spPr>
        <p:txBody>
          <a:bodyPr/>
          <a:lstStyle>
            <a:lvl1pPr>
              <a:defRPr>
                <a:latin typeface="Garamond" panose="020204040303010108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4DF91F-4D1E-428C-A799-9FEEB5737F27}"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1552-55DC-4EDA-9776-7264C2666A5A}" type="slidenum">
              <a:rPr lang="en-US" smtClean="0"/>
              <a:t>‹#›</a:t>
            </a:fld>
            <a:endParaRPr lang="en-US"/>
          </a:p>
        </p:txBody>
      </p:sp>
      <p:pic>
        <p:nvPicPr>
          <p:cNvPr id="9"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3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7070" y="365125"/>
            <a:ext cx="9038318" cy="1325563"/>
          </a:xfrm>
        </p:spPr>
        <p:txBody>
          <a:bodyPr/>
          <a:lstStyle>
            <a:lvl1pPr>
              <a:defRPr>
                <a:latin typeface="Garamond" panose="02020404030301010803"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4DF91F-4D1E-428C-A799-9FEEB5737F27}"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01552-55DC-4EDA-9776-7264C2666A5A}" type="slidenum">
              <a:rPr lang="en-US" smtClean="0"/>
              <a:t>‹#›</a:t>
            </a:fld>
            <a:endParaRPr lang="en-US"/>
          </a:p>
        </p:txBody>
      </p:sp>
      <p:pic>
        <p:nvPicPr>
          <p:cNvPr id="11"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84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5689" y="2014628"/>
            <a:ext cx="10515600" cy="1325563"/>
          </a:xfrm>
        </p:spPr>
        <p:txBody>
          <a:bodyPr/>
          <a:lstStyle>
            <a:lvl1pPr>
              <a:defRPr>
                <a:latin typeface="Garamond" panose="020204040303010108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4DF91F-4D1E-428C-A799-9FEEB5737F27}"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01552-55DC-4EDA-9776-7264C2666A5A}" type="slidenum">
              <a:rPr lang="en-US" smtClean="0"/>
              <a:t>‹#›</a:t>
            </a:fld>
            <a:endParaRPr lang="en-US"/>
          </a:p>
        </p:txBody>
      </p:sp>
      <p:pic>
        <p:nvPicPr>
          <p:cNvPr id="7"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66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DF91F-4D1E-428C-A799-9FEEB5737F27}"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01552-55DC-4EDA-9776-7264C2666A5A}" type="slidenum">
              <a:rPr lang="en-US" smtClean="0"/>
              <a:t>‹#›</a:t>
            </a:fld>
            <a:endParaRPr lang="en-US"/>
          </a:p>
        </p:txBody>
      </p:sp>
      <p:pic>
        <p:nvPicPr>
          <p:cNvPr id="6"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0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DF91F-4D1E-428C-A799-9FEEB5737F27}" type="datetimeFigureOut">
              <a:rPr lang="en-US" smtClean="0"/>
              <a:t>3/2/2021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01552-55DC-4EDA-9776-7264C2666A5A}" type="slidenum">
              <a:rPr lang="en-US" smtClean="0"/>
              <a:t>‹#›</a:t>
            </a:fld>
            <a:endParaRPr lang="en-US"/>
          </a:p>
        </p:txBody>
      </p:sp>
    </p:spTree>
    <p:extLst>
      <p:ext uri="{BB962C8B-B14F-4D97-AF65-F5344CB8AC3E}">
        <p14:creationId xmlns:p14="http://schemas.microsoft.com/office/powerpoint/2010/main" val="2730914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uca.edu/core/for-facul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76000">
              <a:srgbClr val="BDBDBD"/>
            </a:gs>
            <a:gs pos="31000">
              <a:schemeClr val="accent3">
                <a:lumMod val="0"/>
                <a:lumOff val="100000"/>
              </a:schemeClr>
            </a:gs>
            <a:gs pos="91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1232" y="4165601"/>
            <a:ext cx="9051706" cy="2016368"/>
          </a:xfrm>
        </p:spPr>
        <p:txBody>
          <a:bodyPr>
            <a:normAutofit fontScale="92500" lnSpcReduction="10000"/>
          </a:bodyPr>
          <a:lstStyle/>
          <a:p>
            <a:r>
              <a:rPr lang="en-US" sz="3900" dirty="0"/>
              <a:t>A Federalist Model of General Education </a:t>
            </a:r>
          </a:p>
          <a:p>
            <a:r>
              <a:rPr lang="en-US" sz="3900" dirty="0"/>
              <a:t>Assessment and Improvement</a:t>
            </a:r>
          </a:p>
          <a:p>
            <a:r>
              <a:rPr lang="en-US" dirty="0"/>
              <a:t>Jacob M. Held, PhD</a:t>
            </a:r>
          </a:p>
          <a:p>
            <a:r>
              <a:rPr lang="en-US" dirty="0"/>
              <a:t>University of Central Arkansas</a:t>
            </a:r>
          </a:p>
        </p:txBody>
      </p:sp>
    </p:spTree>
    <p:extLst>
      <p:ext uri="{BB962C8B-B14F-4D97-AF65-F5344CB8AC3E}">
        <p14:creationId xmlns:p14="http://schemas.microsoft.com/office/powerpoint/2010/main" val="3739923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81355"/>
            <a:ext cx="10515600" cy="1409334"/>
          </a:xfrm>
        </p:spPr>
        <p:txBody>
          <a:bodyPr/>
          <a:lstStyle/>
          <a:p>
            <a:pPr algn="ctr"/>
            <a:r>
              <a:rPr lang="en-US" dirty="0"/>
              <a:t>The UCA Core Basic Structure</a:t>
            </a:r>
          </a:p>
        </p:txBody>
      </p:sp>
      <p:sp>
        <p:nvSpPr>
          <p:cNvPr id="3" name="Content Placeholder 2"/>
          <p:cNvSpPr>
            <a:spLocks noGrp="1"/>
          </p:cNvSpPr>
          <p:nvPr>
            <p:ph idx="1"/>
          </p:nvPr>
        </p:nvSpPr>
        <p:spPr/>
        <p:txBody>
          <a:bodyPr>
            <a:normAutofit lnSpcReduction="10000"/>
          </a:bodyPr>
          <a:lstStyle/>
          <a:p>
            <a:pPr marL="0" lvl="0" indent="0">
              <a:lnSpc>
                <a:spcPct val="115000"/>
              </a:lnSpc>
              <a:spcBef>
                <a:spcPts val="0"/>
              </a:spcBef>
              <a:spcAft>
                <a:spcPts val="1600"/>
              </a:spcAft>
              <a:buClr>
                <a:srgbClr val="000000"/>
              </a:buClr>
              <a:buSzPct val="100000"/>
              <a:buNone/>
            </a:pPr>
            <a:r>
              <a:rPr lang="en" sz="2000" kern="0" dirty="0">
                <a:solidFill>
                  <a:srgbClr val="000000"/>
                </a:solidFill>
                <a:ea typeface="Arial"/>
                <a:cs typeface="Aparajita" panose="020B0604020202020204" pitchFamily="34" charset="0"/>
                <a:sym typeface="Arial"/>
              </a:rPr>
              <a:t>The UCA Core is a comprehensive course of study comprised of a lower (LD) and upper (UD) core curriuclum, and carried through the student’s entire undergraduate career. The Core introduces, develops, and applies fundamental competencies around four knowledge and skill areas:</a:t>
            </a:r>
          </a:p>
          <a:p>
            <a:pPr marL="457200" lvl="0" indent="-298450">
              <a:lnSpc>
                <a:spcPct val="115000"/>
              </a:lnSpc>
              <a:spcBef>
                <a:spcPts val="0"/>
              </a:spcBef>
              <a:buClr>
                <a:srgbClr val="000000"/>
              </a:buClr>
              <a:buSzPct val="100000"/>
              <a:buNone/>
            </a:pPr>
            <a:r>
              <a:rPr lang="en" sz="2000" b="1" kern="0" dirty="0">
                <a:solidFill>
                  <a:srgbClr val="000000"/>
                </a:solidFill>
                <a:ea typeface="Arial"/>
                <a:cs typeface="Aparajita" panose="020B0604020202020204" pitchFamily="34" charset="0"/>
                <a:sym typeface="Arial"/>
              </a:rPr>
              <a:t>Critical Inquiry</a:t>
            </a:r>
            <a:r>
              <a:rPr lang="en" sz="2000" kern="0" dirty="0">
                <a:solidFill>
                  <a:srgbClr val="000000"/>
                </a:solidFill>
                <a:ea typeface="Arial"/>
                <a:cs typeface="Aparajita" panose="020B0604020202020204" pitchFamily="34" charset="0"/>
                <a:sym typeface="Arial"/>
              </a:rPr>
              <a:t> </a:t>
            </a:r>
            <a:r>
              <a:rPr lang="en" sz="2000" b="1" kern="0" dirty="0">
                <a:solidFill>
                  <a:srgbClr val="000000"/>
                </a:solidFill>
                <a:ea typeface="Arial"/>
                <a:cs typeface="Aparajita" panose="020B0604020202020204" pitchFamily="34" charset="0"/>
                <a:sym typeface="Arial"/>
              </a:rPr>
              <a:t>(I) </a:t>
            </a:r>
            <a:r>
              <a:rPr lang="en" sz="2000" kern="0" dirty="0">
                <a:solidFill>
                  <a:srgbClr val="000000"/>
                </a:solidFill>
                <a:ea typeface="Arial"/>
                <a:cs typeface="Aparajita" panose="020B0604020202020204" pitchFamily="34" charset="0"/>
                <a:sym typeface="Arial"/>
              </a:rPr>
              <a:t>– The ability to analyze new problems and situations to formulate informed opinions and conclusions;</a:t>
            </a:r>
          </a:p>
          <a:p>
            <a:pPr marL="457200" lvl="0" indent="-298450">
              <a:lnSpc>
                <a:spcPct val="115000"/>
              </a:lnSpc>
              <a:spcBef>
                <a:spcPts val="0"/>
              </a:spcBef>
              <a:buClr>
                <a:srgbClr val="000000"/>
              </a:buClr>
              <a:buSzPct val="100000"/>
              <a:buNone/>
            </a:pPr>
            <a:r>
              <a:rPr lang="en" sz="2000" b="1" kern="0" dirty="0">
                <a:solidFill>
                  <a:srgbClr val="000000"/>
                </a:solidFill>
                <a:ea typeface="Arial"/>
                <a:cs typeface="Aparajita" panose="020B0604020202020204" pitchFamily="34" charset="0"/>
                <a:sym typeface="Arial"/>
              </a:rPr>
              <a:t>Effective Communication</a:t>
            </a:r>
            <a:r>
              <a:rPr lang="en" sz="2000" kern="0" dirty="0">
                <a:solidFill>
                  <a:srgbClr val="000000"/>
                </a:solidFill>
                <a:ea typeface="Arial"/>
                <a:cs typeface="Aparajita" panose="020B0604020202020204" pitchFamily="34" charset="0"/>
                <a:sym typeface="Arial"/>
              </a:rPr>
              <a:t> </a:t>
            </a:r>
            <a:r>
              <a:rPr lang="en" sz="2000" b="1" kern="0" dirty="0">
                <a:solidFill>
                  <a:srgbClr val="000000"/>
                </a:solidFill>
                <a:ea typeface="Arial"/>
                <a:cs typeface="Aparajita" panose="020B0604020202020204" pitchFamily="34" charset="0"/>
                <a:sym typeface="Arial"/>
              </a:rPr>
              <a:t>(C) </a:t>
            </a:r>
            <a:r>
              <a:rPr lang="en" sz="2000" kern="0" dirty="0">
                <a:solidFill>
                  <a:srgbClr val="000000"/>
                </a:solidFill>
                <a:ea typeface="Arial"/>
                <a:cs typeface="Aparajita" panose="020B0604020202020204" pitchFamily="34" charset="0"/>
                <a:sym typeface="Arial"/>
              </a:rPr>
              <a:t>– The ability to develop and present ideas logically and effectively in order to enhance communication and collaboration with diverse individuals and groups;</a:t>
            </a:r>
          </a:p>
          <a:p>
            <a:pPr marL="457200" lvl="0" indent="-298450">
              <a:lnSpc>
                <a:spcPct val="115000"/>
              </a:lnSpc>
              <a:spcBef>
                <a:spcPts val="0"/>
              </a:spcBef>
              <a:buClr>
                <a:srgbClr val="000000"/>
              </a:buClr>
              <a:buSzPct val="100000"/>
              <a:buNone/>
            </a:pPr>
            <a:r>
              <a:rPr lang="en" sz="2000" b="1" kern="0" dirty="0">
                <a:solidFill>
                  <a:srgbClr val="000000"/>
                </a:solidFill>
                <a:ea typeface="Arial"/>
                <a:cs typeface="Aparajita" panose="020B0604020202020204" pitchFamily="34" charset="0"/>
                <a:sym typeface="Arial"/>
              </a:rPr>
              <a:t>Responsible Living</a:t>
            </a:r>
            <a:r>
              <a:rPr lang="en" sz="2000" kern="0" dirty="0">
                <a:solidFill>
                  <a:srgbClr val="000000"/>
                </a:solidFill>
                <a:ea typeface="Arial"/>
                <a:cs typeface="Aparajita" panose="020B0604020202020204" pitchFamily="34" charset="0"/>
                <a:sym typeface="Arial"/>
              </a:rPr>
              <a:t> </a:t>
            </a:r>
            <a:r>
              <a:rPr lang="en" sz="2000" b="1" kern="0" dirty="0">
                <a:solidFill>
                  <a:srgbClr val="000000"/>
                </a:solidFill>
                <a:ea typeface="Arial"/>
                <a:cs typeface="Aparajita" panose="020B0604020202020204" pitchFamily="34" charset="0"/>
                <a:sym typeface="Arial"/>
              </a:rPr>
              <a:t>(R)</a:t>
            </a:r>
            <a:r>
              <a:rPr lang="en" sz="2000" kern="0" dirty="0">
                <a:solidFill>
                  <a:srgbClr val="000000"/>
                </a:solidFill>
                <a:ea typeface="Arial"/>
                <a:cs typeface="Aparajita" panose="020B0604020202020204" pitchFamily="34" charset="0"/>
                <a:sym typeface="Arial"/>
              </a:rPr>
              <a:t> – The ability to address real-world problems and find ethical solutions for individuals and society;</a:t>
            </a:r>
          </a:p>
          <a:p>
            <a:pPr marL="457200" lvl="0" indent="-298450">
              <a:lnSpc>
                <a:spcPct val="115000"/>
              </a:lnSpc>
              <a:spcBef>
                <a:spcPts val="0"/>
              </a:spcBef>
              <a:buClr>
                <a:srgbClr val="000000"/>
              </a:buClr>
              <a:buSzPct val="100000"/>
              <a:buNone/>
            </a:pPr>
            <a:r>
              <a:rPr lang="en-US" sz="2000" b="1" kern="0" dirty="0">
                <a:solidFill>
                  <a:srgbClr val="000000"/>
                </a:solidFill>
                <a:ea typeface="Arial"/>
                <a:cs typeface="Aparajita" panose="020B0604020202020204" pitchFamily="34" charset="0"/>
                <a:sym typeface="Arial"/>
              </a:rPr>
              <a:t>D</a:t>
            </a:r>
            <a:r>
              <a:rPr lang="en" sz="2000" b="1" kern="0" dirty="0">
                <a:solidFill>
                  <a:srgbClr val="000000"/>
                </a:solidFill>
                <a:ea typeface="Arial"/>
                <a:cs typeface="Aparajita" panose="020B0604020202020204" pitchFamily="34" charset="0"/>
                <a:sym typeface="Arial"/>
              </a:rPr>
              <a:t>iversity (D) </a:t>
            </a:r>
            <a:r>
              <a:rPr lang="en" sz="2000" kern="0" dirty="0">
                <a:solidFill>
                  <a:srgbClr val="000000"/>
                </a:solidFill>
                <a:ea typeface="Arial"/>
                <a:cs typeface="Aparajita" panose="020B0604020202020204" pitchFamily="34" charset="0"/>
                <a:sym typeface="Arial"/>
              </a:rPr>
              <a:t>– The ability to analyze familiar cultural assumptions in the context of the world’s diverse values, traditions, and belief systems as well as to analyze the major ideas, techniques, and processes that inform creative works within different cultural and historical contexts.</a:t>
            </a:r>
          </a:p>
          <a:p>
            <a:endParaRPr lang="en-US" dirty="0"/>
          </a:p>
        </p:txBody>
      </p:sp>
    </p:spTree>
    <p:extLst>
      <p:ext uri="{BB962C8B-B14F-4D97-AF65-F5344CB8AC3E}">
        <p14:creationId xmlns:p14="http://schemas.microsoft.com/office/powerpoint/2010/main" val="3356076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Scaffolding</a:t>
            </a:r>
          </a:p>
        </p:txBody>
      </p:sp>
      <p:sp>
        <p:nvSpPr>
          <p:cNvPr id="3" name="Content Placeholder 2"/>
          <p:cNvSpPr>
            <a:spLocks noGrp="1"/>
          </p:cNvSpPr>
          <p:nvPr>
            <p:ph sz="half" idx="1"/>
          </p:nvPr>
        </p:nvSpPr>
        <p:spPr/>
        <p:txBody>
          <a:bodyPr/>
          <a:lstStyle/>
          <a:p>
            <a:endParaRPr lang="en-US" dirty="0"/>
          </a:p>
          <a:p>
            <a:r>
              <a:rPr lang="en-US" dirty="0"/>
              <a:t>Lower Division: Introduce and Develop Skills</a:t>
            </a:r>
          </a:p>
          <a:p>
            <a:r>
              <a:rPr lang="en-US" dirty="0"/>
              <a:t>Upper Division: Reinforce and Demonstrate Mastery</a:t>
            </a:r>
          </a:p>
          <a:p>
            <a:r>
              <a:rPr lang="en-US" dirty="0"/>
              <a:t>Capstone: Culminating Educational Experience</a:t>
            </a:r>
          </a:p>
          <a:p>
            <a:pPr marL="0" indent="0">
              <a:buNone/>
            </a:pPr>
            <a:endParaRPr lang="en-US"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a:xfrm>
            <a:off x="5939046" y="1584556"/>
            <a:ext cx="5770485" cy="4142913"/>
          </a:xfrm>
          <a:prstGeom prst="rect">
            <a:avLst/>
          </a:prstGeom>
          <a:effectLst>
            <a:softEdge rad="63500"/>
          </a:effectLst>
        </p:spPr>
      </p:pic>
    </p:spTree>
    <p:extLst>
      <p:ext uri="{BB962C8B-B14F-4D97-AF65-F5344CB8AC3E}">
        <p14:creationId xmlns:p14="http://schemas.microsoft.com/office/powerpoint/2010/main" val="2355146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 Practice: The Lower Division </a:t>
            </a:r>
            <a:r>
              <a:rPr lang="en-US" sz="4000" dirty="0" err="1"/>
              <a:t>Checksheet</a:t>
            </a:r>
            <a:r>
              <a:rPr lang="en-US" sz="4000" dirty="0"/>
              <a:t> </a:t>
            </a:r>
          </a:p>
        </p:txBody>
      </p:sp>
      <p:pic>
        <p:nvPicPr>
          <p:cNvPr id="5" name="Content Placeholder 4"/>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12000"/>
                    </a14:imgEffect>
                  </a14:imgLayer>
                </a14:imgProps>
              </a:ext>
            </a:extLst>
          </a:blip>
          <a:stretch>
            <a:fillRect/>
          </a:stretch>
        </p:blipFill>
        <p:spPr>
          <a:xfrm>
            <a:off x="378869" y="1825626"/>
            <a:ext cx="5640931" cy="3455502"/>
          </a:xfrm>
          <a:prstGeom prst="rect">
            <a:avLst/>
          </a:prstGeom>
        </p:spPr>
      </p:pic>
      <p:pic>
        <p:nvPicPr>
          <p:cNvPr id="6" name="Content Placeholder 5"/>
          <p:cNvPicPr>
            <a:picLocks noGrp="1" noChangeAspect="1"/>
          </p:cNvPicPr>
          <p:nvPr>
            <p:ph sz="half" idx="2"/>
          </p:nvPr>
        </p:nvPicPr>
        <p:blipFill>
          <a:blip r:embed="rId4">
            <a:extLst>
              <a:ext uri="{BEBA8EAE-BF5A-486C-A8C5-ECC9F3942E4B}">
                <a14:imgProps xmlns:a14="http://schemas.microsoft.com/office/drawing/2010/main">
                  <a14:imgLayer r:embed="rId5">
                    <a14:imgEffect>
                      <a14:sharpenSoften amount="9000"/>
                    </a14:imgEffect>
                  </a14:imgLayer>
                </a14:imgProps>
              </a:ext>
            </a:extLst>
          </a:blip>
          <a:stretch>
            <a:fillRect/>
          </a:stretch>
        </p:blipFill>
        <p:spPr>
          <a:xfrm>
            <a:off x="6172200" y="1825626"/>
            <a:ext cx="5591908" cy="4087744"/>
          </a:xfrm>
          <a:prstGeom prst="rect">
            <a:avLst/>
          </a:prstGeom>
        </p:spPr>
      </p:pic>
    </p:spTree>
    <p:extLst>
      <p:ext uri="{BB962C8B-B14F-4D97-AF65-F5344CB8AC3E}">
        <p14:creationId xmlns:p14="http://schemas.microsoft.com/office/powerpoint/2010/main" val="200536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3667"/>
            <a:ext cx="10515600" cy="1337022"/>
          </a:xfrm>
        </p:spPr>
        <p:txBody>
          <a:bodyPr/>
          <a:lstStyle/>
          <a:p>
            <a:pPr algn="ctr"/>
            <a:r>
              <a:rPr lang="en-US" dirty="0"/>
              <a:t>The Assessment Cycle</a:t>
            </a:r>
          </a:p>
        </p:txBody>
      </p:sp>
      <p:sp>
        <p:nvSpPr>
          <p:cNvPr id="3" name="Content Placeholder 2"/>
          <p:cNvSpPr>
            <a:spLocks noGrp="1"/>
          </p:cNvSpPr>
          <p:nvPr>
            <p:ph sz="half" idx="1"/>
          </p:nvPr>
        </p:nvSpPr>
        <p:spPr/>
        <p:txBody>
          <a:bodyPr>
            <a:normAutofit/>
          </a:bodyPr>
          <a:lstStyle/>
          <a:p>
            <a:r>
              <a:rPr lang="en-US" dirty="0"/>
              <a:t>Assessment of the UCA Core proceeds on a 4 year cycle. </a:t>
            </a:r>
          </a:p>
          <a:p>
            <a:r>
              <a:rPr lang="en-US" dirty="0"/>
              <a:t>Each year a single competency, with all of its associated goals, is  assessed. </a:t>
            </a:r>
          </a:p>
          <a:p>
            <a:r>
              <a:rPr lang="en-US" dirty="0"/>
              <a:t>The first four year cycle provides initial data. A second four cycle provides an additional data set. A full programmatic assessment is scheduled after 10 years.</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068527941"/>
              </p:ext>
            </p:extLst>
          </p:nvPr>
        </p:nvGraphicFramePr>
        <p:xfrm>
          <a:off x="6214184" y="2136711"/>
          <a:ext cx="5719668" cy="2668554"/>
        </p:xfrm>
        <a:graphic>
          <a:graphicData uri="http://schemas.openxmlformats.org/drawingml/2006/table">
            <a:tbl>
              <a:tblPr firstRow="1" bandRow="1">
                <a:tableStyleId>{7DF18680-E054-41AD-8BC1-D1AEF772440D}</a:tableStyleId>
              </a:tblPr>
              <a:tblGrid>
                <a:gridCol w="953278">
                  <a:extLst>
                    <a:ext uri="{9D8B030D-6E8A-4147-A177-3AD203B41FA5}">
                      <a16:colId xmlns:a16="http://schemas.microsoft.com/office/drawing/2014/main" val="1308463025"/>
                    </a:ext>
                  </a:extLst>
                </a:gridCol>
                <a:gridCol w="953278">
                  <a:extLst>
                    <a:ext uri="{9D8B030D-6E8A-4147-A177-3AD203B41FA5}">
                      <a16:colId xmlns:a16="http://schemas.microsoft.com/office/drawing/2014/main" val="1465635206"/>
                    </a:ext>
                  </a:extLst>
                </a:gridCol>
                <a:gridCol w="953278">
                  <a:extLst>
                    <a:ext uri="{9D8B030D-6E8A-4147-A177-3AD203B41FA5}">
                      <a16:colId xmlns:a16="http://schemas.microsoft.com/office/drawing/2014/main" val="697502378"/>
                    </a:ext>
                  </a:extLst>
                </a:gridCol>
                <a:gridCol w="953278">
                  <a:extLst>
                    <a:ext uri="{9D8B030D-6E8A-4147-A177-3AD203B41FA5}">
                      <a16:colId xmlns:a16="http://schemas.microsoft.com/office/drawing/2014/main" val="2458690945"/>
                    </a:ext>
                  </a:extLst>
                </a:gridCol>
                <a:gridCol w="953278">
                  <a:extLst>
                    <a:ext uri="{9D8B030D-6E8A-4147-A177-3AD203B41FA5}">
                      <a16:colId xmlns:a16="http://schemas.microsoft.com/office/drawing/2014/main" val="3864043118"/>
                    </a:ext>
                  </a:extLst>
                </a:gridCol>
                <a:gridCol w="953278">
                  <a:extLst>
                    <a:ext uri="{9D8B030D-6E8A-4147-A177-3AD203B41FA5}">
                      <a16:colId xmlns:a16="http://schemas.microsoft.com/office/drawing/2014/main" val="1806528598"/>
                    </a:ext>
                  </a:extLst>
                </a:gridCol>
              </a:tblGrid>
              <a:tr h="596166">
                <a:tc>
                  <a:txBody>
                    <a:bodyPr/>
                    <a:lstStyle/>
                    <a:p>
                      <a:pPr algn="ctr"/>
                      <a:r>
                        <a:rPr lang="en-US" sz="1100" dirty="0"/>
                        <a:t>Academic</a:t>
                      </a:r>
                      <a:r>
                        <a:rPr lang="en-US" sz="1100" baseline="0" dirty="0"/>
                        <a:t> Year</a:t>
                      </a:r>
                      <a:endParaRPr lang="en-US" sz="1100" dirty="0"/>
                    </a:p>
                  </a:txBody>
                  <a:tcPr anchor="ctr">
                    <a:solidFill>
                      <a:srgbClr val="4F2D7F"/>
                    </a:solidFill>
                  </a:tcPr>
                </a:tc>
                <a:tc>
                  <a:txBody>
                    <a:bodyPr/>
                    <a:lstStyle/>
                    <a:p>
                      <a:pPr algn="ctr"/>
                      <a:r>
                        <a:rPr lang="en-US" sz="1100" dirty="0"/>
                        <a:t>16-17</a:t>
                      </a:r>
                    </a:p>
                  </a:txBody>
                  <a:tcPr anchor="ctr">
                    <a:solidFill>
                      <a:srgbClr val="4F2D7F"/>
                    </a:solidFill>
                  </a:tcPr>
                </a:tc>
                <a:tc>
                  <a:txBody>
                    <a:bodyPr/>
                    <a:lstStyle/>
                    <a:p>
                      <a:pPr algn="ctr"/>
                      <a:r>
                        <a:rPr lang="en-US" sz="1100" dirty="0"/>
                        <a:t>17-18</a:t>
                      </a:r>
                    </a:p>
                  </a:txBody>
                  <a:tcPr anchor="ctr">
                    <a:solidFill>
                      <a:srgbClr val="4F2D7F"/>
                    </a:solidFill>
                  </a:tcPr>
                </a:tc>
                <a:tc>
                  <a:txBody>
                    <a:bodyPr/>
                    <a:lstStyle/>
                    <a:p>
                      <a:pPr algn="ctr"/>
                      <a:r>
                        <a:rPr lang="en-US" sz="1100" dirty="0"/>
                        <a:t>18-19</a:t>
                      </a:r>
                    </a:p>
                  </a:txBody>
                  <a:tcPr anchor="ctr">
                    <a:solidFill>
                      <a:srgbClr val="4F2D7F"/>
                    </a:solidFill>
                  </a:tcPr>
                </a:tc>
                <a:tc>
                  <a:txBody>
                    <a:bodyPr/>
                    <a:lstStyle/>
                    <a:p>
                      <a:pPr algn="ctr"/>
                      <a:r>
                        <a:rPr lang="en-US" sz="1100" dirty="0"/>
                        <a:t>19-20</a:t>
                      </a:r>
                    </a:p>
                  </a:txBody>
                  <a:tcPr anchor="ctr">
                    <a:solidFill>
                      <a:srgbClr val="4F2D7F"/>
                    </a:solidFill>
                  </a:tcPr>
                </a:tc>
                <a:tc>
                  <a:txBody>
                    <a:bodyPr/>
                    <a:lstStyle/>
                    <a:p>
                      <a:pPr algn="ctr"/>
                      <a:r>
                        <a:rPr lang="en-US" sz="1100" dirty="0"/>
                        <a:t>20-21</a:t>
                      </a:r>
                    </a:p>
                  </a:txBody>
                  <a:tcPr anchor="ctr">
                    <a:solidFill>
                      <a:srgbClr val="4F2D7F"/>
                    </a:solidFill>
                  </a:tcPr>
                </a:tc>
                <a:extLst>
                  <a:ext uri="{0D108BD9-81ED-4DB2-BD59-A6C34878D82A}">
                    <a16:rowId xmlns:a16="http://schemas.microsoft.com/office/drawing/2014/main" val="1095668964"/>
                  </a:ext>
                </a:extLst>
              </a:tr>
              <a:tr h="518097">
                <a:tc>
                  <a:txBody>
                    <a:bodyPr/>
                    <a:lstStyle/>
                    <a:p>
                      <a:pPr algn="ctr"/>
                      <a:r>
                        <a:rPr lang="en-US" sz="1100" dirty="0"/>
                        <a:t>Assess</a:t>
                      </a:r>
                    </a:p>
                  </a:txBody>
                  <a:tcPr anchor="ctr">
                    <a:solidFill>
                      <a:srgbClr val="A383D3"/>
                    </a:solidFill>
                  </a:tcPr>
                </a:tc>
                <a:tc>
                  <a:txBody>
                    <a:bodyPr/>
                    <a:lstStyle/>
                    <a:p>
                      <a:pPr algn="ctr"/>
                      <a:r>
                        <a:rPr lang="en-US" sz="1100" dirty="0"/>
                        <a:t>RL</a:t>
                      </a:r>
                    </a:p>
                  </a:txBody>
                  <a:tcPr anchor="ctr">
                    <a:solidFill>
                      <a:srgbClr val="A383D3"/>
                    </a:solidFill>
                  </a:tcPr>
                </a:tc>
                <a:tc>
                  <a:txBody>
                    <a:bodyPr/>
                    <a:lstStyle/>
                    <a:p>
                      <a:pPr algn="ctr"/>
                      <a:r>
                        <a:rPr lang="en-US" sz="1100" dirty="0"/>
                        <a:t>D</a:t>
                      </a:r>
                    </a:p>
                  </a:txBody>
                  <a:tcPr anchor="ctr">
                    <a:solidFill>
                      <a:srgbClr val="A383D3"/>
                    </a:solidFill>
                  </a:tcPr>
                </a:tc>
                <a:tc>
                  <a:txBody>
                    <a:bodyPr/>
                    <a:lstStyle/>
                    <a:p>
                      <a:pPr algn="ctr"/>
                      <a:r>
                        <a:rPr lang="en-US" sz="1100" dirty="0"/>
                        <a:t>C</a:t>
                      </a:r>
                    </a:p>
                  </a:txBody>
                  <a:tcPr anchor="ctr">
                    <a:solidFill>
                      <a:srgbClr val="A383D3"/>
                    </a:solidFill>
                  </a:tcPr>
                </a:tc>
                <a:tc>
                  <a:txBody>
                    <a:bodyPr/>
                    <a:lstStyle/>
                    <a:p>
                      <a:pPr algn="ctr"/>
                      <a:r>
                        <a:rPr lang="en-US" sz="1100" dirty="0"/>
                        <a:t>CI</a:t>
                      </a:r>
                    </a:p>
                  </a:txBody>
                  <a:tcPr anchor="ctr">
                    <a:solidFill>
                      <a:srgbClr val="A383D3"/>
                    </a:solidFill>
                  </a:tcPr>
                </a:tc>
                <a:tc>
                  <a:txBody>
                    <a:bodyPr/>
                    <a:lstStyle/>
                    <a:p>
                      <a:pPr algn="ctr"/>
                      <a:r>
                        <a:rPr lang="en-US" sz="1100" dirty="0"/>
                        <a:t>RL</a:t>
                      </a:r>
                    </a:p>
                  </a:txBody>
                  <a:tcPr anchor="ctr">
                    <a:solidFill>
                      <a:srgbClr val="A383D3"/>
                    </a:solidFill>
                  </a:tcPr>
                </a:tc>
                <a:extLst>
                  <a:ext uri="{0D108BD9-81ED-4DB2-BD59-A6C34878D82A}">
                    <a16:rowId xmlns:a16="http://schemas.microsoft.com/office/drawing/2014/main" val="3665497414"/>
                  </a:ext>
                </a:extLst>
              </a:tr>
              <a:tr h="518097">
                <a:tc>
                  <a:txBody>
                    <a:bodyPr/>
                    <a:lstStyle/>
                    <a:p>
                      <a:pPr algn="ctr"/>
                      <a:r>
                        <a:rPr lang="en-US" sz="1100" dirty="0"/>
                        <a:t>Evaluate</a:t>
                      </a:r>
                    </a:p>
                  </a:txBody>
                  <a:tcPr anchor="ctr"/>
                </a:tc>
                <a:tc>
                  <a:txBody>
                    <a:bodyPr/>
                    <a:lstStyle/>
                    <a:p>
                      <a:pPr algn="ctr"/>
                      <a:endParaRPr lang="en-US" sz="1100" dirty="0"/>
                    </a:p>
                  </a:txBody>
                  <a:tcPr anchor="ctr"/>
                </a:tc>
                <a:tc>
                  <a:txBody>
                    <a:bodyPr/>
                    <a:lstStyle/>
                    <a:p>
                      <a:pPr algn="ctr"/>
                      <a:r>
                        <a:rPr lang="en-US" sz="1100" dirty="0"/>
                        <a:t>RL</a:t>
                      </a:r>
                    </a:p>
                  </a:txBody>
                  <a:tcPr anchor="ctr"/>
                </a:tc>
                <a:tc>
                  <a:txBody>
                    <a:bodyPr/>
                    <a:lstStyle/>
                    <a:p>
                      <a:pPr algn="ctr"/>
                      <a:r>
                        <a:rPr lang="en-US" sz="1100" dirty="0"/>
                        <a:t>D</a:t>
                      </a:r>
                    </a:p>
                  </a:txBody>
                  <a:tcPr anchor="ctr"/>
                </a:tc>
                <a:tc>
                  <a:txBody>
                    <a:bodyPr/>
                    <a:lstStyle/>
                    <a:p>
                      <a:pPr algn="ctr"/>
                      <a:r>
                        <a:rPr lang="en-US" sz="1100" dirty="0"/>
                        <a:t>C</a:t>
                      </a:r>
                    </a:p>
                  </a:txBody>
                  <a:tcPr anchor="ctr"/>
                </a:tc>
                <a:tc>
                  <a:txBody>
                    <a:bodyPr/>
                    <a:lstStyle/>
                    <a:p>
                      <a:pPr algn="ctr"/>
                      <a:r>
                        <a:rPr lang="en-US" sz="1100" dirty="0"/>
                        <a:t>CI</a:t>
                      </a:r>
                    </a:p>
                  </a:txBody>
                  <a:tcPr anchor="ctr"/>
                </a:tc>
                <a:extLst>
                  <a:ext uri="{0D108BD9-81ED-4DB2-BD59-A6C34878D82A}">
                    <a16:rowId xmlns:a16="http://schemas.microsoft.com/office/drawing/2014/main" val="2900871034"/>
                  </a:ext>
                </a:extLst>
              </a:tr>
              <a:tr h="518097">
                <a:tc>
                  <a:txBody>
                    <a:bodyPr/>
                    <a:lstStyle/>
                    <a:p>
                      <a:pPr algn="ctr"/>
                      <a:r>
                        <a:rPr lang="en-US" sz="1100" dirty="0"/>
                        <a:t>Train</a:t>
                      </a:r>
                    </a:p>
                  </a:txBody>
                  <a:tcPr anchor="ctr">
                    <a:solidFill>
                      <a:srgbClr val="A383D3"/>
                    </a:solidFill>
                  </a:tcPr>
                </a:tc>
                <a:tc>
                  <a:txBody>
                    <a:bodyPr/>
                    <a:lstStyle/>
                    <a:p>
                      <a:pPr algn="ctr"/>
                      <a:endParaRPr lang="en-US" sz="1100" dirty="0"/>
                    </a:p>
                  </a:txBody>
                  <a:tcPr anchor="ctr">
                    <a:solidFill>
                      <a:srgbClr val="A383D3"/>
                    </a:solidFill>
                  </a:tcPr>
                </a:tc>
                <a:tc>
                  <a:txBody>
                    <a:bodyPr/>
                    <a:lstStyle/>
                    <a:p>
                      <a:pPr algn="ctr"/>
                      <a:endParaRPr lang="en-US" sz="1100" dirty="0"/>
                    </a:p>
                  </a:txBody>
                  <a:tcPr anchor="ctr">
                    <a:solidFill>
                      <a:srgbClr val="A383D3"/>
                    </a:solidFill>
                  </a:tcPr>
                </a:tc>
                <a:tc>
                  <a:txBody>
                    <a:bodyPr/>
                    <a:lstStyle/>
                    <a:p>
                      <a:pPr algn="ctr"/>
                      <a:r>
                        <a:rPr lang="en-US" sz="1100" dirty="0"/>
                        <a:t>RL</a:t>
                      </a:r>
                    </a:p>
                  </a:txBody>
                  <a:tcPr anchor="ctr">
                    <a:solidFill>
                      <a:srgbClr val="A383D3"/>
                    </a:solidFill>
                  </a:tcPr>
                </a:tc>
                <a:tc>
                  <a:txBody>
                    <a:bodyPr/>
                    <a:lstStyle/>
                    <a:p>
                      <a:pPr algn="ctr"/>
                      <a:r>
                        <a:rPr lang="en-US" sz="1100" dirty="0"/>
                        <a:t>D</a:t>
                      </a:r>
                    </a:p>
                  </a:txBody>
                  <a:tcPr anchor="ctr">
                    <a:solidFill>
                      <a:srgbClr val="A383D3"/>
                    </a:solidFill>
                  </a:tcPr>
                </a:tc>
                <a:tc>
                  <a:txBody>
                    <a:bodyPr/>
                    <a:lstStyle/>
                    <a:p>
                      <a:pPr algn="ctr"/>
                      <a:r>
                        <a:rPr lang="en-US" sz="1100" dirty="0"/>
                        <a:t>C</a:t>
                      </a:r>
                    </a:p>
                  </a:txBody>
                  <a:tcPr anchor="ctr">
                    <a:solidFill>
                      <a:srgbClr val="A383D3"/>
                    </a:solidFill>
                  </a:tcPr>
                </a:tc>
                <a:extLst>
                  <a:ext uri="{0D108BD9-81ED-4DB2-BD59-A6C34878D82A}">
                    <a16:rowId xmlns:a16="http://schemas.microsoft.com/office/drawing/2014/main" val="2614964591"/>
                  </a:ext>
                </a:extLst>
              </a:tr>
              <a:tr h="518097">
                <a:tc>
                  <a:txBody>
                    <a:bodyPr/>
                    <a:lstStyle/>
                    <a:p>
                      <a:pPr algn="ctr"/>
                      <a:r>
                        <a:rPr lang="en-US" sz="1100" dirty="0"/>
                        <a:t>Implement</a:t>
                      </a:r>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dirty="0"/>
                        <a:t>RL</a:t>
                      </a:r>
                    </a:p>
                  </a:txBody>
                  <a:tcPr anchor="ctr"/>
                </a:tc>
                <a:tc>
                  <a:txBody>
                    <a:bodyPr/>
                    <a:lstStyle/>
                    <a:p>
                      <a:pPr algn="ctr"/>
                      <a:r>
                        <a:rPr lang="en-US" sz="1100" dirty="0"/>
                        <a:t>D</a:t>
                      </a:r>
                    </a:p>
                  </a:txBody>
                  <a:tcPr anchor="ctr"/>
                </a:tc>
                <a:extLst>
                  <a:ext uri="{0D108BD9-81ED-4DB2-BD59-A6C34878D82A}">
                    <a16:rowId xmlns:a16="http://schemas.microsoft.com/office/drawing/2014/main" val="1701028953"/>
                  </a:ext>
                </a:extLst>
              </a:tr>
            </a:tbl>
          </a:graphicData>
        </a:graphic>
      </p:graphicFrame>
    </p:spTree>
    <p:extLst>
      <p:ext uri="{BB962C8B-B14F-4D97-AF65-F5344CB8AC3E}">
        <p14:creationId xmlns:p14="http://schemas.microsoft.com/office/powerpoint/2010/main" val="67331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cs typeface="Aparajita" panose="020B0604020202020204" pitchFamily="34" charset="0"/>
              </a:rPr>
              <a:t>          </a:t>
            </a:r>
            <a:r>
              <a:rPr lang="en-US" dirty="0">
                <a:cs typeface="Aparajita" panose="020B0604020202020204" pitchFamily="34" charset="0"/>
              </a:rPr>
              <a:t>The Assessment Process</a:t>
            </a:r>
            <a:endParaRPr lang="en-US" dirty="0"/>
          </a:p>
        </p:txBody>
      </p:sp>
      <p:graphicFrame>
        <p:nvGraphicFramePr>
          <p:cNvPr id="7" name="Content Placeholder 6"/>
          <p:cNvGraphicFramePr>
            <a:graphicFrameLocks noGrp="1"/>
          </p:cNvGraphicFramePr>
          <p:nvPr>
            <p:ph idx="1"/>
            <p:extLst/>
          </p:nvPr>
        </p:nvGraphicFramePr>
        <p:xfrm>
          <a:off x="2024743" y="1690688"/>
          <a:ext cx="8191600" cy="4422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346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Diversity Cycle</a:t>
            </a:r>
          </a:p>
        </p:txBody>
      </p:sp>
      <p:sp>
        <p:nvSpPr>
          <p:cNvPr id="5" name="Content Placeholder 4"/>
          <p:cNvSpPr>
            <a:spLocks noGrp="1"/>
          </p:cNvSpPr>
          <p:nvPr>
            <p:ph sz="half" idx="1"/>
          </p:nvPr>
        </p:nvSpPr>
        <p:spPr/>
        <p:txBody>
          <a:bodyPr/>
          <a:lstStyle/>
          <a:p>
            <a:r>
              <a:rPr lang="en-US" dirty="0"/>
              <a:t>Pre-Cycle Training: Facilitated in coordination with the Office of Diversity and Inclusion  </a:t>
            </a:r>
          </a:p>
          <a:p>
            <a:r>
              <a:rPr lang="en-US" dirty="0"/>
              <a:t>Artifact Scoring: Faculty scorers from across the campus score artifacts from all Diversity courses</a:t>
            </a:r>
          </a:p>
        </p:txBody>
      </p:sp>
      <p:sp>
        <p:nvSpPr>
          <p:cNvPr id="3" name="Content Placeholder 2"/>
          <p:cNvSpPr>
            <a:spLocks noGrp="1"/>
          </p:cNvSpPr>
          <p:nvPr>
            <p:ph sz="half" idx="2"/>
          </p:nvPr>
        </p:nvSpPr>
        <p:spPr/>
        <p:txBody>
          <a:bodyPr/>
          <a:lstStyle/>
          <a:p>
            <a:r>
              <a:rPr lang="en-US" dirty="0"/>
              <a:t>Results: Lack of substantive growth from lower to upper division. Lack of clarity on the rubrics and expectations. </a:t>
            </a:r>
          </a:p>
          <a:p>
            <a:r>
              <a:rPr lang="en-US" dirty="0"/>
              <a:t>Improvement: Among other measures, decided to do a full review of all lower level diversity courses. </a:t>
            </a:r>
          </a:p>
        </p:txBody>
      </p:sp>
    </p:spTree>
    <p:extLst>
      <p:ext uri="{BB962C8B-B14F-4D97-AF65-F5344CB8AC3E}">
        <p14:creationId xmlns:p14="http://schemas.microsoft.com/office/powerpoint/2010/main" val="2105916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LD Core Review Process</a:t>
            </a:r>
          </a:p>
        </p:txBody>
      </p:sp>
      <p:sp>
        <p:nvSpPr>
          <p:cNvPr id="3" name="Content Placeholder 2"/>
          <p:cNvSpPr>
            <a:spLocks noGrp="1"/>
          </p:cNvSpPr>
          <p:nvPr>
            <p:ph idx="1"/>
          </p:nvPr>
        </p:nvSpPr>
        <p:spPr/>
        <p:txBody>
          <a:bodyPr>
            <a:normAutofit/>
          </a:bodyPr>
          <a:lstStyle/>
          <a:p>
            <a:pPr lvl="1"/>
            <a:r>
              <a:rPr lang="en-US" sz="2800" dirty="0"/>
              <a:t>Review all courses falling under the Diversity competency of the Lower Division Core. </a:t>
            </a:r>
          </a:p>
          <a:p>
            <a:pPr lvl="2"/>
            <a:r>
              <a:rPr lang="en-US" sz="2800" dirty="0"/>
              <a:t>Assurance of quality</a:t>
            </a:r>
          </a:p>
          <a:p>
            <a:pPr lvl="2"/>
            <a:r>
              <a:rPr lang="en-US" sz="2800" dirty="0"/>
              <a:t>Continued conversations about expectations </a:t>
            </a:r>
          </a:p>
          <a:p>
            <a:pPr lvl="1"/>
            <a:r>
              <a:rPr lang="en-US" sz="2800" dirty="0"/>
              <a:t>Request materials for all extant sections of courses that fall under “Diversity” </a:t>
            </a:r>
          </a:p>
          <a:p>
            <a:pPr lvl="1"/>
            <a:r>
              <a:rPr lang="en-US" sz="2800" dirty="0"/>
              <a:t>Reviewed by a sub-committee of the Core Council</a:t>
            </a:r>
          </a:p>
          <a:p>
            <a:pPr lvl="1"/>
            <a:r>
              <a:rPr lang="en-US" sz="2800" dirty="0"/>
              <a:t>Report to Core Council and Departments providing “Diversity” courses. </a:t>
            </a:r>
          </a:p>
        </p:txBody>
      </p:sp>
    </p:spTree>
    <p:extLst>
      <p:ext uri="{BB962C8B-B14F-4D97-AF65-F5344CB8AC3E}">
        <p14:creationId xmlns:p14="http://schemas.microsoft.com/office/powerpoint/2010/main" val="2416928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sz="3600" dirty="0"/>
              <a:t>Part III:</a:t>
            </a:r>
          </a:p>
          <a:p>
            <a:r>
              <a:rPr lang="en-US" sz="3600" dirty="0"/>
              <a:t>LD Core Review Process</a:t>
            </a:r>
          </a:p>
          <a:p>
            <a:r>
              <a:rPr lang="en-US" sz="3600" dirty="0"/>
              <a:t>Federalism in Practice </a:t>
            </a:r>
          </a:p>
        </p:txBody>
      </p:sp>
    </p:spTree>
    <p:extLst>
      <p:ext uri="{BB962C8B-B14F-4D97-AF65-F5344CB8AC3E}">
        <p14:creationId xmlns:p14="http://schemas.microsoft.com/office/powerpoint/2010/main" val="1971203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5" y="312615"/>
            <a:ext cx="10374086" cy="1378073"/>
          </a:xfrm>
        </p:spPr>
        <p:txBody>
          <a:bodyPr>
            <a:normAutofit/>
          </a:bodyPr>
          <a:lstStyle/>
          <a:p>
            <a:pPr algn="ctr"/>
            <a:r>
              <a:rPr lang="en-US" dirty="0"/>
              <a:t>The Goal of the Review </a:t>
            </a:r>
          </a:p>
        </p:txBody>
      </p:sp>
      <p:sp>
        <p:nvSpPr>
          <p:cNvPr id="3" name="Content Placeholder 2"/>
          <p:cNvSpPr>
            <a:spLocks noGrp="1"/>
          </p:cNvSpPr>
          <p:nvPr>
            <p:ph idx="1"/>
          </p:nvPr>
        </p:nvSpPr>
        <p:spPr>
          <a:xfrm>
            <a:off x="979714" y="2142309"/>
            <a:ext cx="10933612" cy="4034653"/>
          </a:xfrm>
        </p:spPr>
        <p:txBody>
          <a:bodyPr>
            <a:normAutofit/>
          </a:bodyPr>
          <a:lstStyle/>
          <a:p>
            <a:pPr marL="514350" indent="-514350">
              <a:buAutoNum type="arabicParenR"/>
            </a:pPr>
            <a:r>
              <a:rPr lang="en-US" sz="3200" dirty="0"/>
              <a:t>Assure integrity in the UCA Core as an academic program: Curricular coherence, consistency of standards, shared student learning experiences  </a:t>
            </a:r>
          </a:p>
          <a:p>
            <a:pPr marL="514350" indent="-514350">
              <a:buAutoNum type="arabicParenR"/>
            </a:pPr>
            <a:r>
              <a:rPr lang="en-US" sz="3200" dirty="0"/>
              <a:t>Review newer courses as well as “grandfathered” courses as we have learned what the core actually is/means. </a:t>
            </a:r>
          </a:p>
          <a:p>
            <a:pPr marL="514350" indent="-514350">
              <a:buAutoNum type="arabicParenR"/>
            </a:pPr>
            <a:r>
              <a:rPr lang="en-US" sz="3200" dirty="0"/>
              <a:t>Continue/Perpetuate the conversation about core learning outcomes, student learning, and expectations. </a:t>
            </a:r>
          </a:p>
        </p:txBody>
      </p:sp>
    </p:spTree>
    <p:extLst>
      <p:ext uri="{BB962C8B-B14F-4D97-AF65-F5344CB8AC3E}">
        <p14:creationId xmlns:p14="http://schemas.microsoft.com/office/powerpoint/2010/main" val="3758922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standards: The Principle </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When the UCA Core Council considers proposals to add a course to the LD Core, considerations include: 1) Does the majority of course content in the proposed course explicitly address the outcomes of the competency and corresponding goal under which the course would be designated; 2) does the course curriculum, as a whole, address the competency in question; 3) Is the assignment (or assignments) designated as assessing for the learning outcomes well-designed.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5625"/>
            <a:ext cx="5880370" cy="3728869"/>
          </a:xfrm>
        </p:spPr>
      </p:pic>
    </p:spTree>
    <p:extLst>
      <p:ext uri="{BB962C8B-B14F-4D97-AF65-F5344CB8AC3E}">
        <p14:creationId xmlns:p14="http://schemas.microsoft.com/office/powerpoint/2010/main" val="402642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28247"/>
            <a:ext cx="10515600" cy="1362442"/>
          </a:xfrm>
        </p:spPr>
        <p:txBody>
          <a:bodyPr/>
          <a:lstStyle/>
          <a:p>
            <a:pPr algn="ctr"/>
            <a:r>
              <a:rPr lang="en-US" dirty="0"/>
              <a:t>Today’s Presentation </a:t>
            </a:r>
          </a:p>
        </p:txBody>
      </p:sp>
      <p:sp>
        <p:nvSpPr>
          <p:cNvPr id="3" name="Content Placeholder 2"/>
          <p:cNvSpPr>
            <a:spLocks noGrp="1"/>
          </p:cNvSpPr>
          <p:nvPr>
            <p:ph idx="1"/>
          </p:nvPr>
        </p:nvSpPr>
        <p:spPr>
          <a:xfrm>
            <a:off x="781538" y="1750646"/>
            <a:ext cx="10572262" cy="4426317"/>
          </a:xfrm>
        </p:spPr>
        <p:txBody>
          <a:bodyPr>
            <a:noAutofit/>
          </a:bodyPr>
          <a:lstStyle/>
          <a:p>
            <a:pPr marL="0" indent="0">
              <a:buNone/>
            </a:pPr>
            <a:r>
              <a:rPr lang="en-US" sz="3200" b="1" dirty="0"/>
              <a:t>Key Concepts</a:t>
            </a:r>
            <a:r>
              <a:rPr lang="en-US" sz="3200" dirty="0"/>
              <a:t>: Standards, Trust, Respect, Humility, Experimentation, Autonomy, and Accountability </a:t>
            </a:r>
          </a:p>
          <a:p>
            <a:pPr marL="0" indent="0">
              <a:buNone/>
            </a:pPr>
            <a:r>
              <a:rPr lang="en-US" sz="3200" b="1" dirty="0"/>
              <a:t>Key Takeaways</a:t>
            </a:r>
            <a:r>
              <a:rPr lang="en-US" sz="3200" dirty="0"/>
              <a:t>:</a:t>
            </a:r>
          </a:p>
          <a:p>
            <a:pPr lvl="1"/>
            <a:r>
              <a:rPr lang="en-US" sz="2800" dirty="0"/>
              <a:t>Federalism – A theory of curricular development, assessment, and improvement. </a:t>
            </a:r>
          </a:p>
          <a:p>
            <a:pPr lvl="1"/>
            <a:r>
              <a:rPr lang="en-US" sz="2800" dirty="0"/>
              <a:t>Process </a:t>
            </a:r>
            <a:r>
              <a:rPr lang="en-US" sz="2800" i="1" dirty="0"/>
              <a:t>is</a:t>
            </a:r>
            <a:r>
              <a:rPr lang="en-US" sz="2800" dirty="0"/>
              <a:t> improvement – Implementing an assessment process is in-itself improvement. </a:t>
            </a:r>
          </a:p>
          <a:p>
            <a:pPr lvl="1"/>
            <a:r>
              <a:rPr lang="en-US" sz="2800" dirty="0"/>
              <a:t>A value of assessment is the conversation it provokes. Improvement follows naturally afterward.</a:t>
            </a:r>
          </a:p>
        </p:txBody>
      </p:sp>
    </p:spTree>
    <p:extLst>
      <p:ext uri="{BB962C8B-B14F-4D97-AF65-F5344CB8AC3E}">
        <p14:creationId xmlns:p14="http://schemas.microsoft.com/office/powerpoint/2010/main" val="2145442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 Core Review Process: Diversity </a:t>
            </a:r>
          </a:p>
        </p:txBody>
      </p:sp>
      <p:sp>
        <p:nvSpPr>
          <p:cNvPr id="4" name="Content Placeholder 3"/>
          <p:cNvSpPr>
            <a:spLocks noGrp="1"/>
          </p:cNvSpPr>
          <p:nvPr>
            <p:ph sz="half" idx="1"/>
          </p:nvPr>
        </p:nvSpPr>
        <p:spPr/>
        <p:txBody>
          <a:bodyPr>
            <a:normAutofit fontScale="92500" lnSpcReduction="20000"/>
          </a:bodyPr>
          <a:lstStyle/>
          <a:p>
            <a:r>
              <a:rPr lang="en-US" dirty="0"/>
              <a:t>All courses in all Diversity areas of LD Core reviewed. </a:t>
            </a:r>
          </a:p>
          <a:p>
            <a:r>
              <a:rPr lang="en-US" dirty="0"/>
              <a:t>Evaluated by whichever rubric they fall under. Diversity in Creative Works falls under Diversity Goal C</a:t>
            </a:r>
          </a:p>
          <a:p>
            <a:r>
              <a:rPr lang="en-US" dirty="0"/>
              <a:t>Review extant course offerings by reviewing material from all regularly offered sections:</a:t>
            </a:r>
          </a:p>
          <a:p>
            <a:pPr lvl="1"/>
            <a:r>
              <a:rPr lang="en-US" dirty="0"/>
              <a:t>Consistent with standards</a:t>
            </a:r>
          </a:p>
          <a:p>
            <a:pPr lvl="1"/>
            <a:r>
              <a:rPr lang="en-US" dirty="0"/>
              <a:t>Consistent with outcomes </a:t>
            </a:r>
          </a:p>
          <a:p>
            <a:r>
              <a:rPr lang="en-US" dirty="0"/>
              <a:t>Should offer a consistent academic experience. (Family resemblance of courses)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690688"/>
            <a:ext cx="5965372" cy="3398540"/>
          </a:xfrm>
        </p:spPr>
      </p:pic>
    </p:spTree>
    <p:extLst>
      <p:ext uri="{BB962C8B-B14F-4D97-AF65-F5344CB8AC3E}">
        <p14:creationId xmlns:p14="http://schemas.microsoft.com/office/powerpoint/2010/main" val="84464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Diversity Review Process</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8667198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703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Results for Diversity </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3553" y="1964986"/>
            <a:ext cx="5531584" cy="3871609"/>
          </a:xfrm>
          <a:prstGeom prst="rect">
            <a:avLst/>
          </a:prstGeom>
        </p:spPr>
      </p:pic>
      <p:sp>
        <p:nvSpPr>
          <p:cNvPr id="3" name="Content Placeholder 2"/>
          <p:cNvSpPr>
            <a:spLocks noGrp="1"/>
          </p:cNvSpPr>
          <p:nvPr>
            <p:ph sz="half" idx="2"/>
          </p:nvPr>
        </p:nvSpPr>
        <p:spPr/>
        <p:txBody>
          <a:bodyPr/>
          <a:lstStyle/>
          <a:p>
            <a:r>
              <a:rPr lang="en-US" dirty="0"/>
              <a:t>33 courses evaluated</a:t>
            </a:r>
          </a:p>
          <a:p>
            <a:r>
              <a:rPr lang="en-US" dirty="0"/>
              <a:t>11 courses required assurance arguments</a:t>
            </a:r>
          </a:p>
          <a:p>
            <a:r>
              <a:rPr lang="en-US" dirty="0"/>
              <a:t>5 assurance arguments received to date (COVID!) </a:t>
            </a:r>
          </a:p>
          <a:p>
            <a:r>
              <a:rPr lang="en-US" dirty="0"/>
              <a:t>All assurance arguments accepted by UCA Core Council</a:t>
            </a:r>
          </a:p>
        </p:txBody>
      </p:sp>
    </p:spTree>
    <p:extLst>
      <p:ext uri="{BB962C8B-B14F-4D97-AF65-F5344CB8AC3E}">
        <p14:creationId xmlns:p14="http://schemas.microsoft.com/office/powerpoint/2010/main" val="3752095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Sample Departmental Report </a:t>
            </a:r>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a:t>From the report on ENGL 2370: Intro to Fiction: </a:t>
            </a:r>
          </a:p>
          <a:p>
            <a:pPr marL="0" indent="0">
              <a:buNone/>
            </a:pPr>
            <a:r>
              <a:rPr lang="en-US" dirty="0"/>
              <a:t>“In general, given that Intro to Fiction, as a UCA course, falls under the Diversity in Creative Works category of the UCA Core, and thus is intended to align to and promote learning outcomes promoting appreciation of diverse viewpoints, UCA’s intro to fiction should look distinctively different from an intro to fiction course you might see at another university. It should demonstrate a devotion to the diversity outcomes. This is where the committee struggled. Dr. [X’s] course looked like a fascinating intro to fiction course, but didn’t look like it took diversity to heart in its course offerings and assignments. Ms. [Y’s] came much closer. However, all sections of the course should be as committed and explicit in their engagement with the rubric.”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5625"/>
            <a:ext cx="5181600" cy="2937289"/>
          </a:xfrm>
        </p:spPr>
      </p:pic>
    </p:spTree>
    <p:extLst>
      <p:ext uri="{BB962C8B-B14F-4D97-AF65-F5344CB8AC3E}">
        <p14:creationId xmlns:p14="http://schemas.microsoft.com/office/powerpoint/2010/main" val="2221581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Benefits of the Process</a:t>
            </a:r>
          </a:p>
        </p:txBody>
      </p:sp>
      <p:sp>
        <p:nvSpPr>
          <p:cNvPr id="3" name="Content Placeholder 2"/>
          <p:cNvSpPr>
            <a:spLocks noGrp="1"/>
          </p:cNvSpPr>
          <p:nvPr>
            <p:ph idx="1"/>
          </p:nvPr>
        </p:nvSpPr>
        <p:spPr/>
        <p:txBody>
          <a:bodyPr>
            <a:normAutofit/>
          </a:bodyPr>
          <a:lstStyle/>
          <a:p>
            <a:r>
              <a:rPr lang="en-US" sz="3600" dirty="0"/>
              <a:t>Builds shared understanding of expectations </a:t>
            </a:r>
          </a:p>
          <a:p>
            <a:r>
              <a:rPr lang="en-US" sz="3600" dirty="0"/>
              <a:t>Reinforces quality of all course offerings. </a:t>
            </a:r>
          </a:p>
          <a:p>
            <a:r>
              <a:rPr lang="en-US" sz="3600" dirty="0"/>
              <a:t>Politically disarms critics by reaffirming shared commitment to student learning outcomes </a:t>
            </a:r>
          </a:p>
          <a:p>
            <a:r>
              <a:rPr lang="en-US" sz="3600" dirty="0"/>
              <a:t>Perpetuates constructive conversations.</a:t>
            </a:r>
          </a:p>
        </p:txBody>
      </p:sp>
    </p:spTree>
    <p:extLst>
      <p:ext uri="{BB962C8B-B14F-4D97-AF65-F5344CB8AC3E}">
        <p14:creationId xmlns:p14="http://schemas.microsoft.com/office/powerpoint/2010/main" val="3716864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Greater Conversation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36210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4277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3600" dirty="0"/>
              <a:t>Part IV:</a:t>
            </a:r>
          </a:p>
          <a:p>
            <a:r>
              <a:rPr lang="en-US" sz="3600" dirty="0"/>
              <a:t>Diversity and General Education at UCA</a:t>
            </a:r>
          </a:p>
        </p:txBody>
      </p:sp>
    </p:spTree>
    <p:extLst>
      <p:ext uri="{BB962C8B-B14F-4D97-AF65-F5344CB8AC3E}">
        <p14:creationId xmlns:p14="http://schemas.microsoft.com/office/powerpoint/2010/main" val="1975384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276" y="84375"/>
            <a:ext cx="6747362" cy="2561548"/>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90682" y="2782110"/>
            <a:ext cx="6177063" cy="3251458"/>
          </a:xfrm>
        </p:spPr>
      </p:pic>
    </p:spTree>
    <p:extLst>
      <p:ext uri="{BB962C8B-B14F-4D97-AF65-F5344CB8AC3E}">
        <p14:creationId xmlns:p14="http://schemas.microsoft.com/office/powerpoint/2010/main" val="508282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the diversity standard</a:t>
            </a:r>
          </a:p>
        </p:txBody>
      </p:sp>
      <p:sp>
        <p:nvSpPr>
          <p:cNvPr id="3" name="Content Placeholder 2"/>
          <p:cNvSpPr>
            <a:spLocks noGrp="1"/>
          </p:cNvSpPr>
          <p:nvPr>
            <p:ph idx="1"/>
          </p:nvPr>
        </p:nvSpPr>
        <p:spPr/>
        <p:txBody>
          <a:bodyPr/>
          <a:lstStyle/>
          <a:p>
            <a:r>
              <a:rPr lang="en-US" dirty="0"/>
              <a:t>The standard is unclear: What does “diversity” mean? Ideological diversity, racial diversity, gender…? What does this look like in a course? How is it reflected in course work? Authors from “diverse” backgrounds, or substantively diverse perspectives? </a:t>
            </a:r>
          </a:p>
          <a:p>
            <a:r>
              <a:rPr lang="en-US" dirty="0"/>
              <a:t>Can these outcomes be assessed? How do you measure or verify “empathy” or “openness”? Scorer feedback reinforces these difficulties. </a:t>
            </a:r>
          </a:p>
          <a:p>
            <a:r>
              <a:rPr lang="en-US" dirty="0"/>
              <a:t>Is this enough when it comes to promoting diversity? Some think we ought to be doing more with respect to “social justice” </a:t>
            </a:r>
          </a:p>
        </p:txBody>
      </p:sp>
    </p:spTree>
    <p:extLst>
      <p:ext uri="{BB962C8B-B14F-4D97-AF65-F5344CB8AC3E}">
        <p14:creationId xmlns:p14="http://schemas.microsoft.com/office/powerpoint/2010/main" val="3595914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 it enough?</a:t>
            </a:r>
          </a:p>
        </p:txBody>
      </p:sp>
      <p:sp>
        <p:nvSpPr>
          <p:cNvPr id="3" name="Content Placeholder 2"/>
          <p:cNvSpPr>
            <a:spLocks noGrp="1"/>
          </p:cNvSpPr>
          <p:nvPr>
            <p:ph idx="1"/>
          </p:nvPr>
        </p:nvSpPr>
        <p:spPr/>
        <p:txBody>
          <a:bodyPr>
            <a:normAutofit/>
          </a:bodyPr>
          <a:lstStyle/>
          <a:p>
            <a:r>
              <a:rPr lang="en-US" dirty="0"/>
              <a:t>Some desire that campus do more; require the curriculum to promote “social justice” or “anti-racist pedagogies.”</a:t>
            </a:r>
          </a:p>
          <a:p>
            <a:r>
              <a:rPr lang="en-US" dirty="0"/>
              <a:t>But that fails to appreciate the role of general education, the holistic nature of education. </a:t>
            </a:r>
          </a:p>
          <a:p>
            <a:pPr lvl="1"/>
            <a:r>
              <a:rPr lang="en-US" dirty="0"/>
              <a:t>Our Diversity standard is the required minimum, like a Federal statute. It is not exhaustive of what can be done, nor does it prohibit greater engagement. </a:t>
            </a:r>
          </a:p>
          <a:p>
            <a:pPr lvl="1"/>
            <a:r>
              <a:rPr lang="en-US" dirty="0"/>
              <a:t>Our standard and process respects academic freedom and autonomy, given the amorphous nature of “diversity”  </a:t>
            </a:r>
          </a:p>
          <a:p>
            <a:pPr lvl="1"/>
            <a:r>
              <a:rPr lang="en-US" dirty="0"/>
              <a:t>Offers the freedom to experiment, be creative within departments</a:t>
            </a:r>
          </a:p>
          <a:p>
            <a:pPr lvl="1"/>
            <a:r>
              <a:rPr lang="en-US" dirty="0"/>
              <a:t>Avoids the mortal sin of bad administrations: micro managing and top down “pet” projects </a:t>
            </a:r>
          </a:p>
        </p:txBody>
      </p:sp>
    </p:spTree>
    <p:extLst>
      <p:ext uri="{BB962C8B-B14F-4D97-AF65-F5344CB8AC3E}">
        <p14:creationId xmlns:p14="http://schemas.microsoft.com/office/powerpoint/2010/main" val="1735487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Autofit/>
          </a:bodyPr>
          <a:lstStyle/>
          <a:p>
            <a:r>
              <a:rPr lang="en-US" sz="3200" dirty="0"/>
              <a:t>Part I: </a:t>
            </a:r>
          </a:p>
          <a:p>
            <a:r>
              <a:rPr lang="en-US" sz="3200" dirty="0"/>
              <a:t>Building an Analogy: Federalism in Higher Education </a:t>
            </a:r>
          </a:p>
        </p:txBody>
      </p:sp>
    </p:spTree>
    <p:extLst>
      <p:ext uri="{BB962C8B-B14F-4D97-AF65-F5344CB8AC3E}">
        <p14:creationId xmlns:p14="http://schemas.microsoft.com/office/powerpoint/2010/main" val="1711636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 these outcomes be assessed?</a:t>
            </a:r>
          </a:p>
        </p:txBody>
      </p:sp>
      <p:sp>
        <p:nvSpPr>
          <p:cNvPr id="3" name="Content Placeholder 2"/>
          <p:cNvSpPr>
            <a:spLocks noGrp="1"/>
          </p:cNvSpPr>
          <p:nvPr>
            <p:ph idx="1"/>
          </p:nvPr>
        </p:nvSpPr>
        <p:spPr/>
        <p:txBody>
          <a:bodyPr>
            <a:normAutofit/>
          </a:bodyPr>
          <a:lstStyle/>
          <a:p>
            <a:r>
              <a:rPr lang="en-US" dirty="0"/>
              <a:t>Like any grader, we can only see outputs; we aren’t telepaths</a:t>
            </a:r>
          </a:p>
          <a:p>
            <a:r>
              <a:rPr lang="en-US" dirty="0"/>
              <a:t>We can discuss intentions but only measure outputs</a:t>
            </a:r>
          </a:p>
          <a:p>
            <a:r>
              <a:rPr lang="en-US" dirty="0"/>
              <a:t>Plus, assessment data in higher education is fundamentally flawed. We measure indiscreet data using interval or ratio variables. We can’t meet most assumptions for proper statistical analyses. Nor can we reproduce results or guarantee anything like clinical conditions. So all data needs to be interpreted in this context. </a:t>
            </a:r>
          </a:p>
          <a:p>
            <a:pPr marL="0" indent="0" algn="ctr">
              <a:buNone/>
            </a:pPr>
            <a:r>
              <a:rPr lang="en-US" dirty="0"/>
              <a:t>“Is there no virtue among us? If there be not, we are in a wretched situation. No theoretical checks—no form of government can render us secure.” (James Madison) </a:t>
            </a:r>
          </a:p>
        </p:txBody>
      </p:sp>
    </p:spTree>
    <p:extLst>
      <p:ext uri="{BB962C8B-B14F-4D97-AF65-F5344CB8AC3E}">
        <p14:creationId xmlns:p14="http://schemas.microsoft.com/office/powerpoint/2010/main" val="1186674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standard is unclear</a:t>
            </a:r>
          </a:p>
        </p:txBody>
      </p:sp>
      <p:sp>
        <p:nvSpPr>
          <p:cNvPr id="3" name="Content Placeholder 2"/>
          <p:cNvSpPr>
            <a:spLocks noGrp="1"/>
          </p:cNvSpPr>
          <p:nvPr>
            <p:ph idx="1"/>
          </p:nvPr>
        </p:nvSpPr>
        <p:spPr/>
        <p:txBody>
          <a:bodyPr/>
          <a:lstStyle/>
          <a:p>
            <a:r>
              <a:rPr lang="en-US" dirty="0"/>
              <a:t>But do we know it when we see it? This is rhetorical, but “Yes” we do. The standards are not insufferably vague. </a:t>
            </a:r>
          </a:p>
          <a:p>
            <a:r>
              <a:rPr lang="en-US" dirty="0"/>
              <a:t>We can afford to be vague since we are not draconian in our enforcement mechanisms. </a:t>
            </a:r>
          </a:p>
          <a:p>
            <a:r>
              <a:rPr lang="en-US" dirty="0"/>
              <a:t>Need to avoid disciplinary biases. There are no real experts in “diversity” unlike quantitative literacy, written communication… </a:t>
            </a:r>
          </a:p>
          <a:p>
            <a:pPr marL="0" indent="0">
              <a:buNone/>
            </a:pPr>
            <a:endParaRPr lang="en-US" dirty="0"/>
          </a:p>
          <a:p>
            <a:pPr marL="0" indent="0" algn="ctr">
              <a:buNone/>
            </a:pPr>
            <a:r>
              <a:rPr lang="en-US" dirty="0"/>
              <a:t>“Some play must be allowed in the joints if the machine is to work.” (Oliver Wendell Holmes, Jr.) </a:t>
            </a:r>
          </a:p>
          <a:p>
            <a:endParaRPr lang="en-US" dirty="0"/>
          </a:p>
        </p:txBody>
      </p:sp>
    </p:spTree>
    <p:extLst>
      <p:ext uri="{BB962C8B-B14F-4D97-AF65-F5344CB8AC3E}">
        <p14:creationId xmlns:p14="http://schemas.microsoft.com/office/powerpoint/2010/main" val="1972502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Conclusions </a:t>
            </a:r>
          </a:p>
        </p:txBody>
      </p:sp>
      <p:sp>
        <p:nvSpPr>
          <p:cNvPr id="3" name="Content Placeholder 2"/>
          <p:cNvSpPr>
            <a:spLocks noGrp="1"/>
          </p:cNvSpPr>
          <p:nvPr>
            <p:ph idx="1"/>
          </p:nvPr>
        </p:nvSpPr>
        <p:spPr/>
        <p:txBody>
          <a:bodyPr/>
          <a:lstStyle/>
          <a:p>
            <a:pPr marL="0" indent="0" algn="ctr">
              <a:buNone/>
            </a:pPr>
            <a:r>
              <a:rPr lang="en-US" dirty="0"/>
              <a:t>There is no way to build a perfect system </a:t>
            </a:r>
          </a:p>
          <a:p>
            <a:pPr marL="0" indent="0" algn="ctr">
              <a:buNone/>
            </a:pPr>
            <a:r>
              <a:rPr lang="en-US" dirty="0"/>
              <a:t>There is a way to conduct a viable, constructive process</a:t>
            </a:r>
          </a:p>
          <a:p>
            <a:pPr marL="0" indent="0">
              <a:buNone/>
            </a:pPr>
            <a:endParaRPr lang="en-US" dirty="0"/>
          </a:p>
          <a:p>
            <a:pPr marL="457200" lvl="1" indent="0" algn="ctr">
              <a:buNone/>
            </a:pPr>
            <a:r>
              <a:rPr lang="en-US" dirty="0"/>
              <a:t>Procedures are crucial : oversight, compliance, engagement. </a:t>
            </a:r>
          </a:p>
          <a:p>
            <a:pPr marL="457200" lvl="1" indent="0" algn="ctr">
              <a:buNone/>
            </a:pPr>
            <a:endParaRPr lang="en-US" dirty="0"/>
          </a:p>
          <a:p>
            <a:pPr marL="457200" lvl="1" indent="0" algn="ctr">
              <a:buNone/>
            </a:pPr>
            <a:r>
              <a:rPr lang="en-US" dirty="0"/>
              <a:t>Need a clear, fair, predictable, and stable process</a:t>
            </a:r>
          </a:p>
          <a:p>
            <a:pPr marL="457200" lvl="1" indent="0" algn="ctr">
              <a:buNone/>
            </a:pPr>
            <a:endParaRPr lang="en-US" dirty="0"/>
          </a:p>
          <a:p>
            <a:pPr marL="457200" lvl="1" indent="0" algn="ctr">
              <a:buNone/>
            </a:pPr>
            <a:r>
              <a:rPr lang="en-US" dirty="0"/>
              <a:t>Predicated on humility, perspective, and restraint and thereby builds trust and cooperation.</a:t>
            </a:r>
          </a:p>
        </p:txBody>
      </p:sp>
    </p:spTree>
    <p:extLst>
      <p:ext uri="{BB962C8B-B14F-4D97-AF65-F5344CB8AC3E}">
        <p14:creationId xmlns:p14="http://schemas.microsoft.com/office/powerpoint/2010/main" val="198906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28247"/>
            <a:ext cx="10515600" cy="1362442"/>
          </a:xfrm>
        </p:spPr>
        <p:txBody>
          <a:bodyPr>
            <a:normAutofit/>
          </a:bodyPr>
          <a:lstStyle/>
          <a:p>
            <a:pPr algn="ct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0364" y="1690689"/>
            <a:ext cx="7791274" cy="3895637"/>
          </a:xfrm>
          <a:effectLst>
            <a:outerShdw blurRad="50800" dist="381000" dir="4380000" sx="98000" sy="98000" algn="ctr" rotWithShape="0">
              <a:srgbClr val="000000">
                <a:alpha val="60000"/>
              </a:srgbClr>
            </a:outerShdw>
            <a:softEdge rad="38100"/>
          </a:effectLst>
        </p:spPr>
      </p:pic>
    </p:spTree>
    <p:extLst>
      <p:ext uri="{BB962C8B-B14F-4D97-AF65-F5344CB8AC3E}">
        <p14:creationId xmlns:p14="http://schemas.microsoft.com/office/powerpoint/2010/main" val="2529546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Contact Information</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Jacob Held, PhD</a:t>
            </a:r>
          </a:p>
          <a:p>
            <a:pPr marL="0" indent="0" algn="ctr">
              <a:buNone/>
            </a:pPr>
            <a:r>
              <a:rPr lang="en-US" dirty="0"/>
              <a:t>Assistant Provost for Academic Assessment and General Education </a:t>
            </a:r>
          </a:p>
          <a:p>
            <a:pPr marL="0" indent="0" algn="ctr">
              <a:buNone/>
            </a:pPr>
            <a:r>
              <a:rPr lang="en-US" dirty="0"/>
              <a:t>Professor of Philosophy</a:t>
            </a:r>
          </a:p>
          <a:p>
            <a:pPr marL="0" indent="0" algn="ctr">
              <a:buNone/>
            </a:pPr>
            <a:r>
              <a:rPr lang="en-US" dirty="0"/>
              <a:t>University of Central Arkansas</a:t>
            </a:r>
          </a:p>
          <a:p>
            <a:pPr marL="0" indent="0" algn="ctr">
              <a:buNone/>
            </a:pPr>
            <a:r>
              <a:rPr lang="en-US" dirty="0"/>
              <a:t>501-450-5307</a:t>
            </a:r>
          </a:p>
          <a:p>
            <a:pPr marL="0" indent="0" algn="ctr">
              <a:buNone/>
            </a:pPr>
            <a:r>
              <a:rPr lang="en-US" dirty="0"/>
              <a:t>jmheld@uca.edu</a:t>
            </a:r>
          </a:p>
        </p:txBody>
      </p:sp>
    </p:spTree>
    <p:extLst>
      <p:ext uri="{BB962C8B-B14F-4D97-AF65-F5344CB8AC3E}">
        <p14:creationId xmlns:p14="http://schemas.microsoft.com/office/powerpoint/2010/main" val="1407138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What is “Federalism” in </a:t>
            </a:r>
            <a:br>
              <a:rPr lang="en-US" dirty="0"/>
            </a:br>
            <a:r>
              <a:rPr lang="en-US" dirty="0"/>
              <a:t>Higher Education </a:t>
            </a:r>
          </a:p>
        </p:txBody>
      </p:sp>
      <p:sp>
        <p:nvSpPr>
          <p:cNvPr id="8" name="Content Placeholder 7"/>
          <p:cNvSpPr>
            <a:spLocks noGrp="1"/>
          </p:cNvSpPr>
          <p:nvPr>
            <p:ph sz="half" idx="1"/>
          </p:nvPr>
        </p:nvSpPr>
        <p:spPr/>
        <p:txBody>
          <a:bodyPr>
            <a:normAutofit lnSpcReduction="10000"/>
          </a:bodyPr>
          <a:lstStyle/>
          <a:p>
            <a:r>
              <a:rPr lang="en-US" sz="3200" dirty="0"/>
              <a:t>Federalism: “</a:t>
            </a:r>
            <a:r>
              <a:rPr lang="en-US" dirty="0"/>
              <a:t>mode of political organization that unites separate states or other polities within an overarching political system in a way that allows each to maintain its own integrity. … The political principles that animate federal systems … stress the virtues of dispersed power </a:t>
            </a:r>
            <a:r>
              <a:rPr lang="en-US" dirty="0" err="1"/>
              <a:t>centres</a:t>
            </a:r>
            <a:r>
              <a:rPr lang="en-US" dirty="0"/>
              <a:t> as a means for safeguarding individual and local liberties. (from Brittanica.com) </a:t>
            </a:r>
            <a:r>
              <a:rPr lang="en-US" sz="3200" dirty="0"/>
              <a:t> </a:t>
            </a:r>
          </a:p>
        </p:txBody>
      </p:sp>
      <p:sp>
        <p:nvSpPr>
          <p:cNvPr id="2" name="Content Placeholder 1"/>
          <p:cNvSpPr>
            <a:spLocks noGrp="1"/>
          </p:cNvSpPr>
          <p:nvPr>
            <p:ph sz="half" idx="2"/>
          </p:nvPr>
        </p:nvSpPr>
        <p:spPr/>
        <p:txBody>
          <a:bodyPr>
            <a:normAutofit lnSpcReduction="10000"/>
          </a:bodyPr>
          <a:lstStyle/>
          <a:p>
            <a:r>
              <a:rPr lang="en-US" dirty="0"/>
              <a:t>Departmental/College  integrity </a:t>
            </a:r>
          </a:p>
          <a:p>
            <a:r>
              <a:rPr lang="en-US" dirty="0"/>
              <a:t>General Education standards </a:t>
            </a:r>
          </a:p>
          <a:p>
            <a:r>
              <a:rPr lang="en-US" dirty="0"/>
              <a:t>Academic Freedom and Experimentation </a:t>
            </a:r>
          </a:p>
          <a:p>
            <a:pPr marL="0" indent="0" algn="ctr">
              <a:buNone/>
            </a:pPr>
            <a:r>
              <a:rPr lang="en-US" dirty="0"/>
              <a:t>“Certitude is not the test of certainty. We have been cocksure of many things that were not so.” </a:t>
            </a:r>
          </a:p>
          <a:p>
            <a:pPr marL="0" indent="0" algn="ctr">
              <a:buNone/>
            </a:pPr>
            <a:r>
              <a:rPr lang="en-US" sz="2400" dirty="0"/>
              <a:t>(Oliver Wendell Holmes, Jr. “Natural Law”) </a:t>
            </a:r>
          </a:p>
          <a:p>
            <a:pPr marL="0" indent="0">
              <a:buNone/>
            </a:pPr>
            <a:endParaRPr lang="en-US" dirty="0"/>
          </a:p>
        </p:txBody>
      </p:sp>
    </p:spTree>
    <p:extLst>
      <p:ext uri="{BB962C8B-B14F-4D97-AF65-F5344CB8AC3E}">
        <p14:creationId xmlns:p14="http://schemas.microsoft.com/office/powerpoint/2010/main" val="2795070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04801"/>
            <a:ext cx="10515600" cy="1385888"/>
          </a:xfrm>
        </p:spPr>
        <p:txBody>
          <a:bodyPr/>
          <a:lstStyle/>
          <a:p>
            <a:pPr algn="ctr"/>
            <a:r>
              <a:rPr lang="en-US" dirty="0"/>
              <a:t>The UCA Core Council: The Judiciary </a:t>
            </a:r>
          </a:p>
        </p:txBody>
      </p:sp>
      <p:sp>
        <p:nvSpPr>
          <p:cNvPr id="3" name="Content Placeholder 2"/>
          <p:cNvSpPr>
            <a:spLocks noGrp="1"/>
          </p:cNvSpPr>
          <p:nvPr>
            <p:ph idx="1"/>
          </p:nvPr>
        </p:nvSpPr>
        <p:spPr/>
        <p:txBody>
          <a:bodyPr/>
          <a:lstStyle/>
          <a:p>
            <a:r>
              <a:rPr lang="en-US" sz="3600" dirty="0"/>
              <a:t>Articulated standards: UCA Core Competencies, Goals, Outcomes. Adopted by Faculty Senate</a:t>
            </a:r>
          </a:p>
          <a:p>
            <a:r>
              <a:rPr lang="en-US" sz="3600" dirty="0"/>
              <a:t>Applied to the curriculum and implemented by the departments and colleges </a:t>
            </a:r>
          </a:p>
          <a:p>
            <a:r>
              <a:rPr lang="en-US" sz="3600" dirty="0"/>
              <a:t>Oversight and Review: The role of assessment </a:t>
            </a:r>
          </a:p>
          <a:p>
            <a:r>
              <a:rPr lang="en-US" sz="3600" dirty="0"/>
              <a:t>Restraint:  Motivated by humility, respect for integrity, and experimentation. </a:t>
            </a:r>
          </a:p>
          <a:p>
            <a:endParaRPr lang="en-US" sz="3600" dirty="0"/>
          </a:p>
        </p:txBody>
      </p:sp>
    </p:spTree>
    <p:extLst>
      <p:ext uri="{BB962C8B-B14F-4D97-AF65-F5344CB8AC3E}">
        <p14:creationId xmlns:p14="http://schemas.microsoft.com/office/powerpoint/2010/main" val="2556557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sz="3200" dirty="0"/>
              <a:t>Part II:</a:t>
            </a:r>
          </a:p>
          <a:p>
            <a:r>
              <a:rPr lang="en-US" sz="3200" dirty="0"/>
              <a:t>Assessment of General Education at the University of Central Arkansas: A Brief Overview </a:t>
            </a:r>
          </a:p>
        </p:txBody>
      </p:sp>
    </p:spTree>
    <p:extLst>
      <p:ext uri="{BB962C8B-B14F-4D97-AF65-F5344CB8AC3E}">
        <p14:creationId xmlns:p14="http://schemas.microsoft.com/office/powerpoint/2010/main" val="3173959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UCA Core: General Education </a:t>
            </a:r>
          </a:p>
        </p:txBody>
      </p:sp>
      <p:sp>
        <p:nvSpPr>
          <p:cNvPr id="3" name="Content Placeholder 2"/>
          <p:cNvSpPr>
            <a:spLocks noGrp="1"/>
          </p:cNvSpPr>
          <p:nvPr>
            <p:ph idx="1"/>
          </p:nvPr>
        </p:nvSpPr>
        <p:spPr/>
        <p:txBody>
          <a:bodyPr>
            <a:normAutofit lnSpcReduction="10000"/>
          </a:bodyPr>
          <a:lstStyle/>
          <a:p>
            <a:pPr marL="342900" indent="-342900"/>
            <a:r>
              <a:rPr lang="en-US" dirty="0">
                <a:cs typeface="Aparajita" panose="020B0604020202020204" pitchFamily="34" charset="0"/>
              </a:rPr>
              <a:t>The UCA Core is a comprehensive, scaffolded, general education curriculum that introduces, develops, and reinforces core competencies. </a:t>
            </a:r>
          </a:p>
          <a:p>
            <a:pPr marL="342900" indent="-342900"/>
            <a:r>
              <a:rPr lang="en-US" dirty="0">
                <a:cs typeface="Aparajita" panose="020B0604020202020204" pitchFamily="34" charset="0"/>
              </a:rPr>
              <a:t>Faculty developed and adopted</a:t>
            </a:r>
          </a:p>
          <a:p>
            <a:pPr marL="342900" indent="-342900"/>
            <a:r>
              <a:rPr lang="en-US" dirty="0">
                <a:cs typeface="Aparajita" panose="020B0604020202020204" pitchFamily="34" charset="0"/>
              </a:rPr>
              <a:t>Fully assessable and routinely assessed </a:t>
            </a:r>
          </a:p>
          <a:p>
            <a:pPr marL="342900" indent="-342900"/>
            <a:r>
              <a:rPr lang="en-US" dirty="0">
                <a:cs typeface="Aparajita" panose="020B0604020202020204" pitchFamily="34" charset="0"/>
              </a:rPr>
              <a:t>Governed by the UCA Core Council, a representative body of faculty from all colleges across campus</a:t>
            </a:r>
          </a:p>
          <a:p>
            <a:pPr marL="342900" indent="-342900"/>
            <a:r>
              <a:rPr lang="en-US" dirty="0">
                <a:cs typeface="Aparajita" panose="020B0604020202020204" pitchFamily="34" charset="0"/>
              </a:rPr>
              <a:t>Administered by the Assistant Provost for Academic Assessment and General Education </a:t>
            </a:r>
          </a:p>
          <a:p>
            <a:pPr marL="0" indent="0">
              <a:buNone/>
            </a:pPr>
            <a:endParaRPr lang="en-US" dirty="0">
              <a:cs typeface="Aparajita" panose="020B0604020202020204" pitchFamily="34" charset="0"/>
            </a:endParaRPr>
          </a:p>
          <a:p>
            <a:pPr marL="457200" lvl="1" indent="0" algn="ctr">
              <a:buNone/>
            </a:pPr>
            <a:r>
              <a:rPr lang="en-US" dirty="0">
                <a:cs typeface="Aparajita" panose="020B0604020202020204" pitchFamily="34" charset="0"/>
              </a:rPr>
              <a:t>UCA Core Handbook and Assessment Plan at </a:t>
            </a:r>
            <a:r>
              <a:rPr lang="en-US" dirty="0">
                <a:cs typeface="Aparajita" panose="020B0604020202020204" pitchFamily="34" charset="0"/>
                <a:hlinkClick r:id="rId2"/>
              </a:rPr>
              <a:t>http://uca.edu/core/for-faculty/</a:t>
            </a:r>
            <a:endParaRPr lang="en-US" dirty="0">
              <a:cs typeface="Aparajita" panose="020B0604020202020204" pitchFamily="34" charset="0"/>
            </a:endParaRPr>
          </a:p>
          <a:p>
            <a:pPr marL="457200" lvl="1" indent="0" algn="ctr">
              <a:buNone/>
            </a:pP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629002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61257"/>
            <a:ext cx="10515600" cy="1429431"/>
          </a:xfrm>
        </p:spPr>
        <p:txBody>
          <a:bodyPr>
            <a:normAutofit/>
          </a:bodyPr>
          <a:lstStyle/>
          <a:p>
            <a:pPr algn="ctr"/>
            <a:r>
              <a:rPr lang="en-US" sz="4000" dirty="0"/>
              <a:t>General Education needs to be </a:t>
            </a:r>
            <a:br>
              <a:rPr lang="en-US" sz="4000" dirty="0"/>
            </a:br>
            <a:r>
              <a:rPr lang="en-US" sz="4000" dirty="0"/>
              <a:t>Assessable and Assessed </a:t>
            </a:r>
          </a:p>
        </p:txBody>
      </p:sp>
      <p:sp>
        <p:nvSpPr>
          <p:cNvPr id="3" name="Content Placeholder 2"/>
          <p:cNvSpPr>
            <a:spLocks noGrp="1"/>
          </p:cNvSpPr>
          <p:nvPr>
            <p:ph idx="1"/>
          </p:nvPr>
        </p:nvSpPr>
        <p:spPr/>
        <p:txBody>
          <a:bodyPr/>
          <a:lstStyle/>
          <a:p>
            <a:r>
              <a:rPr lang="en-US" dirty="0"/>
              <a:t>We value Gen Ed because we value the outcome: informed, engaged citizens.</a:t>
            </a:r>
          </a:p>
          <a:p>
            <a:r>
              <a:rPr lang="en-US" dirty="0"/>
              <a:t>We should be able to articulate these student learning outcomes in terms of a coherent pedagogical theory and practice. </a:t>
            </a:r>
          </a:p>
          <a:p>
            <a:r>
              <a:rPr lang="en-US" dirty="0"/>
              <a:t>We should be able to articulate how we promote student learning and thereby what added value our students receive from our programming. </a:t>
            </a:r>
          </a:p>
          <a:p>
            <a:r>
              <a:rPr lang="en-US" dirty="0"/>
              <a:t>We need to make informed decisions about best practices and improve based on relevant information. </a:t>
            </a:r>
          </a:p>
        </p:txBody>
      </p:sp>
    </p:spTree>
    <p:extLst>
      <p:ext uri="{BB962C8B-B14F-4D97-AF65-F5344CB8AC3E}">
        <p14:creationId xmlns:p14="http://schemas.microsoft.com/office/powerpoint/2010/main" val="859875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135" y="279919"/>
            <a:ext cx="10672665" cy="1410770"/>
          </a:xfrm>
        </p:spPr>
        <p:txBody>
          <a:bodyPr/>
          <a:lstStyle/>
          <a:p>
            <a:pPr algn="ctr"/>
            <a:r>
              <a:rPr lang="en-US" dirty="0"/>
              <a:t>Against the Sophists</a:t>
            </a:r>
          </a:p>
        </p:txBody>
      </p:sp>
      <p:pic>
        <p:nvPicPr>
          <p:cNvPr id="1026" name="Picture 2" descr="Image result for socrates sophis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68663" y="1363852"/>
            <a:ext cx="6259929" cy="4850968"/>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30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 Template 20170120" id="{B021F648-B73B-4EAA-9DEB-A977EACE8479}" vid="{0BCC2BEA-115B-4C7B-BAB7-6FE7699DE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1467</TotalTime>
  <Words>2288</Words>
  <Application>Microsoft Office PowerPoint</Application>
  <PresentationFormat>Widescreen</PresentationFormat>
  <Paragraphs>204</Paragraphs>
  <Slides>34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Aparajita</vt:lpstr>
      <vt:lpstr>Arial</vt:lpstr>
      <vt:lpstr>Calibri</vt:lpstr>
      <vt:lpstr>Calibri Light</vt:lpstr>
      <vt:lpstr>Garamond</vt:lpstr>
      <vt:lpstr>1_Office Theme</vt:lpstr>
      <vt:lpstr>PowerPoint Presentation</vt:lpstr>
      <vt:lpstr>Today’s Presentation </vt:lpstr>
      <vt:lpstr>PowerPoint Presentation</vt:lpstr>
      <vt:lpstr>What is “Federalism” in  Higher Education </vt:lpstr>
      <vt:lpstr>The UCA Core Council: The Judiciary </vt:lpstr>
      <vt:lpstr>PowerPoint Presentation</vt:lpstr>
      <vt:lpstr>The UCA Core: General Education </vt:lpstr>
      <vt:lpstr>General Education needs to be  Assessable and Assessed </vt:lpstr>
      <vt:lpstr>Against the Sophists</vt:lpstr>
      <vt:lpstr>The UCA Core Basic Structure</vt:lpstr>
      <vt:lpstr>Scaffolding</vt:lpstr>
      <vt:lpstr>In Practice: The Lower Division Checksheet </vt:lpstr>
      <vt:lpstr>The Assessment Cycle</vt:lpstr>
      <vt:lpstr>          The Assessment Process</vt:lpstr>
      <vt:lpstr>Diversity Cycle</vt:lpstr>
      <vt:lpstr>The LD Core Review Process</vt:lpstr>
      <vt:lpstr>PowerPoint Presentation</vt:lpstr>
      <vt:lpstr>The Goal of the Review </vt:lpstr>
      <vt:lpstr>Core standards: The Principle </vt:lpstr>
      <vt:lpstr>LD Core Review Process: Diversity </vt:lpstr>
      <vt:lpstr>Diversity Review Process</vt:lpstr>
      <vt:lpstr>Results for Diversity </vt:lpstr>
      <vt:lpstr>Sample Departmental Report </vt:lpstr>
      <vt:lpstr>The Benefits of the Process</vt:lpstr>
      <vt:lpstr>A Greater Conversation</vt:lpstr>
      <vt:lpstr>PowerPoint Presentation</vt:lpstr>
      <vt:lpstr>PowerPoint Presentation</vt:lpstr>
      <vt:lpstr>Issues with the diversity standard</vt:lpstr>
      <vt:lpstr>Is it enough?</vt:lpstr>
      <vt:lpstr>Can these outcomes be assessed?</vt:lpstr>
      <vt:lpstr>The standard is unclear</vt:lpstr>
      <vt:lpstr>Conclusions </vt:lpstr>
      <vt:lpstr>PowerPoint Presentation</vt:lpstr>
      <vt:lpstr>          Contact Information</vt:lpstr>
    </vt:vector>
  </TitlesOfParts>
  <Company>University of Central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Held</dc:creator>
  <cp:lastModifiedBy>Jacob Held</cp:lastModifiedBy>
  <cp:revision>223</cp:revision>
  <cp:lastPrinted>2019-07-17T21:14:51Z</cp:lastPrinted>
  <dcterms:created xsi:type="dcterms:W3CDTF">2018-08-06T13:54:49Z</dcterms:created>
  <dcterms:modified xsi:type="dcterms:W3CDTF">2021-03-02T17:55:46Z</dcterms:modified>
</cp:coreProperties>
</file>