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314" r:id="rId3"/>
    <p:sldId id="257" r:id="rId4"/>
    <p:sldId id="258" r:id="rId5"/>
    <p:sldId id="307" r:id="rId6"/>
    <p:sldId id="285" r:id="rId7"/>
    <p:sldId id="263" r:id="rId8"/>
    <p:sldId id="274" r:id="rId9"/>
    <p:sldId id="308" r:id="rId10"/>
    <p:sldId id="310" r:id="rId11"/>
    <p:sldId id="311" r:id="rId12"/>
    <p:sldId id="312" r:id="rId13"/>
    <p:sldId id="316" r:id="rId14"/>
    <p:sldId id="317" r:id="rId15"/>
    <p:sldId id="297" r:id="rId16"/>
    <p:sldId id="301" r:id="rId17"/>
    <p:sldId id="319" r:id="rId18"/>
    <p:sldId id="318" r:id="rId19"/>
    <p:sldId id="320" r:id="rId20"/>
    <p:sldId id="321" r:id="rId21"/>
    <p:sldId id="322" r:id="rId22"/>
    <p:sldId id="323" r:id="rId23"/>
    <p:sldId id="324" r:id="rId24"/>
    <p:sldId id="264"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D7F"/>
    <a:srgbClr val="A38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00" autoAdjust="0"/>
    <p:restoredTop sz="94660"/>
  </p:normalViewPr>
  <p:slideViewPr>
    <p:cSldViewPr snapToGrid="0">
      <p:cViewPr varScale="1">
        <p:scale>
          <a:sx n="112" d="100"/>
          <a:sy n="112" d="100"/>
        </p:scale>
        <p:origin x="12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967E3-97EF-4C57-A60C-F18B8C27386C}"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en-US"/>
        </a:p>
      </dgm:t>
    </dgm:pt>
    <dgm:pt modelId="{6F9314FC-921D-4931-94E3-1BC24E5C2F15}">
      <dgm:prSet phldrT="[Text]" custT="1"/>
      <dgm:spPr>
        <a:solidFill>
          <a:schemeClr val="bg1"/>
        </a:solidFill>
        <a:ln>
          <a:solidFill>
            <a:srgbClr val="4F2D7F"/>
          </a:solidFill>
        </a:ln>
      </dgm:spPr>
      <dgm:t>
        <a:bodyPr/>
        <a:lstStyle/>
        <a:p>
          <a:r>
            <a:rPr lang="en-US" sz="1400" dirty="0" smtClean="0">
              <a:solidFill>
                <a:schemeClr val="tx1"/>
              </a:solidFill>
            </a:rPr>
            <a:t>Collect Artifacts</a:t>
          </a:r>
          <a:endParaRPr lang="en-US" sz="1400" dirty="0">
            <a:solidFill>
              <a:schemeClr val="tx1"/>
            </a:solidFill>
          </a:endParaRPr>
        </a:p>
      </dgm:t>
    </dgm:pt>
    <dgm:pt modelId="{182C1DCB-504B-4381-AFF8-0E189B760606}" type="parTrans" cxnId="{70C5AA5E-C9CA-4BDF-BF62-3DA949DE7D12}">
      <dgm:prSet/>
      <dgm:spPr/>
      <dgm:t>
        <a:bodyPr/>
        <a:lstStyle/>
        <a:p>
          <a:endParaRPr lang="en-US"/>
        </a:p>
      </dgm:t>
    </dgm:pt>
    <dgm:pt modelId="{3481AD70-0BC3-4CC7-98D4-1B33A75D7D43}" type="sibTrans" cxnId="{70C5AA5E-C9CA-4BDF-BF62-3DA949DE7D12}">
      <dgm:prSet custT="1"/>
      <dgm:spPr>
        <a:solidFill>
          <a:schemeClr val="bg1"/>
        </a:solidFill>
        <a:ln>
          <a:solidFill>
            <a:srgbClr val="4F2D7F"/>
          </a:solidFill>
        </a:ln>
      </dgm:spPr>
      <dgm:t>
        <a:bodyPr/>
        <a:lstStyle/>
        <a:p>
          <a:endParaRPr lang="en-US" sz="1400">
            <a:solidFill>
              <a:schemeClr val="tx1"/>
            </a:solidFill>
          </a:endParaRPr>
        </a:p>
      </dgm:t>
    </dgm:pt>
    <dgm:pt modelId="{3EEAD36C-DFB0-4D1A-BD4B-A3408A2A6187}">
      <dgm:prSet phldrT="[Text]" custT="1"/>
      <dgm:spPr>
        <a:solidFill>
          <a:schemeClr val="bg1"/>
        </a:solidFill>
        <a:ln>
          <a:solidFill>
            <a:srgbClr val="4F2D7F"/>
          </a:solidFill>
        </a:ln>
      </dgm:spPr>
      <dgm:t>
        <a:bodyPr/>
        <a:lstStyle/>
        <a:p>
          <a:r>
            <a:rPr lang="en-US" sz="1400" dirty="0" smtClean="0">
              <a:solidFill>
                <a:schemeClr val="tx1"/>
              </a:solidFill>
            </a:rPr>
            <a:t>Score Artifacts</a:t>
          </a:r>
          <a:endParaRPr lang="en-US" sz="1400" dirty="0">
            <a:solidFill>
              <a:schemeClr val="tx1"/>
            </a:solidFill>
          </a:endParaRPr>
        </a:p>
      </dgm:t>
    </dgm:pt>
    <dgm:pt modelId="{C99B5906-FAE7-42AA-A734-243DF0E4D176}" type="parTrans" cxnId="{DEC8C773-0657-4763-8BD5-70ADB7517C6C}">
      <dgm:prSet/>
      <dgm:spPr/>
      <dgm:t>
        <a:bodyPr/>
        <a:lstStyle/>
        <a:p>
          <a:endParaRPr lang="en-US"/>
        </a:p>
      </dgm:t>
    </dgm:pt>
    <dgm:pt modelId="{1CEFB5DD-5AAD-402E-B852-4EE16A735DC6}" type="sibTrans" cxnId="{DEC8C773-0657-4763-8BD5-70ADB7517C6C}">
      <dgm:prSet custT="1"/>
      <dgm:spPr>
        <a:solidFill>
          <a:schemeClr val="bg1"/>
        </a:solidFill>
        <a:ln>
          <a:solidFill>
            <a:srgbClr val="4F2D7F"/>
          </a:solidFill>
        </a:ln>
      </dgm:spPr>
      <dgm:t>
        <a:bodyPr/>
        <a:lstStyle/>
        <a:p>
          <a:endParaRPr lang="en-US" sz="1400">
            <a:solidFill>
              <a:schemeClr val="tx1"/>
            </a:solidFill>
          </a:endParaRPr>
        </a:p>
      </dgm:t>
    </dgm:pt>
    <dgm:pt modelId="{DF49B6F4-2721-4295-956D-BD0EBEAFB695}">
      <dgm:prSet phldrT="[Text]" custT="1"/>
      <dgm:spPr>
        <a:solidFill>
          <a:schemeClr val="bg1"/>
        </a:solidFill>
        <a:ln>
          <a:solidFill>
            <a:srgbClr val="4F2D7F"/>
          </a:solidFill>
        </a:ln>
      </dgm:spPr>
      <dgm:t>
        <a:bodyPr/>
        <a:lstStyle/>
        <a:p>
          <a:r>
            <a:rPr lang="en-US" sz="1400" dirty="0" smtClean="0">
              <a:solidFill>
                <a:schemeClr val="tx1"/>
              </a:solidFill>
            </a:rPr>
            <a:t>Collect and Process Data</a:t>
          </a:r>
        </a:p>
      </dgm:t>
    </dgm:pt>
    <dgm:pt modelId="{F199DA85-CA0E-465F-8313-B7CBD4D143A5}" type="parTrans" cxnId="{83A78CB2-F288-4C59-B0E7-0596B6ECA3CD}">
      <dgm:prSet/>
      <dgm:spPr/>
      <dgm:t>
        <a:bodyPr/>
        <a:lstStyle/>
        <a:p>
          <a:endParaRPr lang="en-US"/>
        </a:p>
      </dgm:t>
    </dgm:pt>
    <dgm:pt modelId="{E0AE499D-4CD4-48E5-894D-F8F360AD5278}" type="sibTrans" cxnId="{83A78CB2-F288-4C59-B0E7-0596B6ECA3CD}">
      <dgm:prSet custT="1"/>
      <dgm:spPr>
        <a:solidFill>
          <a:schemeClr val="bg1"/>
        </a:solidFill>
        <a:ln>
          <a:solidFill>
            <a:srgbClr val="4F2D7F"/>
          </a:solidFill>
        </a:ln>
      </dgm:spPr>
      <dgm:t>
        <a:bodyPr/>
        <a:lstStyle/>
        <a:p>
          <a:endParaRPr lang="en-US" sz="1400">
            <a:solidFill>
              <a:schemeClr val="tx1"/>
            </a:solidFill>
          </a:endParaRPr>
        </a:p>
      </dgm:t>
    </dgm:pt>
    <dgm:pt modelId="{02951B7B-1170-4864-A528-CF2645D83AF6}">
      <dgm:prSet phldrT="[Text]" custT="1"/>
      <dgm:spPr>
        <a:solidFill>
          <a:schemeClr val="bg1"/>
        </a:solidFill>
        <a:ln>
          <a:solidFill>
            <a:srgbClr val="4F2D7F"/>
          </a:solidFill>
        </a:ln>
      </dgm:spPr>
      <dgm:t>
        <a:bodyPr/>
        <a:lstStyle/>
        <a:p>
          <a:r>
            <a:rPr lang="en-US" sz="1400" dirty="0" smtClean="0">
              <a:solidFill>
                <a:schemeClr val="tx1"/>
              </a:solidFill>
            </a:rPr>
            <a:t>Improvement Teams</a:t>
          </a:r>
          <a:endParaRPr lang="en-US" sz="1400" dirty="0">
            <a:solidFill>
              <a:schemeClr val="tx1"/>
            </a:solidFill>
          </a:endParaRPr>
        </a:p>
      </dgm:t>
    </dgm:pt>
    <dgm:pt modelId="{FC658ECB-214B-49A8-B533-9939CD9A146A}" type="parTrans" cxnId="{9E8056E8-D02B-433D-8EF9-306D38745EE7}">
      <dgm:prSet/>
      <dgm:spPr/>
      <dgm:t>
        <a:bodyPr/>
        <a:lstStyle/>
        <a:p>
          <a:endParaRPr lang="en-US"/>
        </a:p>
      </dgm:t>
    </dgm:pt>
    <dgm:pt modelId="{C0B3F6F9-F7A3-4570-A9E0-AED02E5E66C1}" type="sibTrans" cxnId="{9E8056E8-D02B-433D-8EF9-306D38745EE7}">
      <dgm:prSet custT="1"/>
      <dgm:spPr>
        <a:solidFill>
          <a:schemeClr val="bg1"/>
        </a:solidFill>
        <a:ln>
          <a:solidFill>
            <a:srgbClr val="4F2D7F"/>
          </a:solidFill>
        </a:ln>
      </dgm:spPr>
      <dgm:t>
        <a:bodyPr/>
        <a:lstStyle/>
        <a:p>
          <a:endParaRPr lang="en-US" sz="1400">
            <a:solidFill>
              <a:schemeClr val="tx1"/>
            </a:solidFill>
          </a:endParaRPr>
        </a:p>
      </dgm:t>
    </dgm:pt>
    <dgm:pt modelId="{94FB8E5C-11E6-40C0-BB35-6456B4BA89AF}">
      <dgm:prSet phldrT="[Text]" custT="1"/>
      <dgm:spPr>
        <a:solidFill>
          <a:schemeClr val="bg1"/>
        </a:solidFill>
        <a:ln>
          <a:solidFill>
            <a:srgbClr val="4F2D7F"/>
          </a:solidFill>
        </a:ln>
      </dgm:spPr>
      <dgm:t>
        <a:bodyPr/>
        <a:lstStyle/>
        <a:p>
          <a:r>
            <a:rPr lang="en-US" sz="1400" dirty="0" smtClean="0">
              <a:solidFill>
                <a:schemeClr val="tx1"/>
              </a:solidFill>
            </a:rPr>
            <a:t>Interventions</a:t>
          </a:r>
          <a:endParaRPr lang="en-US" sz="1400" dirty="0">
            <a:solidFill>
              <a:schemeClr val="tx1"/>
            </a:solidFill>
          </a:endParaRPr>
        </a:p>
      </dgm:t>
    </dgm:pt>
    <dgm:pt modelId="{2F12B64E-5283-49AA-8F86-9A0AA59AF608}" type="parTrans" cxnId="{9D638423-3572-4B1D-8543-71E2F67FE495}">
      <dgm:prSet/>
      <dgm:spPr/>
      <dgm:t>
        <a:bodyPr/>
        <a:lstStyle/>
        <a:p>
          <a:endParaRPr lang="en-US"/>
        </a:p>
      </dgm:t>
    </dgm:pt>
    <dgm:pt modelId="{758CD082-7D4D-4603-A60C-C023DBA8EA3E}" type="sibTrans" cxnId="{9D638423-3572-4B1D-8543-71E2F67FE495}">
      <dgm:prSet custT="1"/>
      <dgm:spPr>
        <a:solidFill>
          <a:schemeClr val="bg1"/>
        </a:solidFill>
        <a:ln>
          <a:solidFill>
            <a:srgbClr val="4F2D7F"/>
          </a:solidFill>
        </a:ln>
      </dgm:spPr>
      <dgm:t>
        <a:bodyPr/>
        <a:lstStyle/>
        <a:p>
          <a:endParaRPr lang="en-US" sz="1400">
            <a:solidFill>
              <a:schemeClr val="tx1"/>
            </a:solidFill>
          </a:endParaRPr>
        </a:p>
      </dgm:t>
    </dgm:pt>
    <dgm:pt modelId="{24EC086B-7B91-4634-BCD2-512E7A0B815E}">
      <dgm:prSet custT="1"/>
      <dgm:spPr>
        <a:solidFill>
          <a:schemeClr val="bg1"/>
        </a:solidFill>
        <a:ln>
          <a:solidFill>
            <a:srgbClr val="4F2D7F"/>
          </a:solidFill>
        </a:ln>
      </dgm:spPr>
      <dgm:t>
        <a:bodyPr/>
        <a:lstStyle/>
        <a:p>
          <a:r>
            <a:rPr lang="en-US" sz="1400" dirty="0" smtClean="0">
              <a:solidFill>
                <a:schemeClr val="tx1"/>
              </a:solidFill>
            </a:rPr>
            <a:t>Faculty Development </a:t>
          </a:r>
          <a:endParaRPr lang="en-US" sz="1400" dirty="0">
            <a:solidFill>
              <a:schemeClr val="tx1"/>
            </a:solidFill>
          </a:endParaRPr>
        </a:p>
      </dgm:t>
    </dgm:pt>
    <dgm:pt modelId="{2E68E4DE-FD87-45D7-B3CD-CBDC3FA8BDCA}" type="parTrans" cxnId="{6A84CC49-790B-4FEF-BC00-88A4F006CBCD}">
      <dgm:prSet/>
      <dgm:spPr/>
      <dgm:t>
        <a:bodyPr/>
        <a:lstStyle/>
        <a:p>
          <a:endParaRPr lang="en-US"/>
        </a:p>
      </dgm:t>
    </dgm:pt>
    <dgm:pt modelId="{33AF2F4E-760D-4EB3-8152-8117C479C2AF}" type="sibTrans" cxnId="{6A84CC49-790B-4FEF-BC00-88A4F006CBCD}">
      <dgm:prSet custT="1"/>
      <dgm:spPr>
        <a:solidFill>
          <a:schemeClr val="bg1"/>
        </a:solidFill>
        <a:ln>
          <a:solidFill>
            <a:srgbClr val="4F2D7F"/>
          </a:solidFill>
        </a:ln>
      </dgm:spPr>
      <dgm:t>
        <a:bodyPr/>
        <a:lstStyle/>
        <a:p>
          <a:endParaRPr lang="en-US" sz="1400">
            <a:solidFill>
              <a:schemeClr val="tx1"/>
            </a:solidFill>
          </a:endParaRPr>
        </a:p>
      </dgm:t>
    </dgm:pt>
    <dgm:pt modelId="{69DAA656-B0BC-49AF-AB63-005FFFE38F60}" type="pres">
      <dgm:prSet presAssocID="{EF8967E3-97EF-4C57-A60C-F18B8C27386C}" presName="cycle" presStyleCnt="0">
        <dgm:presLayoutVars>
          <dgm:dir/>
          <dgm:resizeHandles val="exact"/>
        </dgm:presLayoutVars>
      </dgm:prSet>
      <dgm:spPr/>
      <dgm:t>
        <a:bodyPr/>
        <a:lstStyle/>
        <a:p>
          <a:endParaRPr lang="en-US"/>
        </a:p>
      </dgm:t>
    </dgm:pt>
    <dgm:pt modelId="{A94AB810-1FBB-4C92-8927-26B08552FC19}" type="pres">
      <dgm:prSet presAssocID="{6F9314FC-921D-4931-94E3-1BC24E5C2F15}" presName="node" presStyleLbl="node1" presStyleIdx="0" presStyleCnt="6">
        <dgm:presLayoutVars>
          <dgm:bulletEnabled val="1"/>
        </dgm:presLayoutVars>
      </dgm:prSet>
      <dgm:spPr/>
      <dgm:t>
        <a:bodyPr/>
        <a:lstStyle/>
        <a:p>
          <a:endParaRPr lang="en-US"/>
        </a:p>
      </dgm:t>
    </dgm:pt>
    <dgm:pt modelId="{27F0B5A9-02AC-4A5A-B9CA-076B7AC363FF}" type="pres">
      <dgm:prSet presAssocID="{6F9314FC-921D-4931-94E3-1BC24E5C2F15}" presName="spNode" presStyleCnt="0"/>
      <dgm:spPr/>
    </dgm:pt>
    <dgm:pt modelId="{60F2DBA5-A766-4BF1-AAE2-80F7936A308E}" type="pres">
      <dgm:prSet presAssocID="{3481AD70-0BC3-4CC7-98D4-1B33A75D7D43}" presName="sibTrans" presStyleLbl="sibTrans1D1" presStyleIdx="0" presStyleCnt="6"/>
      <dgm:spPr/>
      <dgm:t>
        <a:bodyPr/>
        <a:lstStyle/>
        <a:p>
          <a:endParaRPr lang="en-US"/>
        </a:p>
      </dgm:t>
    </dgm:pt>
    <dgm:pt modelId="{80EC051A-9130-4F7E-98A7-182C68DEA41E}" type="pres">
      <dgm:prSet presAssocID="{3EEAD36C-DFB0-4D1A-BD4B-A3408A2A6187}" presName="node" presStyleLbl="node1" presStyleIdx="1" presStyleCnt="6">
        <dgm:presLayoutVars>
          <dgm:bulletEnabled val="1"/>
        </dgm:presLayoutVars>
      </dgm:prSet>
      <dgm:spPr/>
      <dgm:t>
        <a:bodyPr/>
        <a:lstStyle/>
        <a:p>
          <a:endParaRPr lang="en-US"/>
        </a:p>
      </dgm:t>
    </dgm:pt>
    <dgm:pt modelId="{3A759641-535E-40F1-B2B4-A4C456788426}" type="pres">
      <dgm:prSet presAssocID="{3EEAD36C-DFB0-4D1A-BD4B-A3408A2A6187}" presName="spNode" presStyleCnt="0"/>
      <dgm:spPr/>
    </dgm:pt>
    <dgm:pt modelId="{E19F4669-44A7-469F-8B5C-D79DE317DA7D}" type="pres">
      <dgm:prSet presAssocID="{1CEFB5DD-5AAD-402E-B852-4EE16A735DC6}" presName="sibTrans" presStyleLbl="sibTrans1D1" presStyleIdx="1" presStyleCnt="6"/>
      <dgm:spPr/>
      <dgm:t>
        <a:bodyPr/>
        <a:lstStyle/>
        <a:p>
          <a:endParaRPr lang="en-US"/>
        </a:p>
      </dgm:t>
    </dgm:pt>
    <dgm:pt modelId="{B2CB4A08-0417-4F05-895E-BE389ACC4EF9}" type="pres">
      <dgm:prSet presAssocID="{DF49B6F4-2721-4295-956D-BD0EBEAFB695}" presName="node" presStyleLbl="node1" presStyleIdx="2" presStyleCnt="6">
        <dgm:presLayoutVars>
          <dgm:bulletEnabled val="1"/>
        </dgm:presLayoutVars>
      </dgm:prSet>
      <dgm:spPr/>
      <dgm:t>
        <a:bodyPr/>
        <a:lstStyle/>
        <a:p>
          <a:endParaRPr lang="en-US"/>
        </a:p>
      </dgm:t>
    </dgm:pt>
    <dgm:pt modelId="{C4D935CB-5D54-4DE6-9BFE-E827809A43C4}" type="pres">
      <dgm:prSet presAssocID="{DF49B6F4-2721-4295-956D-BD0EBEAFB695}" presName="spNode" presStyleCnt="0"/>
      <dgm:spPr/>
    </dgm:pt>
    <dgm:pt modelId="{1BE07DAD-8A9E-45B4-A432-CEAED2F11A87}" type="pres">
      <dgm:prSet presAssocID="{E0AE499D-4CD4-48E5-894D-F8F360AD5278}" presName="sibTrans" presStyleLbl="sibTrans1D1" presStyleIdx="2" presStyleCnt="6"/>
      <dgm:spPr/>
      <dgm:t>
        <a:bodyPr/>
        <a:lstStyle/>
        <a:p>
          <a:endParaRPr lang="en-US"/>
        </a:p>
      </dgm:t>
    </dgm:pt>
    <dgm:pt modelId="{882954BB-8ED2-4D39-A834-5DB54E16D0D7}" type="pres">
      <dgm:prSet presAssocID="{02951B7B-1170-4864-A528-CF2645D83AF6}" presName="node" presStyleLbl="node1" presStyleIdx="3" presStyleCnt="6">
        <dgm:presLayoutVars>
          <dgm:bulletEnabled val="1"/>
        </dgm:presLayoutVars>
      </dgm:prSet>
      <dgm:spPr/>
      <dgm:t>
        <a:bodyPr/>
        <a:lstStyle/>
        <a:p>
          <a:endParaRPr lang="en-US"/>
        </a:p>
      </dgm:t>
    </dgm:pt>
    <dgm:pt modelId="{0390713F-6D51-42F3-AA8E-1FBFFFBEC65A}" type="pres">
      <dgm:prSet presAssocID="{02951B7B-1170-4864-A528-CF2645D83AF6}" presName="spNode" presStyleCnt="0"/>
      <dgm:spPr/>
    </dgm:pt>
    <dgm:pt modelId="{E4554AFC-70FD-4BCC-82FA-8AB6A9808404}" type="pres">
      <dgm:prSet presAssocID="{C0B3F6F9-F7A3-4570-A9E0-AED02E5E66C1}" presName="sibTrans" presStyleLbl="sibTrans1D1" presStyleIdx="3" presStyleCnt="6"/>
      <dgm:spPr/>
      <dgm:t>
        <a:bodyPr/>
        <a:lstStyle/>
        <a:p>
          <a:endParaRPr lang="en-US"/>
        </a:p>
      </dgm:t>
    </dgm:pt>
    <dgm:pt modelId="{AA96735C-4101-4120-ABF7-E012C0ED5E71}" type="pres">
      <dgm:prSet presAssocID="{94FB8E5C-11E6-40C0-BB35-6456B4BA89AF}" presName="node" presStyleLbl="node1" presStyleIdx="4" presStyleCnt="6">
        <dgm:presLayoutVars>
          <dgm:bulletEnabled val="1"/>
        </dgm:presLayoutVars>
      </dgm:prSet>
      <dgm:spPr/>
      <dgm:t>
        <a:bodyPr/>
        <a:lstStyle/>
        <a:p>
          <a:endParaRPr lang="en-US"/>
        </a:p>
      </dgm:t>
    </dgm:pt>
    <dgm:pt modelId="{5268AC2D-0B83-450A-9321-33AEEF02F8B3}" type="pres">
      <dgm:prSet presAssocID="{94FB8E5C-11E6-40C0-BB35-6456B4BA89AF}" presName="spNode" presStyleCnt="0"/>
      <dgm:spPr/>
    </dgm:pt>
    <dgm:pt modelId="{148622E1-409A-4AA9-A72F-06046A9AEB19}" type="pres">
      <dgm:prSet presAssocID="{758CD082-7D4D-4603-A60C-C023DBA8EA3E}" presName="sibTrans" presStyleLbl="sibTrans1D1" presStyleIdx="4" presStyleCnt="6"/>
      <dgm:spPr/>
      <dgm:t>
        <a:bodyPr/>
        <a:lstStyle/>
        <a:p>
          <a:endParaRPr lang="en-US"/>
        </a:p>
      </dgm:t>
    </dgm:pt>
    <dgm:pt modelId="{A820BB71-591D-4D80-B40F-5A4F124B1390}" type="pres">
      <dgm:prSet presAssocID="{24EC086B-7B91-4634-BCD2-512E7A0B815E}" presName="node" presStyleLbl="node1" presStyleIdx="5" presStyleCnt="6">
        <dgm:presLayoutVars>
          <dgm:bulletEnabled val="1"/>
        </dgm:presLayoutVars>
      </dgm:prSet>
      <dgm:spPr/>
      <dgm:t>
        <a:bodyPr/>
        <a:lstStyle/>
        <a:p>
          <a:endParaRPr lang="en-US"/>
        </a:p>
      </dgm:t>
    </dgm:pt>
    <dgm:pt modelId="{96688C10-7CFF-4F9F-9D62-6D067564BC2D}" type="pres">
      <dgm:prSet presAssocID="{24EC086B-7B91-4634-BCD2-512E7A0B815E}" presName="spNode" presStyleCnt="0"/>
      <dgm:spPr/>
    </dgm:pt>
    <dgm:pt modelId="{EA7A675E-FE68-48B7-8F33-0411183B5F9D}" type="pres">
      <dgm:prSet presAssocID="{33AF2F4E-760D-4EB3-8152-8117C479C2AF}" presName="sibTrans" presStyleLbl="sibTrans1D1" presStyleIdx="5" presStyleCnt="6"/>
      <dgm:spPr/>
      <dgm:t>
        <a:bodyPr/>
        <a:lstStyle/>
        <a:p>
          <a:endParaRPr lang="en-US"/>
        </a:p>
      </dgm:t>
    </dgm:pt>
  </dgm:ptLst>
  <dgm:cxnLst>
    <dgm:cxn modelId="{A7B2C1C3-0C56-4F64-B7A9-4947596283E0}" type="presOf" srcId="{94FB8E5C-11E6-40C0-BB35-6456B4BA89AF}" destId="{AA96735C-4101-4120-ABF7-E012C0ED5E71}" srcOrd="0" destOrd="0" presId="urn:microsoft.com/office/officeart/2005/8/layout/cycle5"/>
    <dgm:cxn modelId="{77EE7E7D-4D5A-420A-971D-3EB27C9355C9}" type="presOf" srcId="{C0B3F6F9-F7A3-4570-A9E0-AED02E5E66C1}" destId="{E4554AFC-70FD-4BCC-82FA-8AB6A9808404}" srcOrd="0" destOrd="0" presId="urn:microsoft.com/office/officeart/2005/8/layout/cycle5"/>
    <dgm:cxn modelId="{25225C2D-FD47-464E-83ED-1BB1679840D9}" type="presOf" srcId="{3EEAD36C-DFB0-4D1A-BD4B-A3408A2A6187}" destId="{80EC051A-9130-4F7E-98A7-182C68DEA41E}" srcOrd="0" destOrd="0" presId="urn:microsoft.com/office/officeart/2005/8/layout/cycle5"/>
    <dgm:cxn modelId="{9CF1F3AA-6C64-48B4-94F6-0A5D7667301B}" type="presOf" srcId="{758CD082-7D4D-4603-A60C-C023DBA8EA3E}" destId="{148622E1-409A-4AA9-A72F-06046A9AEB19}" srcOrd="0" destOrd="0" presId="urn:microsoft.com/office/officeart/2005/8/layout/cycle5"/>
    <dgm:cxn modelId="{4B4FF17E-8E3B-4BB4-B610-F221FF89A889}" type="presOf" srcId="{24EC086B-7B91-4634-BCD2-512E7A0B815E}" destId="{A820BB71-591D-4D80-B40F-5A4F124B1390}" srcOrd="0" destOrd="0" presId="urn:microsoft.com/office/officeart/2005/8/layout/cycle5"/>
    <dgm:cxn modelId="{78071EB5-2D0C-4246-BF66-F2A25231BE2A}" type="presOf" srcId="{3481AD70-0BC3-4CC7-98D4-1B33A75D7D43}" destId="{60F2DBA5-A766-4BF1-AAE2-80F7936A308E}" srcOrd="0" destOrd="0" presId="urn:microsoft.com/office/officeart/2005/8/layout/cycle5"/>
    <dgm:cxn modelId="{B1D718BE-E577-4C2B-B4A2-775586D13148}" type="presOf" srcId="{6F9314FC-921D-4931-94E3-1BC24E5C2F15}" destId="{A94AB810-1FBB-4C92-8927-26B08552FC19}" srcOrd="0" destOrd="0" presId="urn:microsoft.com/office/officeart/2005/8/layout/cycle5"/>
    <dgm:cxn modelId="{2247E4FB-CC03-42CD-99F6-5F5B9139BA97}" type="presOf" srcId="{1CEFB5DD-5AAD-402E-B852-4EE16A735DC6}" destId="{E19F4669-44A7-469F-8B5C-D79DE317DA7D}" srcOrd="0" destOrd="0" presId="urn:microsoft.com/office/officeart/2005/8/layout/cycle5"/>
    <dgm:cxn modelId="{9D638423-3572-4B1D-8543-71E2F67FE495}" srcId="{EF8967E3-97EF-4C57-A60C-F18B8C27386C}" destId="{94FB8E5C-11E6-40C0-BB35-6456B4BA89AF}" srcOrd="4" destOrd="0" parTransId="{2F12B64E-5283-49AA-8F86-9A0AA59AF608}" sibTransId="{758CD082-7D4D-4603-A60C-C023DBA8EA3E}"/>
    <dgm:cxn modelId="{DEC8C773-0657-4763-8BD5-70ADB7517C6C}" srcId="{EF8967E3-97EF-4C57-A60C-F18B8C27386C}" destId="{3EEAD36C-DFB0-4D1A-BD4B-A3408A2A6187}" srcOrd="1" destOrd="0" parTransId="{C99B5906-FAE7-42AA-A734-243DF0E4D176}" sibTransId="{1CEFB5DD-5AAD-402E-B852-4EE16A735DC6}"/>
    <dgm:cxn modelId="{660B5A51-6F12-4D67-A725-8F1C5494D254}" type="presOf" srcId="{33AF2F4E-760D-4EB3-8152-8117C479C2AF}" destId="{EA7A675E-FE68-48B7-8F33-0411183B5F9D}" srcOrd="0" destOrd="0" presId="urn:microsoft.com/office/officeart/2005/8/layout/cycle5"/>
    <dgm:cxn modelId="{85F6EF1F-5C63-4D0A-A7EF-F300ACB29918}" type="presOf" srcId="{DF49B6F4-2721-4295-956D-BD0EBEAFB695}" destId="{B2CB4A08-0417-4F05-895E-BE389ACC4EF9}" srcOrd="0" destOrd="0" presId="urn:microsoft.com/office/officeart/2005/8/layout/cycle5"/>
    <dgm:cxn modelId="{70C5AA5E-C9CA-4BDF-BF62-3DA949DE7D12}" srcId="{EF8967E3-97EF-4C57-A60C-F18B8C27386C}" destId="{6F9314FC-921D-4931-94E3-1BC24E5C2F15}" srcOrd="0" destOrd="0" parTransId="{182C1DCB-504B-4381-AFF8-0E189B760606}" sibTransId="{3481AD70-0BC3-4CC7-98D4-1B33A75D7D43}"/>
    <dgm:cxn modelId="{E1E74769-BAF9-4293-A261-896D24E6CF0B}" type="presOf" srcId="{EF8967E3-97EF-4C57-A60C-F18B8C27386C}" destId="{69DAA656-B0BC-49AF-AB63-005FFFE38F60}" srcOrd="0" destOrd="0" presId="urn:microsoft.com/office/officeart/2005/8/layout/cycle5"/>
    <dgm:cxn modelId="{1FE809BC-A306-47F1-B4B8-65B8642FFFE6}" type="presOf" srcId="{E0AE499D-4CD4-48E5-894D-F8F360AD5278}" destId="{1BE07DAD-8A9E-45B4-A432-CEAED2F11A87}" srcOrd="0" destOrd="0" presId="urn:microsoft.com/office/officeart/2005/8/layout/cycle5"/>
    <dgm:cxn modelId="{6A84CC49-790B-4FEF-BC00-88A4F006CBCD}" srcId="{EF8967E3-97EF-4C57-A60C-F18B8C27386C}" destId="{24EC086B-7B91-4634-BCD2-512E7A0B815E}" srcOrd="5" destOrd="0" parTransId="{2E68E4DE-FD87-45D7-B3CD-CBDC3FA8BDCA}" sibTransId="{33AF2F4E-760D-4EB3-8152-8117C479C2AF}"/>
    <dgm:cxn modelId="{83A78CB2-F288-4C59-B0E7-0596B6ECA3CD}" srcId="{EF8967E3-97EF-4C57-A60C-F18B8C27386C}" destId="{DF49B6F4-2721-4295-956D-BD0EBEAFB695}" srcOrd="2" destOrd="0" parTransId="{F199DA85-CA0E-465F-8313-B7CBD4D143A5}" sibTransId="{E0AE499D-4CD4-48E5-894D-F8F360AD5278}"/>
    <dgm:cxn modelId="{EE06AE47-A5CF-4587-80D2-3A1F1BF58027}" type="presOf" srcId="{02951B7B-1170-4864-A528-CF2645D83AF6}" destId="{882954BB-8ED2-4D39-A834-5DB54E16D0D7}" srcOrd="0" destOrd="0" presId="urn:microsoft.com/office/officeart/2005/8/layout/cycle5"/>
    <dgm:cxn modelId="{9E8056E8-D02B-433D-8EF9-306D38745EE7}" srcId="{EF8967E3-97EF-4C57-A60C-F18B8C27386C}" destId="{02951B7B-1170-4864-A528-CF2645D83AF6}" srcOrd="3" destOrd="0" parTransId="{FC658ECB-214B-49A8-B533-9939CD9A146A}" sibTransId="{C0B3F6F9-F7A3-4570-A9E0-AED02E5E66C1}"/>
    <dgm:cxn modelId="{2E3A824E-CDA6-44A0-BC62-C94BB294B7F2}" type="presParOf" srcId="{69DAA656-B0BC-49AF-AB63-005FFFE38F60}" destId="{A94AB810-1FBB-4C92-8927-26B08552FC19}" srcOrd="0" destOrd="0" presId="urn:microsoft.com/office/officeart/2005/8/layout/cycle5"/>
    <dgm:cxn modelId="{A0559C1B-45F5-494E-82F9-F95D7FDF1530}" type="presParOf" srcId="{69DAA656-B0BC-49AF-AB63-005FFFE38F60}" destId="{27F0B5A9-02AC-4A5A-B9CA-076B7AC363FF}" srcOrd="1" destOrd="0" presId="urn:microsoft.com/office/officeart/2005/8/layout/cycle5"/>
    <dgm:cxn modelId="{D8CF23F7-1CBE-4968-9BC4-B5896444FA37}" type="presParOf" srcId="{69DAA656-B0BC-49AF-AB63-005FFFE38F60}" destId="{60F2DBA5-A766-4BF1-AAE2-80F7936A308E}" srcOrd="2" destOrd="0" presId="urn:microsoft.com/office/officeart/2005/8/layout/cycle5"/>
    <dgm:cxn modelId="{E4F7B7A8-FAFF-43F3-908F-0D5E98C66802}" type="presParOf" srcId="{69DAA656-B0BC-49AF-AB63-005FFFE38F60}" destId="{80EC051A-9130-4F7E-98A7-182C68DEA41E}" srcOrd="3" destOrd="0" presId="urn:microsoft.com/office/officeart/2005/8/layout/cycle5"/>
    <dgm:cxn modelId="{9B92CB74-E7AB-4A51-A002-FCF9028935EC}" type="presParOf" srcId="{69DAA656-B0BC-49AF-AB63-005FFFE38F60}" destId="{3A759641-535E-40F1-B2B4-A4C456788426}" srcOrd="4" destOrd="0" presId="urn:microsoft.com/office/officeart/2005/8/layout/cycle5"/>
    <dgm:cxn modelId="{01412C84-1B44-4CB0-80B9-06EEA8AC7F0B}" type="presParOf" srcId="{69DAA656-B0BC-49AF-AB63-005FFFE38F60}" destId="{E19F4669-44A7-469F-8B5C-D79DE317DA7D}" srcOrd="5" destOrd="0" presId="urn:microsoft.com/office/officeart/2005/8/layout/cycle5"/>
    <dgm:cxn modelId="{BDD58F31-541D-4A10-9D04-4EA47A8BB222}" type="presParOf" srcId="{69DAA656-B0BC-49AF-AB63-005FFFE38F60}" destId="{B2CB4A08-0417-4F05-895E-BE389ACC4EF9}" srcOrd="6" destOrd="0" presId="urn:microsoft.com/office/officeart/2005/8/layout/cycle5"/>
    <dgm:cxn modelId="{B5AF43E7-007E-4A0C-A882-8156365853E5}" type="presParOf" srcId="{69DAA656-B0BC-49AF-AB63-005FFFE38F60}" destId="{C4D935CB-5D54-4DE6-9BFE-E827809A43C4}" srcOrd="7" destOrd="0" presId="urn:microsoft.com/office/officeart/2005/8/layout/cycle5"/>
    <dgm:cxn modelId="{62101DC8-9BA2-4BDE-A855-AAC780178C54}" type="presParOf" srcId="{69DAA656-B0BC-49AF-AB63-005FFFE38F60}" destId="{1BE07DAD-8A9E-45B4-A432-CEAED2F11A87}" srcOrd="8" destOrd="0" presId="urn:microsoft.com/office/officeart/2005/8/layout/cycle5"/>
    <dgm:cxn modelId="{956820AA-44B8-4806-B313-807F8F66100E}" type="presParOf" srcId="{69DAA656-B0BC-49AF-AB63-005FFFE38F60}" destId="{882954BB-8ED2-4D39-A834-5DB54E16D0D7}" srcOrd="9" destOrd="0" presId="urn:microsoft.com/office/officeart/2005/8/layout/cycle5"/>
    <dgm:cxn modelId="{59D3B43D-4071-4565-9680-FEE96ECFA94A}" type="presParOf" srcId="{69DAA656-B0BC-49AF-AB63-005FFFE38F60}" destId="{0390713F-6D51-42F3-AA8E-1FBFFFBEC65A}" srcOrd="10" destOrd="0" presId="urn:microsoft.com/office/officeart/2005/8/layout/cycle5"/>
    <dgm:cxn modelId="{38F69C36-4E93-4D39-8EFD-BDA07612D29B}" type="presParOf" srcId="{69DAA656-B0BC-49AF-AB63-005FFFE38F60}" destId="{E4554AFC-70FD-4BCC-82FA-8AB6A9808404}" srcOrd="11" destOrd="0" presId="urn:microsoft.com/office/officeart/2005/8/layout/cycle5"/>
    <dgm:cxn modelId="{A2F63385-8C83-4256-8D25-772DB9F79A88}" type="presParOf" srcId="{69DAA656-B0BC-49AF-AB63-005FFFE38F60}" destId="{AA96735C-4101-4120-ABF7-E012C0ED5E71}" srcOrd="12" destOrd="0" presId="urn:microsoft.com/office/officeart/2005/8/layout/cycle5"/>
    <dgm:cxn modelId="{595ACD13-A7FA-46E5-8E6A-1CADEAE4A3D4}" type="presParOf" srcId="{69DAA656-B0BC-49AF-AB63-005FFFE38F60}" destId="{5268AC2D-0B83-450A-9321-33AEEF02F8B3}" srcOrd="13" destOrd="0" presId="urn:microsoft.com/office/officeart/2005/8/layout/cycle5"/>
    <dgm:cxn modelId="{D3FF5E0F-F13D-4B0F-B118-1379820120FD}" type="presParOf" srcId="{69DAA656-B0BC-49AF-AB63-005FFFE38F60}" destId="{148622E1-409A-4AA9-A72F-06046A9AEB19}" srcOrd="14" destOrd="0" presId="urn:microsoft.com/office/officeart/2005/8/layout/cycle5"/>
    <dgm:cxn modelId="{67DD0518-8DC6-43F3-B99A-600C63DD13A1}" type="presParOf" srcId="{69DAA656-B0BC-49AF-AB63-005FFFE38F60}" destId="{A820BB71-591D-4D80-B40F-5A4F124B1390}" srcOrd="15" destOrd="0" presId="urn:microsoft.com/office/officeart/2005/8/layout/cycle5"/>
    <dgm:cxn modelId="{CF81FE8C-0591-4FE4-B1CC-EDB0CB85ACD6}" type="presParOf" srcId="{69DAA656-B0BC-49AF-AB63-005FFFE38F60}" destId="{96688C10-7CFF-4F9F-9D62-6D067564BC2D}" srcOrd="16" destOrd="0" presId="urn:microsoft.com/office/officeart/2005/8/layout/cycle5"/>
    <dgm:cxn modelId="{B7503EF2-6963-4D04-994E-77EF00F1A957}" type="presParOf" srcId="{69DAA656-B0BC-49AF-AB63-005FFFE38F60}" destId="{EA7A675E-FE68-48B7-8F33-0411183B5F9D}"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B810-1FBB-4C92-8927-26B08552FC19}">
      <dsp:nvSpPr>
        <dsp:cNvPr id="0" name=""/>
        <dsp:cNvSpPr/>
      </dsp:nvSpPr>
      <dsp:spPr>
        <a:xfrm>
          <a:off x="3499829" y="207"/>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Collect Artifacts</a:t>
          </a:r>
          <a:endParaRPr lang="en-US" sz="1400" kern="1200" dirty="0">
            <a:solidFill>
              <a:schemeClr val="tx1"/>
            </a:solidFill>
          </a:endParaRPr>
        </a:p>
      </dsp:txBody>
      <dsp:txXfrm>
        <a:off x="3537650" y="38028"/>
        <a:ext cx="1116299" cy="699120"/>
      </dsp:txXfrm>
    </dsp:sp>
    <dsp:sp modelId="{60F2DBA5-A766-4BF1-AAE2-80F7936A308E}">
      <dsp:nvSpPr>
        <dsp:cNvPr id="0" name=""/>
        <dsp:cNvSpPr/>
      </dsp:nvSpPr>
      <dsp:spPr>
        <a:xfrm>
          <a:off x="2272024" y="387588"/>
          <a:ext cx="3647551" cy="3647551"/>
        </a:xfrm>
        <a:custGeom>
          <a:avLst/>
          <a:gdLst/>
          <a:ahLst/>
          <a:cxnLst/>
          <a:rect l="0" t="0" r="0" b="0"/>
          <a:pathLst>
            <a:path>
              <a:moveTo>
                <a:pt x="2569365" y="159367"/>
              </a:moveTo>
              <a:arcTo wR="1823775" hR="1823775" stAng="1764783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80EC051A-9130-4F7E-98A7-182C68DEA41E}">
      <dsp:nvSpPr>
        <dsp:cNvPr id="0" name=""/>
        <dsp:cNvSpPr/>
      </dsp:nvSpPr>
      <dsp:spPr>
        <a:xfrm>
          <a:off x="5079265" y="912095"/>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Score Artifacts</a:t>
          </a:r>
          <a:endParaRPr lang="en-US" sz="1400" kern="1200" dirty="0">
            <a:solidFill>
              <a:schemeClr val="tx1"/>
            </a:solidFill>
          </a:endParaRPr>
        </a:p>
      </dsp:txBody>
      <dsp:txXfrm>
        <a:off x="5117086" y="949916"/>
        <a:ext cx="1116299" cy="699120"/>
      </dsp:txXfrm>
    </dsp:sp>
    <dsp:sp modelId="{E19F4669-44A7-469F-8B5C-D79DE317DA7D}">
      <dsp:nvSpPr>
        <dsp:cNvPr id="0" name=""/>
        <dsp:cNvSpPr/>
      </dsp:nvSpPr>
      <dsp:spPr>
        <a:xfrm>
          <a:off x="2272024" y="387588"/>
          <a:ext cx="3647551" cy="3647551"/>
        </a:xfrm>
        <a:custGeom>
          <a:avLst/>
          <a:gdLst/>
          <a:ahLst/>
          <a:cxnLst/>
          <a:rect l="0" t="0" r="0" b="0"/>
          <a:pathLst>
            <a:path>
              <a:moveTo>
                <a:pt x="3619161" y="1503231"/>
              </a:moveTo>
              <a:arcTo wR="1823775" hR="1823775" stAng="20992632" swAng="1214735"/>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B2CB4A08-0417-4F05-895E-BE389ACC4EF9}">
      <dsp:nvSpPr>
        <dsp:cNvPr id="0" name=""/>
        <dsp:cNvSpPr/>
      </dsp:nvSpPr>
      <dsp:spPr>
        <a:xfrm>
          <a:off x="5079265" y="2735871"/>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Collect and Process Data</a:t>
          </a:r>
        </a:p>
      </dsp:txBody>
      <dsp:txXfrm>
        <a:off x="5117086" y="2773692"/>
        <a:ext cx="1116299" cy="699120"/>
      </dsp:txXfrm>
    </dsp:sp>
    <dsp:sp modelId="{1BE07DAD-8A9E-45B4-A432-CEAED2F11A87}">
      <dsp:nvSpPr>
        <dsp:cNvPr id="0" name=""/>
        <dsp:cNvSpPr/>
      </dsp:nvSpPr>
      <dsp:spPr>
        <a:xfrm>
          <a:off x="2272024" y="387588"/>
          <a:ext cx="3647551" cy="3647551"/>
        </a:xfrm>
        <a:custGeom>
          <a:avLst/>
          <a:gdLst/>
          <a:ahLst/>
          <a:cxnLst/>
          <a:rect l="0" t="0" r="0" b="0"/>
          <a:pathLst>
            <a:path>
              <a:moveTo>
                <a:pt x="2984129" y="3230806"/>
              </a:moveTo>
              <a:arcTo wR="1823775" hR="1823775" stAng="302929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882954BB-8ED2-4D39-A834-5DB54E16D0D7}">
      <dsp:nvSpPr>
        <dsp:cNvPr id="0" name=""/>
        <dsp:cNvSpPr/>
      </dsp:nvSpPr>
      <dsp:spPr>
        <a:xfrm>
          <a:off x="3499829" y="3647759"/>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Improvement Teams</a:t>
          </a:r>
          <a:endParaRPr lang="en-US" sz="1400" kern="1200" dirty="0">
            <a:solidFill>
              <a:schemeClr val="tx1"/>
            </a:solidFill>
          </a:endParaRPr>
        </a:p>
      </dsp:txBody>
      <dsp:txXfrm>
        <a:off x="3537650" y="3685580"/>
        <a:ext cx="1116299" cy="699120"/>
      </dsp:txXfrm>
    </dsp:sp>
    <dsp:sp modelId="{E4554AFC-70FD-4BCC-82FA-8AB6A9808404}">
      <dsp:nvSpPr>
        <dsp:cNvPr id="0" name=""/>
        <dsp:cNvSpPr/>
      </dsp:nvSpPr>
      <dsp:spPr>
        <a:xfrm>
          <a:off x="2272024" y="387588"/>
          <a:ext cx="3647551" cy="3647551"/>
        </a:xfrm>
        <a:custGeom>
          <a:avLst/>
          <a:gdLst/>
          <a:ahLst/>
          <a:cxnLst/>
          <a:rect l="0" t="0" r="0" b="0"/>
          <a:pathLst>
            <a:path>
              <a:moveTo>
                <a:pt x="1078185" y="3488183"/>
              </a:moveTo>
              <a:arcTo wR="1823775" hR="1823775" stAng="684783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AA96735C-4101-4120-ABF7-E012C0ED5E71}">
      <dsp:nvSpPr>
        <dsp:cNvPr id="0" name=""/>
        <dsp:cNvSpPr/>
      </dsp:nvSpPr>
      <dsp:spPr>
        <a:xfrm>
          <a:off x="1920393" y="2735871"/>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Interventions</a:t>
          </a:r>
          <a:endParaRPr lang="en-US" sz="1400" kern="1200" dirty="0">
            <a:solidFill>
              <a:schemeClr val="tx1"/>
            </a:solidFill>
          </a:endParaRPr>
        </a:p>
      </dsp:txBody>
      <dsp:txXfrm>
        <a:off x="1958214" y="2773692"/>
        <a:ext cx="1116299" cy="699120"/>
      </dsp:txXfrm>
    </dsp:sp>
    <dsp:sp modelId="{148622E1-409A-4AA9-A72F-06046A9AEB19}">
      <dsp:nvSpPr>
        <dsp:cNvPr id="0" name=""/>
        <dsp:cNvSpPr/>
      </dsp:nvSpPr>
      <dsp:spPr>
        <a:xfrm>
          <a:off x="2272024" y="387588"/>
          <a:ext cx="3647551" cy="3647551"/>
        </a:xfrm>
        <a:custGeom>
          <a:avLst/>
          <a:gdLst/>
          <a:ahLst/>
          <a:cxnLst/>
          <a:rect l="0" t="0" r="0" b="0"/>
          <a:pathLst>
            <a:path>
              <a:moveTo>
                <a:pt x="28390" y="2144319"/>
              </a:moveTo>
              <a:arcTo wR="1823775" hR="1823775" stAng="10192632" swAng="1214735"/>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A820BB71-591D-4D80-B40F-5A4F124B1390}">
      <dsp:nvSpPr>
        <dsp:cNvPr id="0" name=""/>
        <dsp:cNvSpPr/>
      </dsp:nvSpPr>
      <dsp:spPr>
        <a:xfrm>
          <a:off x="1920393" y="912095"/>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Faculty Development </a:t>
          </a:r>
          <a:endParaRPr lang="en-US" sz="1400" kern="1200" dirty="0">
            <a:solidFill>
              <a:schemeClr val="tx1"/>
            </a:solidFill>
          </a:endParaRPr>
        </a:p>
      </dsp:txBody>
      <dsp:txXfrm>
        <a:off x="1958214" y="949916"/>
        <a:ext cx="1116299" cy="699120"/>
      </dsp:txXfrm>
    </dsp:sp>
    <dsp:sp modelId="{EA7A675E-FE68-48B7-8F33-0411183B5F9D}">
      <dsp:nvSpPr>
        <dsp:cNvPr id="0" name=""/>
        <dsp:cNvSpPr/>
      </dsp:nvSpPr>
      <dsp:spPr>
        <a:xfrm>
          <a:off x="2272024" y="387588"/>
          <a:ext cx="3647551" cy="3647551"/>
        </a:xfrm>
        <a:custGeom>
          <a:avLst/>
          <a:gdLst/>
          <a:ahLst/>
          <a:cxnLst/>
          <a:rect l="0" t="0" r="0" b="0"/>
          <a:pathLst>
            <a:path>
              <a:moveTo>
                <a:pt x="663421" y="416744"/>
              </a:moveTo>
              <a:arcTo wR="1823775" hR="1823775" stAng="1382929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02376B3-67D3-48F1-A3F1-5AB445FD416A}" type="datetimeFigureOut">
              <a:rPr lang="en-US" smtClean="0"/>
              <a:t>4/14/2021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4CDE059-ED66-4096-B81F-9E48C879A7A4}" type="slidenum">
              <a:rPr lang="en-US" smtClean="0"/>
              <a:t>‹#›</a:t>
            </a:fld>
            <a:endParaRPr lang="en-US"/>
          </a:p>
        </p:txBody>
      </p:sp>
    </p:spTree>
    <p:extLst>
      <p:ext uri="{BB962C8B-B14F-4D97-AF65-F5344CB8AC3E}">
        <p14:creationId xmlns:p14="http://schemas.microsoft.com/office/powerpoint/2010/main" val="2876863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333535"/>
            <a:ext cx="9144000" cy="1655762"/>
          </a:xfrm>
        </p:spPr>
        <p:txBody>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4/14/2021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1026" name="Picture 2" descr="University Shiel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0823" y="848975"/>
            <a:ext cx="2284548" cy="3117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3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69" y="365125"/>
            <a:ext cx="9036731"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2054"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64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4DF91F-4D1E-428C-A799-9FEEB5737F2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8"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86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673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4DF91F-4D1E-428C-A799-9FEEB5737F27}"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01552-55DC-4EDA-9776-7264C2666A5A}" type="slidenum">
              <a:rPr lang="en-US" smtClean="0"/>
              <a:t>‹#›</a:t>
            </a:fld>
            <a:endParaRPr lang="en-US"/>
          </a:p>
        </p:txBody>
      </p:sp>
      <p:pic>
        <p:nvPicPr>
          <p:cNvPr id="9"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57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8318"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4DF91F-4D1E-428C-A799-9FEEB5737F27}"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01552-55DC-4EDA-9776-7264C2666A5A}" type="slidenum">
              <a:rPr lang="en-US" smtClean="0"/>
              <a:t>‹#›</a:t>
            </a:fld>
            <a:endParaRPr lang="en-US"/>
          </a:p>
        </p:txBody>
      </p:sp>
      <p:pic>
        <p:nvPicPr>
          <p:cNvPr id="11"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265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5689" y="2014628"/>
            <a:ext cx="1051560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4DF91F-4D1E-428C-A799-9FEEB5737F27}"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01552-55DC-4EDA-9776-7264C2666A5A}" type="slidenum">
              <a:rPr lang="en-US" smtClean="0"/>
              <a:t>‹#›</a:t>
            </a:fld>
            <a:endParaRPr lang="en-US"/>
          </a:p>
        </p:txBody>
      </p:sp>
      <p:pic>
        <p:nvPicPr>
          <p:cNvPr id="7"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15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DF91F-4D1E-428C-A799-9FEEB5737F27}"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01552-55DC-4EDA-9776-7264C2666A5A}" type="slidenum">
              <a:rPr lang="en-US" smtClean="0"/>
              <a:t>‹#›</a:t>
            </a:fld>
            <a:endParaRPr lang="en-US"/>
          </a:p>
        </p:txBody>
      </p:sp>
      <p:pic>
        <p:nvPicPr>
          <p:cNvPr id="6"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05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F91F-4D1E-428C-A799-9FEEB5737F27}" type="datetimeFigureOut">
              <a:rPr lang="en-US" smtClean="0"/>
              <a:t>4/14/2021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01552-55DC-4EDA-9776-7264C2666A5A}" type="slidenum">
              <a:rPr lang="en-US" smtClean="0"/>
              <a:t>‹#›</a:t>
            </a:fld>
            <a:endParaRPr lang="en-US"/>
          </a:p>
        </p:txBody>
      </p:sp>
    </p:spTree>
    <p:extLst>
      <p:ext uri="{BB962C8B-B14F-4D97-AF65-F5344CB8AC3E}">
        <p14:creationId xmlns:p14="http://schemas.microsoft.com/office/powerpoint/2010/main" val="3421569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uca.edu/core/assess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uca.edu/core/for-faculty/" TargetMode="External"/><Relationship Id="rId2" Type="http://schemas.openxmlformats.org/officeDocument/2006/relationships/hyperlink" Target="mailto:jmheld@uc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uca.edu/core/for-facul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6000">
              <a:srgbClr val="BDBDBD"/>
            </a:gs>
            <a:gs pos="31000">
              <a:schemeClr val="accent3">
                <a:lumMod val="0"/>
                <a:lumOff val="100000"/>
              </a:schemeClr>
            </a:gs>
            <a:gs pos="91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0606" y="4193177"/>
            <a:ext cx="9112332" cy="2220686"/>
          </a:xfrm>
        </p:spPr>
        <p:txBody>
          <a:bodyPr>
            <a:noAutofit/>
          </a:bodyPr>
          <a:lstStyle/>
          <a:p>
            <a:r>
              <a:rPr lang="en-US" sz="3600" dirty="0" smtClean="0"/>
              <a:t>Assessment of the UCA Core</a:t>
            </a:r>
          </a:p>
          <a:p>
            <a:r>
              <a:rPr lang="en-US" sz="3600" dirty="0" smtClean="0"/>
              <a:t> Annual Brief (AY </a:t>
            </a:r>
            <a:r>
              <a:rPr lang="en-US" sz="3600" dirty="0" smtClean="0"/>
              <a:t>20-21</a:t>
            </a:r>
            <a:r>
              <a:rPr lang="en-US" sz="3600" dirty="0" smtClean="0"/>
              <a:t>)</a:t>
            </a:r>
          </a:p>
          <a:p>
            <a:r>
              <a:rPr lang="en-US" sz="3600" b="1" dirty="0" smtClean="0"/>
              <a:t>Critical Inquiry and Four Year Program Review  </a:t>
            </a:r>
          </a:p>
        </p:txBody>
      </p:sp>
    </p:spTree>
    <p:extLst>
      <p:ext uri="{BB962C8B-B14F-4D97-AF65-F5344CB8AC3E}">
        <p14:creationId xmlns:p14="http://schemas.microsoft.com/office/powerpoint/2010/main" val="3212629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Scoring Results</a:t>
            </a:r>
            <a:endParaRPr lang="en-US" dirty="0"/>
          </a:p>
        </p:txBody>
      </p:sp>
      <p:pic>
        <p:nvPicPr>
          <p:cNvPr id="8" name="Content Placeholder 7"/>
          <p:cNvPicPr>
            <a:picLocks noGrp="1" noChangeAspect="1"/>
          </p:cNvPicPr>
          <p:nvPr>
            <p:ph sz="half" idx="1"/>
          </p:nvPr>
        </p:nvPicPr>
        <p:blipFill>
          <a:blip r:embed="rId2"/>
          <a:stretch>
            <a:fillRect/>
          </a:stretch>
        </p:blipFill>
        <p:spPr>
          <a:xfrm>
            <a:off x="111095" y="1825625"/>
            <a:ext cx="5999149" cy="1795080"/>
          </a:xfrm>
          <a:prstGeom prst="rect">
            <a:avLst/>
          </a:prstGeom>
        </p:spPr>
      </p:pic>
      <p:pic>
        <p:nvPicPr>
          <p:cNvPr id="11" name="Content Placeholder 10"/>
          <p:cNvPicPr>
            <a:picLocks noGrp="1" noChangeAspect="1"/>
          </p:cNvPicPr>
          <p:nvPr>
            <p:ph sz="half" idx="2"/>
          </p:nvPr>
        </p:nvPicPr>
        <p:blipFill>
          <a:blip r:embed="rId3"/>
          <a:stretch>
            <a:fillRect/>
          </a:stretch>
        </p:blipFill>
        <p:spPr>
          <a:xfrm>
            <a:off x="6543821" y="3620704"/>
            <a:ext cx="5181600" cy="856863"/>
          </a:xfrm>
          <a:prstGeom prst="rect">
            <a:avLst/>
          </a:prstGeom>
        </p:spPr>
      </p:pic>
      <p:sp>
        <p:nvSpPr>
          <p:cNvPr id="9" name="Rectangle 8"/>
          <p:cNvSpPr/>
          <p:nvPr/>
        </p:nvSpPr>
        <p:spPr>
          <a:xfrm>
            <a:off x="111095" y="3620704"/>
            <a:ext cx="6061105" cy="2246769"/>
          </a:xfrm>
          <a:prstGeom prst="rect">
            <a:avLst/>
          </a:prstGeom>
        </p:spPr>
        <p:txBody>
          <a:bodyPr wrap="square">
            <a:spAutoFit/>
          </a:bodyPr>
          <a:lstStyle/>
          <a:p>
            <a:r>
              <a:rPr lang="en-US" sz="1400" dirty="0"/>
              <a:t>The teams for Goals B and C were able to score the entire population of artifacts. This is due to two factors. First, we had a smaller pool of artifacts due to poor survey response. There should have been significantly more artifacts to score under Goals B and C. For example, we received only one course worth of artifacts for all Upper Division Core Critical Inquiry (Goal B: Scientific) courses. Secondly, given the nature of the rubrics and the artifacts received scoring was often “formulaic” allowing scorers to process artifacts significantly quicker than Goal A, where lengthy papers are the norm. In the future, it may be prudent to enlist more scorers for Goal A in order to process a greater number of artifacts while holding Goals B and C to two scorers each. </a:t>
            </a:r>
          </a:p>
        </p:txBody>
      </p:sp>
      <p:pic>
        <p:nvPicPr>
          <p:cNvPr id="10" name="Picture 9"/>
          <p:cNvPicPr>
            <a:picLocks noChangeAspect="1"/>
          </p:cNvPicPr>
          <p:nvPr/>
        </p:nvPicPr>
        <p:blipFill>
          <a:blip r:embed="rId4"/>
          <a:stretch>
            <a:fillRect/>
          </a:stretch>
        </p:blipFill>
        <p:spPr>
          <a:xfrm>
            <a:off x="6172200" y="1806274"/>
            <a:ext cx="5924843" cy="1814430"/>
          </a:xfrm>
          <a:prstGeom prst="rect">
            <a:avLst/>
          </a:prstGeom>
        </p:spPr>
      </p:pic>
    </p:spTree>
    <p:extLst>
      <p:ext uri="{BB962C8B-B14F-4D97-AF65-F5344CB8AC3E}">
        <p14:creationId xmlns:p14="http://schemas.microsoft.com/office/powerpoint/2010/main" val="2095138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Rater agreement, cont. </a:t>
            </a:r>
            <a:endParaRPr lang="en-US" dirty="0"/>
          </a:p>
        </p:txBody>
      </p:sp>
      <p:pic>
        <p:nvPicPr>
          <p:cNvPr id="9" name="Content Placeholder 8"/>
          <p:cNvPicPr>
            <a:picLocks noGrp="1" noChangeAspect="1"/>
          </p:cNvPicPr>
          <p:nvPr>
            <p:ph sz="half" idx="1"/>
          </p:nvPr>
        </p:nvPicPr>
        <p:blipFill>
          <a:blip r:embed="rId2"/>
          <a:stretch>
            <a:fillRect/>
          </a:stretch>
        </p:blipFill>
        <p:spPr>
          <a:xfrm>
            <a:off x="1541950" y="1825625"/>
            <a:ext cx="3858992" cy="4351338"/>
          </a:xfrm>
          <a:prstGeom prst="rect">
            <a:avLst/>
          </a:prstGeom>
        </p:spPr>
      </p:pic>
      <p:sp>
        <p:nvSpPr>
          <p:cNvPr id="8" name="Content Placeholder 7"/>
          <p:cNvSpPr>
            <a:spLocks noGrp="1"/>
          </p:cNvSpPr>
          <p:nvPr>
            <p:ph sz="half" idx="2"/>
          </p:nvPr>
        </p:nvSpPr>
        <p:spPr/>
        <p:txBody>
          <a:bodyPr/>
          <a:lstStyle/>
          <a:p>
            <a:r>
              <a:rPr lang="en-US" dirty="0" smtClean="0"/>
              <a:t>Looked at agreement/disagreement by outcome</a:t>
            </a:r>
          </a:p>
          <a:p>
            <a:r>
              <a:rPr lang="en-US" dirty="0" smtClean="0"/>
              <a:t>Helped identify potential issues with rubric language: clarity, vagueness….</a:t>
            </a:r>
            <a:endParaRPr lang="en-US" dirty="0"/>
          </a:p>
        </p:txBody>
      </p:sp>
    </p:spTree>
    <p:extLst>
      <p:ext uri="{BB962C8B-B14F-4D97-AF65-F5344CB8AC3E}">
        <p14:creationId xmlns:p14="http://schemas.microsoft.com/office/powerpoint/2010/main" val="4005173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 (Inquiry and Analysis) </a:t>
            </a:r>
            <a:endParaRPr lang="en-US" dirty="0"/>
          </a:p>
        </p:txBody>
      </p:sp>
      <p:pic>
        <p:nvPicPr>
          <p:cNvPr id="7" name="Content Placeholder 6"/>
          <p:cNvPicPr>
            <a:picLocks noGrp="1" noChangeAspect="1"/>
          </p:cNvPicPr>
          <p:nvPr>
            <p:ph sz="half" idx="1"/>
          </p:nvPr>
        </p:nvPicPr>
        <p:blipFill>
          <a:blip r:embed="rId2"/>
          <a:stretch>
            <a:fillRect/>
          </a:stretch>
        </p:blipFill>
        <p:spPr>
          <a:xfrm>
            <a:off x="1155767" y="1825625"/>
            <a:ext cx="4546465" cy="4351338"/>
          </a:xfrm>
          <a:prstGeom prst="rect">
            <a:avLst/>
          </a:prstGeom>
        </p:spPr>
      </p:pic>
      <p:pic>
        <p:nvPicPr>
          <p:cNvPr id="10" name="Content Placeholder 9"/>
          <p:cNvPicPr>
            <a:picLocks noGrp="1" noChangeAspect="1"/>
          </p:cNvPicPr>
          <p:nvPr>
            <p:ph sz="half" idx="2"/>
          </p:nvPr>
        </p:nvPicPr>
        <p:blipFill>
          <a:blip r:embed="rId3"/>
          <a:stretch>
            <a:fillRect/>
          </a:stretch>
        </p:blipFill>
        <p:spPr>
          <a:xfrm>
            <a:off x="6522771" y="1825625"/>
            <a:ext cx="4480458" cy="4351338"/>
          </a:xfrm>
          <a:prstGeom prst="rect">
            <a:avLst/>
          </a:prstGeom>
        </p:spPr>
      </p:pic>
    </p:spTree>
    <p:extLst>
      <p:ext uri="{BB962C8B-B14F-4D97-AF65-F5344CB8AC3E}">
        <p14:creationId xmlns:p14="http://schemas.microsoft.com/office/powerpoint/2010/main" val="1960641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B (Scientific) </a:t>
            </a:r>
            <a:endParaRPr lang="en-US" dirty="0"/>
          </a:p>
        </p:txBody>
      </p:sp>
      <p:pic>
        <p:nvPicPr>
          <p:cNvPr id="8" name="Content Placeholder 7"/>
          <p:cNvPicPr>
            <a:picLocks noGrp="1" noChangeAspect="1"/>
          </p:cNvPicPr>
          <p:nvPr>
            <p:ph sz="half" idx="1"/>
          </p:nvPr>
        </p:nvPicPr>
        <p:blipFill>
          <a:blip r:embed="rId2"/>
          <a:stretch>
            <a:fillRect/>
          </a:stretch>
        </p:blipFill>
        <p:spPr>
          <a:xfrm>
            <a:off x="701467" y="1825625"/>
            <a:ext cx="5181600" cy="3563299"/>
          </a:xfrm>
          <a:prstGeom prst="rect">
            <a:avLst/>
          </a:prstGeom>
        </p:spPr>
      </p:pic>
      <p:sp>
        <p:nvSpPr>
          <p:cNvPr id="6" name="Content Placeholder 5"/>
          <p:cNvSpPr>
            <a:spLocks noGrp="1"/>
          </p:cNvSpPr>
          <p:nvPr>
            <p:ph sz="half" idx="2"/>
          </p:nvPr>
        </p:nvSpPr>
        <p:spPr/>
        <p:txBody>
          <a:bodyPr>
            <a:normAutofit/>
          </a:bodyPr>
          <a:lstStyle/>
          <a:p>
            <a:r>
              <a:rPr lang="en-US" sz="2000" dirty="0"/>
              <a:t>Goal B presents a disappointing low in UCA Core assessment. The response rate was significantly poor and lopsided insofar as we had some sizable areas not participate. In addition, we received usable artifacts for only one upper division course, thus making assessing growth impossible. </a:t>
            </a:r>
            <a:endParaRPr lang="en-US" sz="2000" dirty="0" smtClean="0"/>
          </a:p>
          <a:p>
            <a:r>
              <a:rPr lang="en-US" sz="2000" dirty="0" smtClean="0"/>
              <a:t>Emphasizes the need for faculty participation. </a:t>
            </a:r>
            <a:endParaRPr lang="en-US" sz="2000" dirty="0"/>
          </a:p>
        </p:txBody>
      </p:sp>
    </p:spTree>
    <p:extLst>
      <p:ext uri="{BB962C8B-B14F-4D97-AF65-F5344CB8AC3E}">
        <p14:creationId xmlns:p14="http://schemas.microsoft.com/office/powerpoint/2010/main" val="1307230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C (Quantitative) </a:t>
            </a:r>
            <a:endParaRPr lang="en-US" dirty="0"/>
          </a:p>
        </p:txBody>
      </p:sp>
      <p:pic>
        <p:nvPicPr>
          <p:cNvPr id="5" name="Content Placeholder 4"/>
          <p:cNvPicPr>
            <a:picLocks noGrp="1" noChangeAspect="1"/>
          </p:cNvPicPr>
          <p:nvPr>
            <p:ph sz="half" idx="1"/>
          </p:nvPr>
        </p:nvPicPr>
        <p:blipFill>
          <a:blip r:embed="rId2"/>
          <a:stretch>
            <a:fillRect/>
          </a:stretch>
        </p:blipFill>
        <p:spPr>
          <a:xfrm>
            <a:off x="1202289" y="1825625"/>
            <a:ext cx="4453421" cy="4351338"/>
          </a:xfrm>
          <a:prstGeom prst="rect">
            <a:avLst/>
          </a:prstGeom>
        </p:spPr>
      </p:pic>
      <p:pic>
        <p:nvPicPr>
          <p:cNvPr id="8" name="Content Placeholder 7"/>
          <p:cNvPicPr>
            <a:picLocks noGrp="1" noChangeAspect="1"/>
          </p:cNvPicPr>
          <p:nvPr>
            <p:ph sz="half" idx="2"/>
          </p:nvPr>
        </p:nvPicPr>
        <p:blipFill>
          <a:blip r:embed="rId3"/>
          <a:stretch>
            <a:fillRect/>
          </a:stretch>
        </p:blipFill>
        <p:spPr>
          <a:xfrm>
            <a:off x="6580988" y="1825625"/>
            <a:ext cx="4364024" cy="4351338"/>
          </a:xfrm>
          <a:prstGeom prst="rect">
            <a:avLst/>
          </a:prstGeom>
        </p:spPr>
      </p:pic>
    </p:spTree>
    <p:extLst>
      <p:ext uri="{BB962C8B-B14F-4D97-AF65-F5344CB8AC3E}">
        <p14:creationId xmlns:p14="http://schemas.microsoft.com/office/powerpoint/2010/main" val="2407288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Observations from the Report</a:t>
            </a:r>
            <a:endParaRPr lang="en-US" dirty="0"/>
          </a:p>
        </p:txBody>
      </p:sp>
      <p:sp>
        <p:nvSpPr>
          <p:cNvPr id="4" name="Content Placeholder 3"/>
          <p:cNvSpPr>
            <a:spLocks noGrp="1"/>
          </p:cNvSpPr>
          <p:nvPr>
            <p:ph sz="half" idx="1"/>
          </p:nvPr>
        </p:nvSpPr>
        <p:spPr>
          <a:xfrm>
            <a:off x="561702" y="1854436"/>
            <a:ext cx="5458097" cy="4322527"/>
          </a:xfrm>
        </p:spPr>
        <p:txBody>
          <a:bodyPr>
            <a:noAutofit/>
          </a:bodyPr>
          <a:lstStyle/>
          <a:p>
            <a:r>
              <a:rPr lang="en-US" sz="2400" dirty="0" smtClean="0"/>
              <a:t>Faculty </a:t>
            </a:r>
            <a:r>
              <a:rPr lang="en-US" sz="2400" dirty="0"/>
              <a:t>participation continues to be an issue. </a:t>
            </a:r>
            <a:r>
              <a:rPr lang="en-US" sz="2400" b="1" dirty="0"/>
              <a:t>AY 19-20 survey response rate = 46.45% </a:t>
            </a:r>
            <a:endParaRPr lang="en-US" sz="2400" b="1" dirty="0" smtClean="0"/>
          </a:p>
          <a:p>
            <a:r>
              <a:rPr lang="en-US" sz="2400" dirty="0" smtClean="0"/>
              <a:t>Poorly </a:t>
            </a:r>
            <a:r>
              <a:rPr lang="en-US" sz="2400" dirty="0"/>
              <a:t>chosen or designed assignments was a problem frequently noted by </a:t>
            </a:r>
            <a:r>
              <a:rPr lang="en-US" sz="2400" dirty="0" smtClean="0"/>
              <a:t>score teams. </a:t>
            </a:r>
            <a:r>
              <a:rPr lang="en-US" sz="2400" dirty="0"/>
              <a:t>Pre-cycle training needs to focus on </a:t>
            </a:r>
            <a:r>
              <a:rPr lang="en-US" sz="2400" b="1" dirty="0"/>
              <a:t>assignment </a:t>
            </a:r>
            <a:r>
              <a:rPr lang="en-US" sz="2400" b="1" dirty="0" smtClean="0"/>
              <a:t>design</a:t>
            </a:r>
            <a:r>
              <a:rPr lang="en-US" sz="2400" dirty="0" smtClean="0"/>
              <a:t>. </a:t>
            </a:r>
          </a:p>
          <a:p>
            <a:r>
              <a:rPr lang="en-US" sz="2400" dirty="0" smtClean="0"/>
              <a:t>With </a:t>
            </a:r>
            <a:r>
              <a:rPr lang="en-US" sz="2400" dirty="0"/>
              <a:t>respect to student learning: </a:t>
            </a:r>
            <a:r>
              <a:rPr lang="en-US" sz="2400" b="1" dirty="0"/>
              <a:t>significant growth</a:t>
            </a:r>
            <a:r>
              <a:rPr lang="en-US" sz="2400" dirty="0"/>
              <a:t> was noted in some areas. </a:t>
            </a:r>
            <a:endParaRPr lang="en-US" sz="2400" dirty="0" smtClean="0"/>
          </a:p>
        </p:txBody>
      </p:sp>
      <p:sp>
        <p:nvSpPr>
          <p:cNvPr id="5" name="Content Placeholder 4"/>
          <p:cNvSpPr>
            <a:spLocks noGrp="1"/>
          </p:cNvSpPr>
          <p:nvPr>
            <p:ph sz="half" idx="2"/>
          </p:nvPr>
        </p:nvSpPr>
        <p:spPr>
          <a:xfrm>
            <a:off x="6191794" y="1854436"/>
            <a:ext cx="5421086" cy="4441861"/>
          </a:xfrm>
        </p:spPr>
        <p:txBody>
          <a:bodyPr>
            <a:noAutofit/>
          </a:bodyPr>
          <a:lstStyle/>
          <a:p>
            <a:r>
              <a:rPr lang="en-US" sz="2400" dirty="0"/>
              <a:t>Only </a:t>
            </a:r>
            <a:r>
              <a:rPr lang="en-US" sz="2400" b="1" dirty="0"/>
              <a:t>50-60%</a:t>
            </a:r>
            <a:r>
              <a:rPr lang="en-US" sz="2400" dirty="0"/>
              <a:t> of students at the upper division scored </a:t>
            </a:r>
            <a:r>
              <a:rPr lang="en-US" sz="2400" b="1" dirty="0"/>
              <a:t>“accomplished” or higher</a:t>
            </a:r>
            <a:r>
              <a:rPr lang="en-US" sz="2400" dirty="0"/>
              <a:t>, with markedly </a:t>
            </a:r>
            <a:r>
              <a:rPr lang="en-US" sz="2400" b="1" dirty="0"/>
              <a:t>less than 20% </a:t>
            </a:r>
            <a:r>
              <a:rPr lang="en-US" sz="2400" dirty="0"/>
              <a:t>of students scoring </a:t>
            </a:r>
            <a:r>
              <a:rPr lang="en-US" sz="2400" b="1" dirty="0"/>
              <a:t>“exemplary”. </a:t>
            </a:r>
          </a:p>
          <a:p>
            <a:r>
              <a:rPr lang="en-US" sz="2400" dirty="0"/>
              <a:t>The </a:t>
            </a:r>
            <a:r>
              <a:rPr lang="en-US" sz="2400" b="1" dirty="0"/>
              <a:t>rubrics ought to be revisited </a:t>
            </a:r>
            <a:r>
              <a:rPr lang="en-US" sz="2400" dirty="0"/>
              <a:t>in order to clarify language and allow scorers to develop and impose a standard set of expectations. </a:t>
            </a:r>
          </a:p>
        </p:txBody>
      </p:sp>
    </p:spTree>
    <p:extLst>
      <p:ext uri="{BB962C8B-B14F-4D97-AF65-F5344CB8AC3E}">
        <p14:creationId xmlns:p14="http://schemas.microsoft.com/office/powerpoint/2010/main" val="1110904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597921"/>
            <a:ext cx="10515600" cy="931492"/>
          </a:xfrm>
        </p:spPr>
        <p:txBody>
          <a:bodyPr/>
          <a:lstStyle/>
          <a:p>
            <a:pPr algn="ctr"/>
            <a:r>
              <a:rPr lang="en-US" dirty="0" smtClean="0"/>
              <a:t>Questions? Comments? </a:t>
            </a:r>
            <a:endParaRPr lang="en-US" dirty="0"/>
          </a:p>
        </p:txBody>
      </p:sp>
      <p:sp>
        <p:nvSpPr>
          <p:cNvPr id="3" name="Content Placeholder 2"/>
          <p:cNvSpPr>
            <a:spLocks noGrp="1"/>
          </p:cNvSpPr>
          <p:nvPr>
            <p:ph type="body" idx="1"/>
          </p:nvPr>
        </p:nvSpPr>
        <p:spPr/>
        <p:txBody>
          <a:bodyPr>
            <a:normAutofit/>
          </a:bodyPr>
          <a:lstStyle/>
          <a:p>
            <a:pPr marL="0" indent="0">
              <a:buNone/>
            </a:pPr>
            <a:endParaRPr lang="en-US" sz="2400" dirty="0" smtClean="0"/>
          </a:p>
        </p:txBody>
      </p:sp>
    </p:spTree>
    <p:extLst>
      <p:ext uri="{BB962C8B-B14F-4D97-AF65-F5344CB8AC3E}">
        <p14:creationId xmlns:p14="http://schemas.microsoft.com/office/powerpoint/2010/main" val="3193269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Four Year Program Review </a:t>
            </a:r>
            <a:br>
              <a:rPr lang="en-US" dirty="0" smtClean="0"/>
            </a:br>
            <a:r>
              <a:rPr lang="en-US" dirty="0" smtClean="0"/>
              <a:t>of the UCA Core</a:t>
            </a:r>
            <a:endParaRPr lang="en-US" dirty="0"/>
          </a:p>
        </p:txBody>
      </p:sp>
      <p:sp>
        <p:nvSpPr>
          <p:cNvPr id="5" name="Content Placeholder 4"/>
          <p:cNvSpPr>
            <a:spLocks noGrp="1"/>
          </p:cNvSpPr>
          <p:nvPr>
            <p:ph idx="1"/>
          </p:nvPr>
        </p:nvSpPr>
        <p:spPr/>
        <p:txBody>
          <a:bodyPr/>
          <a:lstStyle/>
          <a:p>
            <a:r>
              <a:rPr lang="en-US" dirty="0" smtClean="0"/>
              <a:t>Review provides an archival document/history of our assessment processes during the first full cycle of Core assessment. </a:t>
            </a:r>
          </a:p>
          <a:p>
            <a:r>
              <a:rPr lang="en-US" dirty="0" smtClean="0"/>
              <a:t>Provides an opportunity to reflect on and catalog past failures and current successes. </a:t>
            </a:r>
          </a:p>
          <a:p>
            <a:r>
              <a:rPr lang="en-US" dirty="0" smtClean="0"/>
              <a:t>The review is both a summary of previous assessment reports, as well as an evaluation of the FYS program and overall evaluation of Core assessment to date. </a:t>
            </a:r>
          </a:p>
          <a:p>
            <a:r>
              <a:rPr lang="en-US" dirty="0" smtClean="0"/>
              <a:t>The full report </a:t>
            </a:r>
            <a:r>
              <a:rPr lang="en-US" dirty="0"/>
              <a:t>is located here: </a:t>
            </a:r>
            <a:r>
              <a:rPr lang="en-US" dirty="0">
                <a:hlinkClick r:id="rId2"/>
              </a:rPr>
              <a:t>https://uca.edu/core/assessment</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4152015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Key Takeaways</a:t>
            </a:r>
            <a:endParaRPr lang="en-US" dirty="0"/>
          </a:p>
        </p:txBody>
      </p:sp>
      <p:sp>
        <p:nvSpPr>
          <p:cNvPr id="5" name="Content Placeholder 4"/>
          <p:cNvSpPr>
            <a:spLocks noGrp="1"/>
          </p:cNvSpPr>
          <p:nvPr>
            <p:ph idx="1"/>
          </p:nvPr>
        </p:nvSpPr>
        <p:spPr/>
        <p:txBody>
          <a:bodyPr/>
          <a:lstStyle/>
          <a:p>
            <a:r>
              <a:rPr lang="en-US" dirty="0" smtClean="0"/>
              <a:t>Our assessment processes for general education at UCA are fully implemented, productive, and tenable long-term. </a:t>
            </a:r>
          </a:p>
          <a:p>
            <a:r>
              <a:rPr lang="en-US" dirty="0" smtClean="0"/>
              <a:t>There are places where improvements are needed including rubric development/revision and improved faculty involvement. </a:t>
            </a:r>
          </a:p>
          <a:p>
            <a:r>
              <a:rPr lang="en-US" dirty="0" smtClean="0"/>
              <a:t>The First Year Seminar program needs to be revisited, as does the Capstone requirement. </a:t>
            </a:r>
            <a:endParaRPr lang="en-US" dirty="0"/>
          </a:p>
        </p:txBody>
      </p:sp>
    </p:spTree>
    <p:extLst>
      <p:ext uri="{BB962C8B-B14F-4D97-AF65-F5344CB8AC3E}">
        <p14:creationId xmlns:p14="http://schemas.microsoft.com/office/powerpoint/2010/main" val="938529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 of General Education at UCA</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process developed and implemented at UCA is </a:t>
            </a:r>
            <a:r>
              <a:rPr lang="en-US" dirty="0" smtClean="0"/>
              <a:t>sound, it is </a:t>
            </a:r>
            <a:r>
              <a:rPr lang="en-US" dirty="0"/>
              <a:t>well fitted to the structure of the UCA Core and the needs of the </a:t>
            </a:r>
            <a:r>
              <a:rPr lang="en-US" dirty="0" smtClean="0"/>
              <a:t>University.</a:t>
            </a:r>
            <a:endParaRPr lang="en-US" dirty="0"/>
          </a:p>
          <a:p>
            <a:r>
              <a:rPr lang="en-US" dirty="0" smtClean="0"/>
              <a:t>We collect </a:t>
            </a:r>
            <a:r>
              <a:rPr lang="en-US" dirty="0"/>
              <a:t>the population of artifacts for each competency area from which we derive a stratified, random sample</a:t>
            </a:r>
            <a:r>
              <a:rPr lang="en-US" dirty="0" smtClean="0"/>
              <a:t>.</a:t>
            </a:r>
          </a:p>
          <a:p>
            <a:r>
              <a:rPr lang="en-US" dirty="0" smtClean="0"/>
              <a:t>A </a:t>
            </a:r>
            <a:r>
              <a:rPr lang="en-US" dirty="0"/>
              <a:t>team of trained faculty score these artifacts over the course of three days. </a:t>
            </a:r>
            <a:endParaRPr lang="en-US" dirty="0" smtClean="0"/>
          </a:p>
          <a:p>
            <a:r>
              <a:rPr lang="en-US" dirty="0" smtClean="0"/>
              <a:t>In theory</a:t>
            </a:r>
            <a:r>
              <a:rPr lang="en-US" dirty="0"/>
              <a:t>, a </a:t>
            </a:r>
            <a:r>
              <a:rPr lang="en-US" dirty="0" smtClean="0"/>
              <a:t>well-calibrated </a:t>
            </a:r>
            <a:r>
              <a:rPr lang="en-US" dirty="0"/>
              <a:t>team with a high degree of interrater reliability generates </a:t>
            </a:r>
            <a:r>
              <a:rPr lang="en-US" dirty="0" smtClean="0"/>
              <a:t>the </a:t>
            </a:r>
            <a:r>
              <a:rPr lang="en-US" dirty="0"/>
              <a:t>data. </a:t>
            </a:r>
            <a:endParaRPr lang="en-US" dirty="0" smtClean="0"/>
          </a:p>
          <a:p>
            <a:r>
              <a:rPr lang="en-US" dirty="0" smtClean="0"/>
              <a:t>Data </a:t>
            </a:r>
            <a:r>
              <a:rPr lang="en-US" dirty="0"/>
              <a:t>is processed and interpreted using AQUA and reported out to the university. </a:t>
            </a:r>
            <a:endParaRPr lang="en-US" dirty="0" smtClean="0"/>
          </a:p>
          <a:p>
            <a:r>
              <a:rPr lang="en-US" dirty="0" smtClean="0"/>
              <a:t>Development </a:t>
            </a:r>
            <a:r>
              <a:rPr lang="en-US" dirty="0"/>
              <a:t>opportunities are developed based on the assessment data. </a:t>
            </a:r>
            <a:endParaRPr lang="en-US" dirty="0" smtClean="0"/>
          </a:p>
          <a:p>
            <a:r>
              <a:rPr lang="en-US" dirty="0" smtClean="0"/>
              <a:t>As </a:t>
            </a:r>
            <a:r>
              <a:rPr lang="en-US" dirty="0"/>
              <a:t>designed, the process provides reliable, relevant data </a:t>
            </a:r>
            <a:r>
              <a:rPr lang="en-US" dirty="0" smtClean="0"/>
              <a:t>on student </a:t>
            </a:r>
            <a:r>
              <a:rPr lang="en-US" dirty="0"/>
              <a:t>learning as well as informs developmental opportunities tailored to </a:t>
            </a:r>
            <a:r>
              <a:rPr lang="en-US" dirty="0" smtClean="0"/>
              <a:t>the assessment </a:t>
            </a:r>
            <a:r>
              <a:rPr lang="en-US" dirty="0"/>
              <a:t>results. </a:t>
            </a:r>
            <a:endParaRPr lang="en-US" dirty="0" smtClean="0"/>
          </a:p>
        </p:txBody>
      </p:sp>
    </p:spTree>
    <p:extLst>
      <p:ext uri="{BB962C8B-B14F-4D97-AF65-F5344CB8AC3E}">
        <p14:creationId xmlns:p14="http://schemas.microsoft.com/office/powerpoint/2010/main" val="3939937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Report on Critical Inquiry Assessment</a:t>
            </a:r>
          </a:p>
          <a:p>
            <a:pPr lvl="1"/>
            <a:r>
              <a:rPr lang="en-US" dirty="0" smtClean="0"/>
              <a:t>Assessment Results </a:t>
            </a:r>
          </a:p>
          <a:p>
            <a:pPr lvl="1"/>
            <a:r>
              <a:rPr lang="en-US" dirty="0" smtClean="0"/>
              <a:t>Conclusions</a:t>
            </a:r>
          </a:p>
          <a:p>
            <a:pPr lvl="1"/>
            <a:endParaRPr lang="en-US" dirty="0"/>
          </a:p>
          <a:p>
            <a:r>
              <a:rPr lang="en-US" dirty="0" smtClean="0"/>
              <a:t>Four Year UCA Core Program Summary/Review</a:t>
            </a:r>
          </a:p>
          <a:p>
            <a:pPr lvl="1"/>
            <a:r>
              <a:rPr lang="en-US" dirty="0" smtClean="0"/>
              <a:t>Lessons learned from first, four year cycle</a:t>
            </a:r>
            <a:endParaRPr lang="en-US" dirty="0"/>
          </a:p>
        </p:txBody>
      </p:sp>
    </p:spTree>
    <p:extLst>
      <p:ext uri="{BB962C8B-B14F-4D97-AF65-F5344CB8AC3E}">
        <p14:creationId xmlns:p14="http://schemas.microsoft.com/office/powerpoint/2010/main" val="2429314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Room for Improvement</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date we have had dwindling faculty participation, routinely receiving artifacts from fewer than 50% of faculty who ought to be submitting artifacts. In addition, </a:t>
            </a:r>
            <a:r>
              <a:rPr lang="en-US" dirty="0" smtClean="0"/>
              <a:t>even </a:t>
            </a:r>
            <a:r>
              <a:rPr lang="en-US" dirty="0"/>
              <a:t>those faculty that participate by submitting student work are not </a:t>
            </a:r>
            <a:r>
              <a:rPr lang="en-US" dirty="0" smtClean="0"/>
              <a:t>always submitting </a:t>
            </a:r>
            <a:r>
              <a:rPr lang="en-US" dirty="0"/>
              <a:t>well-designed artifacts. </a:t>
            </a:r>
            <a:endParaRPr lang="en-US" dirty="0" smtClean="0"/>
          </a:p>
          <a:p>
            <a:r>
              <a:rPr lang="en-US" dirty="0" smtClean="0"/>
              <a:t>The rubrics in use can be at times unclear leading to difficulties in assessing student work consistently and communicating clear expectations to faculty. </a:t>
            </a:r>
          </a:p>
          <a:p>
            <a:r>
              <a:rPr lang="en-US" dirty="0" smtClean="0"/>
              <a:t>None of </a:t>
            </a:r>
            <a:r>
              <a:rPr lang="en-US" dirty="0"/>
              <a:t>the obstacles are insurmountable, nor do they invalidate the fundamental design of the assessment process. </a:t>
            </a:r>
          </a:p>
        </p:txBody>
      </p:sp>
    </p:spTree>
    <p:extLst>
      <p:ext uri="{BB962C8B-B14F-4D97-AF65-F5344CB8AC3E}">
        <p14:creationId xmlns:p14="http://schemas.microsoft.com/office/powerpoint/2010/main" val="3510190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FYS needs to be revisited</a:t>
            </a:r>
            <a:endParaRPr lang="en-US" dirty="0"/>
          </a:p>
        </p:txBody>
      </p:sp>
      <p:sp>
        <p:nvSpPr>
          <p:cNvPr id="3" name="Content Placeholder 2"/>
          <p:cNvSpPr>
            <a:spLocks noGrp="1"/>
          </p:cNvSpPr>
          <p:nvPr>
            <p:ph idx="1"/>
          </p:nvPr>
        </p:nvSpPr>
        <p:spPr/>
        <p:txBody>
          <a:bodyPr>
            <a:normAutofit/>
          </a:bodyPr>
          <a:lstStyle/>
          <a:p>
            <a:r>
              <a:rPr lang="en-US" dirty="0" smtClean="0"/>
              <a:t>Having </a:t>
            </a:r>
            <a:r>
              <a:rPr lang="en-US" dirty="0"/>
              <a:t>recognized early on the deficiencies of the First Year Seminar program as defined by the initial taskforce and as implemented at the adoption of the UCA Core, we have worked diligently to improve the FYS program in an attempt to assure that first year students are getting a </a:t>
            </a:r>
            <a:r>
              <a:rPr lang="en-US" dirty="0" smtClean="0"/>
              <a:t>valuable experience. Specific efforts are documented in the full report. </a:t>
            </a:r>
          </a:p>
          <a:p>
            <a:r>
              <a:rPr lang="en-US" dirty="0" smtClean="0"/>
              <a:t>The </a:t>
            </a:r>
            <a:r>
              <a:rPr lang="en-US" dirty="0"/>
              <a:t>FYS sub-committee of the UCA Core Council reviewed </a:t>
            </a:r>
            <a:r>
              <a:rPr lang="en-US" dirty="0" err="1"/>
              <a:t>FYSes</a:t>
            </a:r>
            <a:r>
              <a:rPr lang="en-US" dirty="0"/>
              <a:t> as a high impact </a:t>
            </a:r>
            <a:r>
              <a:rPr lang="en-US" dirty="0" smtClean="0"/>
              <a:t>practice. Their </a:t>
            </a:r>
            <a:r>
              <a:rPr lang="en-US" dirty="0"/>
              <a:t>full report contains several substantive </a:t>
            </a:r>
            <a:r>
              <a:rPr lang="en-US" dirty="0" smtClean="0"/>
              <a:t>recommendations, which are currently under review by a working group of the Council on Student Success dedicated to evaluating the FYS program. </a:t>
            </a:r>
            <a:endParaRPr lang="en-US" dirty="0"/>
          </a:p>
        </p:txBody>
      </p:sp>
    </p:spTree>
    <p:extLst>
      <p:ext uri="{BB962C8B-B14F-4D97-AF65-F5344CB8AC3E}">
        <p14:creationId xmlns:p14="http://schemas.microsoft.com/office/powerpoint/2010/main" val="1803562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normAutofit/>
          </a:bodyPr>
          <a:lstStyle/>
          <a:p>
            <a:r>
              <a:rPr lang="en-US" dirty="0"/>
              <a:t>The first assessment cycle for the UCA Core has offered ample opportunities to learn what is needful in terms of assessing and improving the general education program </a:t>
            </a:r>
            <a:r>
              <a:rPr lang="en-US" dirty="0" smtClean="0"/>
              <a:t>at UCA and </a:t>
            </a:r>
            <a:r>
              <a:rPr lang="en-US" dirty="0"/>
              <a:t>tailoring such efforts to the unique needs of UCA. </a:t>
            </a:r>
            <a:endParaRPr lang="en-US" dirty="0" smtClean="0"/>
          </a:p>
          <a:p>
            <a:r>
              <a:rPr lang="en-US" dirty="0" smtClean="0"/>
              <a:t>We </a:t>
            </a:r>
            <a:r>
              <a:rPr lang="en-US" dirty="0"/>
              <a:t>have worked </a:t>
            </a:r>
            <a:r>
              <a:rPr lang="en-US" dirty="0" smtClean="0"/>
              <a:t>diligently </a:t>
            </a:r>
            <a:r>
              <a:rPr lang="en-US" dirty="0"/>
              <a:t>to use what </a:t>
            </a:r>
            <a:r>
              <a:rPr lang="en-US" dirty="0" smtClean="0"/>
              <a:t>we have learned </a:t>
            </a:r>
            <a:r>
              <a:rPr lang="en-US" dirty="0"/>
              <a:t>from the assessment process to continuously improve the general education program at UCA. The first four </a:t>
            </a:r>
            <a:r>
              <a:rPr lang="en-US" dirty="0" smtClean="0"/>
              <a:t>year cycle </a:t>
            </a:r>
            <a:r>
              <a:rPr lang="en-US" dirty="0"/>
              <a:t>of assessment offered a great deal of challenges. But these challenges were successfully met and led, ultimately, to a more robust general education program at UCA. </a:t>
            </a:r>
          </a:p>
        </p:txBody>
      </p:sp>
    </p:spTree>
    <p:extLst>
      <p:ext uri="{BB962C8B-B14F-4D97-AF65-F5344CB8AC3E}">
        <p14:creationId xmlns:p14="http://schemas.microsoft.com/office/powerpoint/2010/main" val="61354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597921"/>
            <a:ext cx="10515600" cy="931492"/>
          </a:xfrm>
        </p:spPr>
        <p:txBody>
          <a:bodyPr/>
          <a:lstStyle/>
          <a:p>
            <a:pPr algn="ctr"/>
            <a:r>
              <a:rPr lang="en-US" dirty="0" smtClean="0"/>
              <a:t>Questions? Comments? </a:t>
            </a:r>
            <a:endParaRPr lang="en-US" dirty="0"/>
          </a:p>
        </p:txBody>
      </p:sp>
      <p:sp>
        <p:nvSpPr>
          <p:cNvPr id="3" name="Content Placeholder 2"/>
          <p:cNvSpPr>
            <a:spLocks noGrp="1"/>
          </p:cNvSpPr>
          <p:nvPr>
            <p:ph type="body" idx="1"/>
          </p:nvPr>
        </p:nvSpPr>
        <p:spPr/>
        <p:txBody>
          <a:bodyPr>
            <a:normAutofit/>
          </a:bodyPr>
          <a:lstStyle/>
          <a:p>
            <a:pPr marL="0" indent="0">
              <a:buNone/>
            </a:pPr>
            <a:endParaRPr lang="en-US" sz="2400" dirty="0" smtClean="0"/>
          </a:p>
        </p:txBody>
      </p:sp>
    </p:spTree>
    <p:extLst>
      <p:ext uri="{BB962C8B-B14F-4D97-AF65-F5344CB8AC3E}">
        <p14:creationId xmlns:p14="http://schemas.microsoft.com/office/powerpoint/2010/main" val="1272688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400" dirty="0" smtClean="0"/>
              <a:t>Jake Held, PhD</a:t>
            </a:r>
          </a:p>
          <a:p>
            <a:pPr marL="0" indent="0" algn="ctr">
              <a:buNone/>
            </a:pPr>
            <a:r>
              <a:rPr lang="en-US" sz="2400" dirty="0" smtClean="0"/>
              <a:t>Assistant Provost for Academic Assessment </a:t>
            </a:r>
          </a:p>
          <a:p>
            <a:pPr marL="0" indent="0" algn="ctr">
              <a:buNone/>
            </a:pPr>
            <a:r>
              <a:rPr lang="en-US" sz="2400" dirty="0" smtClean="0"/>
              <a:t>and General Education </a:t>
            </a:r>
          </a:p>
          <a:p>
            <a:pPr marL="0" indent="0" algn="ctr">
              <a:buNone/>
            </a:pPr>
            <a:r>
              <a:rPr lang="en-US" sz="2400" dirty="0"/>
              <a:t>Professor of Philosophy</a:t>
            </a:r>
          </a:p>
          <a:p>
            <a:pPr marL="0" indent="0" algn="ctr">
              <a:buNone/>
            </a:pPr>
            <a:r>
              <a:rPr lang="en-US" sz="2400" dirty="0" err="1" smtClean="0"/>
              <a:t>Wingo</a:t>
            </a:r>
            <a:r>
              <a:rPr lang="en-US" sz="2400" dirty="0" smtClean="0"/>
              <a:t> Hall 215</a:t>
            </a:r>
          </a:p>
          <a:p>
            <a:pPr marL="0" indent="0" algn="ctr">
              <a:buNone/>
            </a:pPr>
            <a:r>
              <a:rPr lang="en-US" sz="2400" dirty="0" smtClean="0"/>
              <a:t>501-450-5307</a:t>
            </a:r>
          </a:p>
          <a:p>
            <a:pPr marL="0" indent="0" algn="ctr">
              <a:buNone/>
            </a:pPr>
            <a:r>
              <a:rPr lang="en-US" sz="2400" dirty="0" smtClean="0">
                <a:hlinkClick r:id="rId2"/>
              </a:rPr>
              <a:t>jmheld@uca.edu</a:t>
            </a:r>
            <a:endParaRPr lang="en-US" sz="2400" dirty="0" smtClean="0"/>
          </a:p>
          <a:p>
            <a:pPr marL="0" indent="0" algn="ctr">
              <a:buNone/>
            </a:pPr>
            <a:endParaRPr lang="en-US" sz="2400" dirty="0"/>
          </a:p>
          <a:p>
            <a:pPr marL="0" indent="0" algn="ctr">
              <a:buNone/>
            </a:pPr>
            <a:r>
              <a:rPr lang="en-US" sz="2400" dirty="0" smtClean="0"/>
              <a:t>All reports and documents including this presentation can </a:t>
            </a:r>
            <a:r>
              <a:rPr lang="en-US" sz="2400" dirty="0"/>
              <a:t>be located at: </a:t>
            </a:r>
            <a:endParaRPr lang="en-US" sz="2400" dirty="0" smtClean="0"/>
          </a:p>
          <a:p>
            <a:pPr marL="0" indent="0" algn="ctr">
              <a:buNone/>
            </a:pPr>
            <a:r>
              <a:rPr lang="en-US" sz="2400" dirty="0" smtClean="0">
                <a:hlinkClick r:id="rId3"/>
              </a:rPr>
              <a:t>https</a:t>
            </a:r>
            <a:r>
              <a:rPr lang="en-US" sz="2400" dirty="0">
                <a:hlinkClick r:id="rId3"/>
              </a:rPr>
              <a:t>://uca.edu/core/for-faculty</a:t>
            </a:r>
            <a:r>
              <a:rPr lang="en-US" sz="2400" dirty="0" smtClean="0">
                <a:hlinkClick r:id="rId3"/>
              </a:rPr>
              <a:t>/</a:t>
            </a:r>
            <a:r>
              <a:rPr lang="en-US" sz="2400" dirty="0" smtClean="0"/>
              <a:t> </a:t>
            </a:r>
            <a:endParaRPr lang="en-US" sz="2400" dirty="0"/>
          </a:p>
        </p:txBody>
      </p:sp>
    </p:spTree>
    <p:extLst>
      <p:ext uri="{BB962C8B-B14F-4D97-AF65-F5344CB8AC3E}">
        <p14:creationId xmlns:p14="http://schemas.microsoft.com/office/powerpoint/2010/main" val="79685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UCA Core</a:t>
            </a:r>
            <a:endParaRPr lang="en-US" sz="5400" dirty="0"/>
          </a:p>
        </p:txBody>
      </p:sp>
      <p:sp>
        <p:nvSpPr>
          <p:cNvPr id="3" name="Content Placeholder 2"/>
          <p:cNvSpPr>
            <a:spLocks noGrp="1"/>
          </p:cNvSpPr>
          <p:nvPr>
            <p:ph idx="1"/>
          </p:nvPr>
        </p:nvSpPr>
        <p:spPr>
          <a:xfrm>
            <a:off x="1254034" y="2053792"/>
            <a:ext cx="10700657" cy="4043409"/>
          </a:xfrm>
        </p:spPr>
        <p:txBody>
          <a:bodyPr>
            <a:normAutofit/>
          </a:bodyPr>
          <a:lstStyle/>
          <a:p>
            <a:r>
              <a:rPr lang="en-US" sz="3200" dirty="0"/>
              <a:t>The UCA Core is a comprehensive academic program of study designed to develop and reinforce students’ knowledge and skills of </a:t>
            </a:r>
            <a:r>
              <a:rPr lang="en-US" sz="3200" b="1" i="1" dirty="0"/>
              <a:t>critical inquiry </a:t>
            </a:r>
            <a:r>
              <a:rPr lang="en-US" sz="3200" dirty="0"/>
              <a:t>and </a:t>
            </a:r>
            <a:r>
              <a:rPr lang="en-US" sz="3200" b="1" i="1" dirty="0"/>
              <a:t>effective communication</a:t>
            </a:r>
            <a:r>
              <a:rPr lang="en-US" sz="3200" dirty="0"/>
              <a:t>, as well as the knowledge and skills necessary for living </a:t>
            </a:r>
            <a:r>
              <a:rPr lang="en-US" sz="3200" b="1" i="1" dirty="0"/>
              <a:t>responsible, ethical </a:t>
            </a:r>
            <a:r>
              <a:rPr lang="en-US" sz="3200" dirty="0"/>
              <a:t>lives</a:t>
            </a:r>
            <a:r>
              <a:rPr lang="en-US" sz="3200" i="1" dirty="0"/>
              <a:t> </a:t>
            </a:r>
            <a:r>
              <a:rPr lang="en-US" sz="3200" dirty="0"/>
              <a:t>in a </a:t>
            </a:r>
            <a:r>
              <a:rPr lang="en-US" sz="3200" b="1" i="1" dirty="0"/>
              <a:t>diverse</a:t>
            </a:r>
            <a:r>
              <a:rPr lang="en-US" sz="3200" i="1" dirty="0"/>
              <a:t> </a:t>
            </a:r>
            <a:r>
              <a:rPr lang="en-US" sz="3200" dirty="0"/>
              <a:t>and changing world.</a:t>
            </a:r>
          </a:p>
          <a:p>
            <a:r>
              <a:rPr lang="en-US" sz="3200" dirty="0"/>
              <a:t>The overarching goal of the program is to facilitate the development of thoughtful, knowledgeable, articulate, and ethical citizens.</a:t>
            </a:r>
          </a:p>
        </p:txBody>
      </p:sp>
      <p:sp>
        <p:nvSpPr>
          <p:cNvPr id="5" name="Text Placeholder 4"/>
          <p:cNvSpPr txBox="1">
            <a:spLocks/>
          </p:cNvSpPr>
          <p:nvPr/>
        </p:nvSpPr>
        <p:spPr>
          <a:xfrm>
            <a:off x="1154954" y="2053793"/>
            <a:ext cx="3141878" cy="576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latin typeface="Aparajita" panose="020B0604020202020204" pitchFamily="34" charset="0"/>
              <a:cs typeface="Aparajita" panose="020B0604020202020204" pitchFamily="34" charset="0"/>
            </a:endParaRPr>
          </a:p>
        </p:txBody>
      </p:sp>
      <p:sp>
        <p:nvSpPr>
          <p:cNvPr id="6" name="Text Placeholder 7"/>
          <p:cNvSpPr txBox="1">
            <a:spLocks/>
          </p:cNvSpPr>
          <p:nvPr/>
        </p:nvSpPr>
        <p:spPr>
          <a:xfrm>
            <a:off x="1154954" y="2667606"/>
            <a:ext cx="3141879" cy="28472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latin typeface="Aparajita" panose="020B0604020202020204" pitchFamily="34" charset="0"/>
              <a:cs typeface="Aparajita" panose="020B0604020202020204" pitchFamily="34" charset="0"/>
            </a:endParaRPr>
          </a:p>
        </p:txBody>
      </p:sp>
      <p:sp>
        <p:nvSpPr>
          <p:cNvPr id="7" name="Text Placeholder 5"/>
          <p:cNvSpPr txBox="1">
            <a:spLocks/>
          </p:cNvSpPr>
          <p:nvPr/>
        </p:nvSpPr>
        <p:spPr>
          <a:xfrm>
            <a:off x="4525237" y="2055410"/>
            <a:ext cx="3147009" cy="5762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latin typeface="Aparajita" panose="020B0604020202020204" pitchFamily="34" charset="0"/>
              <a:cs typeface="Aparajita" panose="020B0604020202020204" pitchFamily="34" charset="0"/>
            </a:endParaRPr>
          </a:p>
        </p:txBody>
      </p:sp>
      <p:sp>
        <p:nvSpPr>
          <p:cNvPr id="8" name="Text Placeholder 8"/>
          <p:cNvSpPr txBox="1">
            <a:spLocks/>
          </p:cNvSpPr>
          <p:nvPr/>
        </p:nvSpPr>
        <p:spPr>
          <a:xfrm>
            <a:off x="4519075" y="2630055"/>
            <a:ext cx="3147009" cy="28472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smtClean="0">
              <a:latin typeface="Aparajita" panose="020B0604020202020204" pitchFamily="34" charset="0"/>
              <a:cs typeface="Aparajita" panose="020B0604020202020204" pitchFamily="34" charset="0"/>
            </a:endParaRPr>
          </a:p>
        </p:txBody>
      </p:sp>
      <p:sp>
        <p:nvSpPr>
          <p:cNvPr id="9" name="Text Placeholder 6"/>
          <p:cNvSpPr txBox="1">
            <a:spLocks/>
          </p:cNvSpPr>
          <p:nvPr/>
        </p:nvSpPr>
        <p:spPr>
          <a:xfrm>
            <a:off x="7780069" y="2053793"/>
            <a:ext cx="3145730" cy="5762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dirty="0">
              <a:latin typeface="Aparajita" panose="020B0604020202020204" pitchFamily="34" charset="0"/>
              <a:cs typeface="Aparajita" panose="020B0604020202020204" pitchFamily="34" charset="0"/>
            </a:endParaRPr>
          </a:p>
        </p:txBody>
      </p:sp>
      <p:sp>
        <p:nvSpPr>
          <p:cNvPr id="10" name="Text Placeholder 9"/>
          <p:cNvSpPr txBox="1">
            <a:spLocks/>
          </p:cNvSpPr>
          <p:nvPr/>
        </p:nvSpPr>
        <p:spPr>
          <a:xfrm>
            <a:off x="7888326" y="2630055"/>
            <a:ext cx="3145536" cy="28472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800" dirty="0" smtClean="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63340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Competencies and Scaffolding</a:t>
            </a:r>
            <a:endParaRPr lang="en-US" dirty="0"/>
          </a:p>
        </p:txBody>
      </p:sp>
      <p:sp>
        <p:nvSpPr>
          <p:cNvPr id="3" name="Content Placeholder 2"/>
          <p:cNvSpPr>
            <a:spLocks noGrp="1"/>
          </p:cNvSpPr>
          <p:nvPr>
            <p:ph sz="half" idx="1"/>
          </p:nvPr>
        </p:nvSpPr>
        <p:spPr>
          <a:xfrm>
            <a:off x="548640" y="2037805"/>
            <a:ext cx="5471160" cy="4139157"/>
          </a:xfrm>
        </p:spPr>
        <p:txBody>
          <a:bodyPr/>
          <a:lstStyle/>
          <a:p>
            <a:r>
              <a:rPr lang="en-US" dirty="0" smtClean="0"/>
              <a:t>Lower Division: Introduce and Develop </a:t>
            </a:r>
          </a:p>
          <a:p>
            <a:r>
              <a:rPr lang="en-US" dirty="0" smtClean="0"/>
              <a:t>Upper Division: Reinforce, and Demonstrate Mastery</a:t>
            </a:r>
          </a:p>
          <a:p>
            <a:r>
              <a:rPr lang="en-US" dirty="0" smtClean="0"/>
              <a:t>Capstone: Culminating Educational Experience</a:t>
            </a:r>
            <a:endParaRPr lang="en-US" dirty="0"/>
          </a:p>
          <a:p>
            <a:pPr marL="0" indent="0">
              <a:buNone/>
            </a:pP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39046" y="1690688"/>
            <a:ext cx="6078783" cy="4486275"/>
          </a:xfrm>
          <a:prstGeom prst="rect">
            <a:avLst/>
          </a:prstGeom>
        </p:spPr>
      </p:pic>
    </p:spTree>
    <p:extLst>
      <p:ext uri="{BB962C8B-B14F-4D97-AF65-F5344CB8AC3E}">
        <p14:creationId xmlns:p14="http://schemas.microsoft.com/office/powerpoint/2010/main" val="3434674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Goal of Assessment</a:t>
            </a:r>
            <a:endParaRPr lang="en-US" dirty="0"/>
          </a:p>
        </p:txBody>
      </p:sp>
      <p:sp>
        <p:nvSpPr>
          <p:cNvPr id="3" name="Content Placeholder 2"/>
          <p:cNvSpPr>
            <a:spLocks noGrp="1"/>
          </p:cNvSpPr>
          <p:nvPr>
            <p:ph idx="1"/>
          </p:nvPr>
        </p:nvSpPr>
        <p:spPr>
          <a:xfrm>
            <a:off x="979714" y="1905713"/>
            <a:ext cx="10933612" cy="4271250"/>
          </a:xfrm>
        </p:spPr>
        <p:txBody>
          <a:bodyPr>
            <a:normAutofit lnSpcReduction="10000"/>
          </a:bodyPr>
          <a:lstStyle/>
          <a:p>
            <a:pPr marL="514350" indent="-514350">
              <a:buAutoNum type="arabicParenR"/>
            </a:pPr>
            <a:r>
              <a:rPr lang="en-US" sz="3200" dirty="0" smtClean="0"/>
              <a:t>Assure integrity in the UCA Core as an academic program </a:t>
            </a:r>
          </a:p>
          <a:p>
            <a:pPr marL="514350" indent="-514350">
              <a:buAutoNum type="arabicParenR"/>
            </a:pPr>
            <a:r>
              <a:rPr lang="en-US" sz="3200" dirty="0" smtClean="0"/>
              <a:t>Verify that best practices are being used consistently across campus</a:t>
            </a:r>
          </a:p>
          <a:p>
            <a:pPr marL="514350" indent="-514350">
              <a:buAutoNum type="arabicParenR"/>
            </a:pPr>
            <a:r>
              <a:rPr lang="en-US" sz="3200" dirty="0" smtClean="0"/>
              <a:t>Optimize student learning across the 4 competencies at both the Lower and Upper Division </a:t>
            </a:r>
          </a:p>
          <a:p>
            <a:pPr marL="514350" indent="-514350">
              <a:buAutoNum type="arabicParenR"/>
            </a:pPr>
            <a:r>
              <a:rPr lang="en-US" sz="3200" dirty="0" smtClean="0"/>
              <a:t>Identify areas for improvement and design and implement improvement measures</a:t>
            </a:r>
          </a:p>
          <a:p>
            <a:pPr marL="0" indent="0" algn="ctr">
              <a:buNone/>
            </a:pPr>
            <a:r>
              <a:rPr lang="en-US" sz="3200" dirty="0">
                <a:cs typeface="Aparajita" panose="020B0604020202020204" pitchFamily="34" charset="0"/>
              </a:rPr>
              <a:t>UCA Core Handbook and Assessment Plan at </a:t>
            </a:r>
            <a:r>
              <a:rPr lang="en-US" sz="3200" dirty="0">
                <a:cs typeface="Aparajita" panose="020B0604020202020204" pitchFamily="34" charset="0"/>
                <a:hlinkClick r:id="rId2"/>
              </a:rPr>
              <a:t>http://uca.edu/core/for-faculty/</a:t>
            </a:r>
            <a:endParaRPr lang="en-US" sz="3200" dirty="0">
              <a:cs typeface="Aparajita" panose="020B0604020202020204" pitchFamily="34" charset="0"/>
            </a:endParaRPr>
          </a:p>
          <a:p>
            <a:pPr marL="0" indent="0" algn="ctr">
              <a:buNone/>
            </a:pPr>
            <a:endParaRPr lang="en-US" sz="3200" dirty="0"/>
          </a:p>
        </p:txBody>
      </p:sp>
    </p:spTree>
    <p:extLst>
      <p:ext uri="{BB962C8B-B14F-4D97-AF65-F5344CB8AC3E}">
        <p14:creationId xmlns:p14="http://schemas.microsoft.com/office/powerpoint/2010/main" val="1282513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Assessment Cycle</a:t>
            </a:r>
            <a:endParaRPr lang="en-US" dirty="0"/>
          </a:p>
        </p:txBody>
      </p:sp>
      <p:sp>
        <p:nvSpPr>
          <p:cNvPr id="3" name="Content Placeholder 2"/>
          <p:cNvSpPr>
            <a:spLocks noGrp="1"/>
          </p:cNvSpPr>
          <p:nvPr>
            <p:ph sz="half" idx="1"/>
          </p:nvPr>
        </p:nvSpPr>
        <p:spPr/>
        <p:txBody>
          <a:bodyPr>
            <a:normAutofit/>
          </a:bodyPr>
          <a:lstStyle/>
          <a:p>
            <a:r>
              <a:rPr lang="en-US" dirty="0" smtClean="0"/>
              <a:t>A four </a:t>
            </a:r>
            <a:r>
              <a:rPr lang="en-US" dirty="0"/>
              <a:t>year cycle. </a:t>
            </a:r>
          </a:p>
          <a:p>
            <a:r>
              <a:rPr lang="en-US" dirty="0"/>
              <a:t>Each year </a:t>
            </a:r>
            <a:r>
              <a:rPr lang="en-US" dirty="0" smtClean="0"/>
              <a:t>we will focus on one aspect of each competency. </a:t>
            </a:r>
            <a:endParaRPr lang="en-US" dirty="0"/>
          </a:p>
          <a:p>
            <a:r>
              <a:rPr lang="en-US" dirty="0"/>
              <a:t>The first four year cycle provides initial data. A second four cycle allows for an assessment of the process as a whole. </a:t>
            </a:r>
            <a:r>
              <a:rPr lang="en-US" dirty="0" smtClean="0"/>
              <a:t>A full </a:t>
            </a:r>
            <a:r>
              <a:rPr lang="en-US" dirty="0"/>
              <a:t>programmatic assessment is recommended every 10 </a:t>
            </a:r>
            <a:r>
              <a:rPr lang="en-US" dirty="0" smtClean="0"/>
              <a:t>years.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896245037"/>
              </p:ext>
            </p:extLst>
          </p:nvPr>
        </p:nvGraphicFramePr>
        <p:xfrm>
          <a:off x="6019800" y="2368550"/>
          <a:ext cx="5684520" cy="2336454"/>
        </p:xfrm>
        <a:graphic>
          <a:graphicData uri="http://schemas.openxmlformats.org/drawingml/2006/table">
            <a:tbl>
              <a:tblPr firstRow="1" bandRow="1">
                <a:tableStyleId>{7DF18680-E054-41AD-8BC1-D1AEF772440D}</a:tableStyleId>
              </a:tblPr>
              <a:tblGrid>
                <a:gridCol w="947420">
                  <a:extLst>
                    <a:ext uri="{9D8B030D-6E8A-4147-A177-3AD203B41FA5}">
                      <a16:colId xmlns:a16="http://schemas.microsoft.com/office/drawing/2014/main" val="1308463025"/>
                    </a:ext>
                  </a:extLst>
                </a:gridCol>
                <a:gridCol w="947420">
                  <a:extLst>
                    <a:ext uri="{9D8B030D-6E8A-4147-A177-3AD203B41FA5}">
                      <a16:colId xmlns:a16="http://schemas.microsoft.com/office/drawing/2014/main" val="1465635206"/>
                    </a:ext>
                  </a:extLst>
                </a:gridCol>
                <a:gridCol w="947420">
                  <a:extLst>
                    <a:ext uri="{9D8B030D-6E8A-4147-A177-3AD203B41FA5}">
                      <a16:colId xmlns:a16="http://schemas.microsoft.com/office/drawing/2014/main" val="697502378"/>
                    </a:ext>
                  </a:extLst>
                </a:gridCol>
                <a:gridCol w="947420">
                  <a:extLst>
                    <a:ext uri="{9D8B030D-6E8A-4147-A177-3AD203B41FA5}">
                      <a16:colId xmlns:a16="http://schemas.microsoft.com/office/drawing/2014/main" val="2458690945"/>
                    </a:ext>
                  </a:extLst>
                </a:gridCol>
                <a:gridCol w="947420">
                  <a:extLst>
                    <a:ext uri="{9D8B030D-6E8A-4147-A177-3AD203B41FA5}">
                      <a16:colId xmlns:a16="http://schemas.microsoft.com/office/drawing/2014/main" val="3864043118"/>
                    </a:ext>
                  </a:extLst>
                </a:gridCol>
                <a:gridCol w="947420">
                  <a:extLst>
                    <a:ext uri="{9D8B030D-6E8A-4147-A177-3AD203B41FA5}">
                      <a16:colId xmlns:a16="http://schemas.microsoft.com/office/drawing/2014/main" val="1806528598"/>
                    </a:ext>
                  </a:extLst>
                </a:gridCol>
              </a:tblGrid>
              <a:tr h="521974">
                <a:tc>
                  <a:txBody>
                    <a:bodyPr/>
                    <a:lstStyle/>
                    <a:p>
                      <a:pPr algn="ctr"/>
                      <a:r>
                        <a:rPr lang="en-US" sz="1100" dirty="0" smtClean="0"/>
                        <a:t>Academic</a:t>
                      </a:r>
                      <a:r>
                        <a:rPr lang="en-US" sz="1100" baseline="0" dirty="0" smtClean="0"/>
                        <a:t> Year</a:t>
                      </a:r>
                      <a:endParaRPr lang="en-US" sz="1100" dirty="0"/>
                    </a:p>
                  </a:txBody>
                  <a:tcPr anchor="ctr">
                    <a:solidFill>
                      <a:srgbClr val="4F2D7F"/>
                    </a:solidFill>
                  </a:tcPr>
                </a:tc>
                <a:tc>
                  <a:txBody>
                    <a:bodyPr/>
                    <a:lstStyle/>
                    <a:p>
                      <a:pPr algn="ctr"/>
                      <a:r>
                        <a:rPr lang="en-US" sz="1100" dirty="0" smtClean="0"/>
                        <a:t>16-17</a:t>
                      </a:r>
                      <a:endParaRPr lang="en-US" sz="1100" dirty="0"/>
                    </a:p>
                  </a:txBody>
                  <a:tcPr anchor="ctr">
                    <a:solidFill>
                      <a:srgbClr val="4F2D7F"/>
                    </a:solidFill>
                  </a:tcPr>
                </a:tc>
                <a:tc>
                  <a:txBody>
                    <a:bodyPr/>
                    <a:lstStyle/>
                    <a:p>
                      <a:pPr algn="ctr"/>
                      <a:r>
                        <a:rPr lang="en-US" sz="1100" dirty="0" smtClean="0"/>
                        <a:t>17-18</a:t>
                      </a:r>
                      <a:endParaRPr lang="en-US" sz="1100" dirty="0"/>
                    </a:p>
                  </a:txBody>
                  <a:tcPr anchor="ctr">
                    <a:solidFill>
                      <a:srgbClr val="4F2D7F"/>
                    </a:solidFill>
                  </a:tcPr>
                </a:tc>
                <a:tc>
                  <a:txBody>
                    <a:bodyPr/>
                    <a:lstStyle/>
                    <a:p>
                      <a:pPr algn="ctr"/>
                      <a:r>
                        <a:rPr lang="en-US" sz="1100" dirty="0" smtClean="0"/>
                        <a:t>18-19</a:t>
                      </a:r>
                      <a:endParaRPr lang="en-US" sz="1100" dirty="0"/>
                    </a:p>
                  </a:txBody>
                  <a:tcPr anchor="ctr">
                    <a:solidFill>
                      <a:srgbClr val="4F2D7F"/>
                    </a:solidFill>
                  </a:tcPr>
                </a:tc>
                <a:tc>
                  <a:txBody>
                    <a:bodyPr/>
                    <a:lstStyle/>
                    <a:p>
                      <a:pPr algn="ctr"/>
                      <a:r>
                        <a:rPr lang="en-US" sz="1100" dirty="0" smtClean="0"/>
                        <a:t>19-20</a:t>
                      </a:r>
                      <a:endParaRPr lang="en-US" sz="1100" dirty="0"/>
                    </a:p>
                  </a:txBody>
                  <a:tcPr anchor="ctr">
                    <a:solidFill>
                      <a:srgbClr val="4F2D7F"/>
                    </a:solidFill>
                  </a:tcPr>
                </a:tc>
                <a:tc>
                  <a:txBody>
                    <a:bodyPr/>
                    <a:lstStyle/>
                    <a:p>
                      <a:pPr algn="ctr"/>
                      <a:r>
                        <a:rPr lang="en-US" sz="1100" dirty="0" smtClean="0"/>
                        <a:t>20-21</a:t>
                      </a:r>
                      <a:endParaRPr lang="en-US" sz="1100" dirty="0"/>
                    </a:p>
                  </a:txBody>
                  <a:tcPr anchor="ctr">
                    <a:solidFill>
                      <a:srgbClr val="4F2D7F"/>
                    </a:solidFill>
                  </a:tcPr>
                </a:tc>
                <a:extLst>
                  <a:ext uri="{0D108BD9-81ED-4DB2-BD59-A6C34878D82A}">
                    <a16:rowId xmlns:a16="http://schemas.microsoft.com/office/drawing/2014/main" val="1095668964"/>
                  </a:ext>
                </a:extLst>
              </a:tr>
              <a:tr h="453620">
                <a:tc>
                  <a:txBody>
                    <a:bodyPr/>
                    <a:lstStyle/>
                    <a:p>
                      <a:pPr algn="ctr"/>
                      <a:r>
                        <a:rPr lang="en-US" sz="1100" dirty="0" smtClean="0"/>
                        <a:t>Assess</a:t>
                      </a: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tc>
                  <a:txBody>
                    <a:bodyPr/>
                    <a:lstStyle/>
                    <a:p>
                      <a:pPr algn="ctr"/>
                      <a:r>
                        <a:rPr lang="en-US" sz="1100" dirty="0" smtClean="0"/>
                        <a:t>D</a:t>
                      </a:r>
                      <a:endParaRPr lang="en-US" sz="1100" dirty="0"/>
                    </a:p>
                  </a:txBody>
                  <a:tcPr anchor="ctr">
                    <a:solidFill>
                      <a:srgbClr val="A383D3"/>
                    </a:solidFill>
                  </a:tcPr>
                </a:tc>
                <a:tc>
                  <a:txBody>
                    <a:bodyPr/>
                    <a:lstStyle/>
                    <a:p>
                      <a:pPr algn="ctr"/>
                      <a:r>
                        <a:rPr lang="en-US" sz="1100" dirty="0" smtClean="0"/>
                        <a:t>C</a:t>
                      </a:r>
                      <a:endParaRPr lang="en-US" sz="1100" dirty="0"/>
                    </a:p>
                  </a:txBody>
                  <a:tcPr anchor="ctr">
                    <a:solidFill>
                      <a:srgbClr val="A383D3"/>
                    </a:solidFill>
                  </a:tcPr>
                </a:tc>
                <a:tc>
                  <a:txBody>
                    <a:bodyPr/>
                    <a:lstStyle/>
                    <a:p>
                      <a:pPr algn="ctr"/>
                      <a:r>
                        <a:rPr lang="en-US" sz="1100" dirty="0" smtClean="0"/>
                        <a:t>CI</a:t>
                      </a: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extLst>
                  <a:ext uri="{0D108BD9-81ED-4DB2-BD59-A6C34878D82A}">
                    <a16:rowId xmlns:a16="http://schemas.microsoft.com/office/drawing/2014/main" val="3665497414"/>
                  </a:ext>
                </a:extLst>
              </a:tr>
              <a:tr h="453620">
                <a:tc>
                  <a:txBody>
                    <a:bodyPr/>
                    <a:lstStyle/>
                    <a:p>
                      <a:pPr algn="ctr"/>
                      <a:r>
                        <a:rPr lang="en-US" sz="1100" dirty="0" smtClean="0"/>
                        <a:t>Evaluate</a:t>
                      </a:r>
                      <a:endParaRPr lang="en-US" sz="1100" dirty="0"/>
                    </a:p>
                  </a:txBody>
                  <a:tcPr anchor="ctr"/>
                </a:tc>
                <a:tc>
                  <a:txBody>
                    <a:bodyPr/>
                    <a:lstStyle/>
                    <a:p>
                      <a:pPr algn="ctr"/>
                      <a:endParaRPr lang="en-US" sz="1100" dirty="0"/>
                    </a:p>
                  </a:txBody>
                  <a:tcPr anchor="ctr"/>
                </a:tc>
                <a:tc>
                  <a:txBody>
                    <a:bodyPr/>
                    <a:lstStyle/>
                    <a:p>
                      <a:pPr algn="ctr"/>
                      <a:r>
                        <a:rPr lang="en-US" sz="1100" dirty="0" smtClean="0"/>
                        <a:t>RL</a:t>
                      </a:r>
                      <a:endParaRPr lang="en-US" sz="1100" dirty="0"/>
                    </a:p>
                  </a:txBody>
                  <a:tcPr anchor="ctr"/>
                </a:tc>
                <a:tc>
                  <a:txBody>
                    <a:bodyPr/>
                    <a:lstStyle/>
                    <a:p>
                      <a:pPr algn="ctr"/>
                      <a:r>
                        <a:rPr lang="en-US" sz="1100" dirty="0" smtClean="0"/>
                        <a:t>D</a:t>
                      </a:r>
                      <a:endParaRPr lang="en-US" sz="1100" dirty="0"/>
                    </a:p>
                  </a:txBody>
                  <a:tcPr anchor="ctr"/>
                </a:tc>
                <a:tc>
                  <a:txBody>
                    <a:bodyPr/>
                    <a:lstStyle/>
                    <a:p>
                      <a:pPr algn="ctr"/>
                      <a:r>
                        <a:rPr lang="en-US" sz="1100" dirty="0" smtClean="0"/>
                        <a:t>C</a:t>
                      </a:r>
                      <a:endParaRPr lang="en-US" sz="1100" dirty="0"/>
                    </a:p>
                  </a:txBody>
                  <a:tcPr anchor="ctr"/>
                </a:tc>
                <a:tc>
                  <a:txBody>
                    <a:bodyPr/>
                    <a:lstStyle/>
                    <a:p>
                      <a:pPr algn="ctr"/>
                      <a:r>
                        <a:rPr lang="en-US" sz="1100" dirty="0" smtClean="0"/>
                        <a:t>CI</a:t>
                      </a:r>
                      <a:endParaRPr lang="en-US" sz="1100" dirty="0"/>
                    </a:p>
                  </a:txBody>
                  <a:tcPr anchor="ctr"/>
                </a:tc>
                <a:extLst>
                  <a:ext uri="{0D108BD9-81ED-4DB2-BD59-A6C34878D82A}">
                    <a16:rowId xmlns:a16="http://schemas.microsoft.com/office/drawing/2014/main" val="2900871034"/>
                  </a:ext>
                </a:extLst>
              </a:tr>
              <a:tr h="453620">
                <a:tc>
                  <a:txBody>
                    <a:bodyPr/>
                    <a:lstStyle/>
                    <a:p>
                      <a:pPr algn="ctr"/>
                      <a:r>
                        <a:rPr lang="en-US" sz="1100" dirty="0" smtClean="0"/>
                        <a:t>Train</a:t>
                      </a:r>
                      <a:endParaRPr lang="en-US" sz="1100" dirty="0"/>
                    </a:p>
                  </a:txBody>
                  <a:tcPr anchor="ctr">
                    <a:solidFill>
                      <a:srgbClr val="A383D3"/>
                    </a:solidFill>
                  </a:tcPr>
                </a:tc>
                <a:tc>
                  <a:txBody>
                    <a:bodyPr/>
                    <a:lstStyle/>
                    <a:p>
                      <a:pPr algn="ctr"/>
                      <a:endParaRPr lang="en-US" sz="1100" dirty="0"/>
                    </a:p>
                  </a:txBody>
                  <a:tcPr anchor="ctr">
                    <a:solidFill>
                      <a:srgbClr val="A383D3"/>
                    </a:solidFill>
                  </a:tcPr>
                </a:tc>
                <a:tc>
                  <a:txBody>
                    <a:bodyPr/>
                    <a:lstStyle/>
                    <a:p>
                      <a:pPr algn="ct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tc>
                  <a:txBody>
                    <a:bodyPr/>
                    <a:lstStyle/>
                    <a:p>
                      <a:pPr algn="ctr"/>
                      <a:r>
                        <a:rPr lang="en-US" sz="1100" dirty="0" smtClean="0"/>
                        <a:t>D</a:t>
                      </a:r>
                      <a:endParaRPr lang="en-US" sz="1100" dirty="0"/>
                    </a:p>
                  </a:txBody>
                  <a:tcPr anchor="ctr">
                    <a:solidFill>
                      <a:srgbClr val="A383D3"/>
                    </a:solidFill>
                  </a:tcPr>
                </a:tc>
                <a:tc>
                  <a:txBody>
                    <a:bodyPr/>
                    <a:lstStyle/>
                    <a:p>
                      <a:pPr algn="ctr"/>
                      <a:r>
                        <a:rPr lang="en-US" sz="1100" dirty="0" smtClean="0"/>
                        <a:t>C</a:t>
                      </a:r>
                      <a:endParaRPr lang="en-US" sz="1100" dirty="0"/>
                    </a:p>
                  </a:txBody>
                  <a:tcPr anchor="ctr">
                    <a:solidFill>
                      <a:srgbClr val="A383D3"/>
                    </a:solidFill>
                  </a:tcPr>
                </a:tc>
                <a:extLst>
                  <a:ext uri="{0D108BD9-81ED-4DB2-BD59-A6C34878D82A}">
                    <a16:rowId xmlns:a16="http://schemas.microsoft.com/office/drawing/2014/main" val="2614964591"/>
                  </a:ext>
                </a:extLst>
              </a:tr>
              <a:tr h="453620">
                <a:tc>
                  <a:txBody>
                    <a:bodyPr/>
                    <a:lstStyle/>
                    <a:p>
                      <a:pPr algn="ctr"/>
                      <a:r>
                        <a:rPr lang="en-US" sz="1100" dirty="0" smtClean="0"/>
                        <a:t>Implement</a:t>
                      </a: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smtClean="0"/>
                        <a:t>RL</a:t>
                      </a:r>
                      <a:endParaRPr lang="en-US" sz="1100" dirty="0"/>
                    </a:p>
                  </a:txBody>
                  <a:tcPr anchor="ctr"/>
                </a:tc>
                <a:tc>
                  <a:txBody>
                    <a:bodyPr/>
                    <a:lstStyle/>
                    <a:p>
                      <a:pPr algn="ctr"/>
                      <a:r>
                        <a:rPr lang="en-US" sz="1100" dirty="0" smtClean="0"/>
                        <a:t>D</a:t>
                      </a:r>
                      <a:endParaRPr lang="en-US" sz="1100" dirty="0"/>
                    </a:p>
                  </a:txBody>
                  <a:tcPr anchor="ctr"/>
                </a:tc>
                <a:extLst>
                  <a:ext uri="{0D108BD9-81ED-4DB2-BD59-A6C34878D82A}">
                    <a16:rowId xmlns:a16="http://schemas.microsoft.com/office/drawing/2014/main" val="1701028953"/>
                  </a:ext>
                </a:extLst>
              </a:tr>
            </a:tbl>
          </a:graphicData>
        </a:graphic>
      </p:graphicFrame>
    </p:spTree>
    <p:extLst>
      <p:ext uri="{BB962C8B-B14F-4D97-AF65-F5344CB8AC3E}">
        <p14:creationId xmlns:p14="http://schemas.microsoft.com/office/powerpoint/2010/main" val="618393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cs typeface="Aparajita" panose="020B0604020202020204" pitchFamily="34" charset="0"/>
              </a:rPr>
              <a:t>          </a:t>
            </a:r>
            <a:r>
              <a:rPr lang="en-US" dirty="0" smtClean="0">
                <a:cs typeface="Aparajita" panose="020B0604020202020204" pitchFamily="34" charset="0"/>
              </a:rPr>
              <a:t>The Assessment Process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554968"/>
              </p:ext>
            </p:extLst>
          </p:nvPr>
        </p:nvGraphicFramePr>
        <p:xfrm>
          <a:off x="2024743" y="1690688"/>
          <a:ext cx="8191600" cy="4422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47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parajita" panose="020B0604020202020204" pitchFamily="34" charset="0"/>
              </a:rPr>
              <a:t>Artifact Collection: The Survey</a:t>
            </a:r>
            <a:endParaRPr lang="en-US" dirty="0"/>
          </a:p>
        </p:txBody>
      </p:sp>
      <p:pic>
        <p:nvPicPr>
          <p:cNvPr id="4" name="Content Placeholder 3"/>
          <p:cNvPicPr>
            <a:picLocks noGrp="1" noChangeAspect="1"/>
          </p:cNvPicPr>
          <p:nvPr>
            <p:ph sz="half" idx="2"/>
          </p:nvPr>
        </p:nvPicPr>
        <p:blipFill rotWithShape="1">
          <a:blip r:embed="rId2"/>
          <a:srcRect l="22380" t="20215" r="20027"/>
          <a:stretch/>
        </p:blipFill>
        <p:spPr>
          <a:xfrm>
            <a:off x="6292735" y="1690688"/>
            <a:ext cx="5061065" cy="4318068"/>
          </a:xfrm>
          <a:prstGeom prst="rect">
            <a:avLst/>
          </a:prstGeom>
        </p:spPr>
      </p:pic>
      <p:sp>
        <p:nvSpPr>
          <p:cNvPr id="5" name="Content Placeholder 4"/>
          <p:cNvSpPr>
            <a:spLocks noGrp="1"/>
          </p:cNvSpPr>
          <p:nvPr>
            <p:ph sz="half" idx="1"/>
          </p:nvPr>
        </p:nvSpPr>
        <p:spPr>
          <a:xfrm>
            <a:off x="548640" y="1933303"/>
            <a:ext cx="5471160" cy="4243660"/>
          </a:xfrm>
        </p:spPr>
        <p:txBody>
          <a:bodyPr>
            <a:normAutofit/>
          </a:bodyPr>
          <a:lstStyle/>
          <a:p>
            <a:pPr marL="0" indent="0">
              <a:buNone/>
            </a:pPr>
            <a:r>
              <a:rPr lang="en-US" sz="3200" dirty="0" smtClean="0"/>
              <a:t>Fall and Spring of assessment year, a survey is sent out from the office of assessment.</a:t>
            </a:r>
          </a:p>
          <a:p>
            <a:pPr lvl="1"/>
            <a:r>
              <a:rPr lang="en-US" sz="2800" dirty="0" smtClean="0"/>
              <a:t>What will you use for assessment?</a:t>
            </a:r>
          </a:p>
          <a:p>
            <a:pPr lvl="1"/>
            <a:r>
              <a:rPr lang="en-US" sz="2800" dirty="0" smtClean="0"/>
              <a:t>When will it be used?</a:t>
            </a:r>
          </a:p>
          <a:p>
            <a:pPr lvl="1"/>
            <a:r>
              <a:rPr lang="en-US" sz="2800" dirty="0" smtClean="0"/>
              <a:t>How will it be delivered?</a:t>
            </a:r>
            <a:endParaRPr lang="en-US" sz="2800" dirty="0"/>
          </a:p>
          <a:p>
            <a:pPr lvl="1"/>
            <a:r>
              <a:rPr lang="en-US" sz="2800" dirty="0" smtClean="0"/>
              <a:t>All artifacts entered into AQUA</a:t>
            </a:r>
          </a:p>
        </p:txBody>
      </p:sp>
      <p:pic>
        <p:nvPicPr>
          <p:cNvPr id="3" name="Picture 2"/>
          <p:cNvPicPr>
            <a:picLocks noChangeAspect="1"/>
          </p:cNvPicPr>
          <p:nvPr/>
        </p:nvPicPr>
        <p:blipFill>
          <a:blip r:embed="rId3"/>
          <a:stretch>
            <a:fillRect/>
          </a:stretch>
        </p:blipFill>
        <p:spPr>
          <a:xfrm>
            <a:off x="6019800" y="1511083"/>
            <a:ext cx="5898734" cy="4599160"/>
          </a:xfrm>
          <a:prstGeom prst="rect">
            <a:avLst/>
          </a:prstGeom>
        </p:spPr>
      </p:pic>
    </p:spTree>
    <p:extLst>
      <p:ext uri="{BB962C8B-B14F-4D97-AF65-F5344CB8AC3E}">
        <p14:creationId xmlns:p14="http://schemas.microsoft.com/office/powerpoint/2010/main" val="3672109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Inquiry: Scoring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000" dirty="0"/>
              <a:t>Evaluation of the artifacts took place between August </a:t>
            </a:r>
            <a:r>
              <a:rPr lang="en-US" sz="2000" dirty="0" smtClean="0"/>
              <a:t>10-19</a:t>
            </a:r>
            <a:r>
              <a:rPr lang="en-US" sz="2000" baseline="30000" dirty="0" smtClean="0"/>
              <a:t>th</a:t>
            </a:r>
            <a:r>
              <a:rPr lang="en-US" sz="2000" dirty="0" smtClean="0"/>
              <a:t> </a:t>
            </a:r>
            <a:r>
              <a:rPr lang="en-US" sz="2000" dirty="0"/>
              <a:t>, 2020. The evaluation team was recruited from faculty who had participated in the assessment process. The evaluation team consisted of: </a:t>
            </a:r>
            <a:endParaRPr lang="en-US" sz="2000" dirty="0" smtClean="0"/>
          </a:p>
          <a:p>
            <a:pPr marL="0" indent="0">
              <a:buNone/>
            </a:pPr>
            <a:r>
              <a:rPr lang="en-US" dirty="0"/>
              <a:t>	</a:t>
            </a:r>
            <a:r>
              <a:rPr lang="en-US" sz="1900" dirty="0" smtClean="0"/>
              <a:t>Rubric </a:t>
            </a:r>
            <a:r>
              <a:rPr lang="en-US" sz="1900" dirty="0"/>
              <a:t>A (Inquiry and Analysis) </a:t>
            </a:r>
            <a:endParaRPr lang="en-US" sz="1900" dirty="0" smtClean="0"/>
          </a:p>
          <a:p>
            <a:pPr marL="0" indent="0">
              <a:buNone/>
            </a:pPr>
            <a:r>
              <a:rPr lang="en-US" sz="1900" dirty="0"/>
              <a:t>	</a:t>
            </a:r>
            <a:r>
              <a:rPr lang="en-US" sz="1900" dirty="0" smtClean="0"/>
              <a:t>	Michael </a:t>
            </a:r>
            <a:r>
              <a:rPr lang="en-US" sz="1900" dirty="0" err="1"/>
              <a:t>Rosenow</a:t>
            </a:r>
            <a:r>
              <a:rPr lang="en-US" sz="1900" dirty="0"/>
              <a:t> (History) </a:t>
            </a:r>
            <a:endParaRPr lang="en-US" sz="1900" dirty="0" smtClean="0"/>
          </a:p>
          <a:p>
            <a:pPr marL="0" indent="0">
              <a:buNone/>
            </a:pPr>
            <a:r>
              <a:rPr lang="en-US" sz="1900" dirty="0"/>
              <a:t>	</a:t>
            </a:r>
            <a:r>
              <a:rPr lang="en-US" sz="1900" dirty="0" smtClean="0"/>
              <a:t>	Jacob </a:t>
            </a:r>
            <a:r>
              <a:rPr lang="en-US" sz="1900" dirty="0" err="1"/>
              <a:t>Bundrick</a:t>
            </a:r>
            <a:r>
              <a:rPr lang="en-US" sz="1900" dirty="0"/>
              <a:t> (EFIRM) </a:t>
            </a:r>
            <a:endParaRPr lang="en-US" sz="1900" dirty="0" smtClean="0"/>
          </a:p>
          <a:p>
            <a:pPr marL="0" indent="0">
              <a:buNone/>
            </a:pPr>
            <a:r>
              <a:rPr lang="en-US" sz="1900" dirty="0"/>
              <a:t>	</a:t>
            </a:r>
            <a:r>
              <a:rPr lang="en-US" sz="1900" dirty="0" smtClean="0"/>
              <a:t>	Ramón </a:t>
            </a:r>
            <a:r>
              <a:rPr lang="en-US" sz="1900" dirty="0"/>
              <a:t>Escamilla (LLLC) </a:t>
            </a:r>
            <a:endParaRPr lang="en-US" sz="1900" dirty="0" smtClean="0"/>
          </a:p>
          <a:p>
            <a:pPr marL="0" indent="0">
              <a:buNone/>
            </a:pPr>
            <a:r>
              <a:rPr lang="en-US" sz="1900" dirty="0"/>
              <a:t>	</a:t>
            </a:r>
            <a:r>
              <a:rPr lang="en-US" sz="1900" dirty="0" smtClean="0"/>
              <a:t>Rubric </a:t>
            </a:r>
            <a:r>
              <a:rPr lang="en-US" sz="1900" dirty="0"/>
              <a:t>B (Scientific) </a:t>
            </a:r>
            <a:endParaRPr lang="en-US" sz="1900" dirty="0" smtClean="0"/>
          </a:p>
          <a:p>
            <a:pPr marL="0" indent="0">
              <a:buNone/>
            </a:pPr>
            <a:r>
              <a:rPr lang="en-US" sz="1900" dirty="0"/>
              <a:t>	</a:t>
            </a:r>
            <a:r>
              <a:rPr lang="en-US" sz="1900" dirty="0" smtClean="0"/>
              <a:t>	Kari </a:t>
            </a:r>
            <a:r>
              <a:rPr lang="en-US" sz="1900" dirty="0"/>
              <a:t>Naylor (Biology) </a:t>
            </a:r>
            <a:endParaRPr lang="en-US" sz="1900" dirty="0" smtClean="0"/>
          </a:p>
          <a:p>
            <a:pPr marL="0" indent="0">
              <a:buNone/>
            </a:pPr>
            <a:r>
              <a:rPr lang="en-US" sz="1900" dirty="0"/>
              <a:t>	</a:t>
            </a:r>
            <a:r>
              <a:rPr lang="en-US" sz="1900" dirty="0" smtClean="0"/>
              <a:t>	Debra </a:t>
            </a:r>
            <a:r>
              <a:rPr lang="en-US" sz="1900" dirty="0"/>
              <a:t>Burris (Physics and Astronomy) </a:t>
            </a:r>
            <a:endParaRPr lang="en-US" sz="1900" dirty="0" smtClean="0"/>
          </a:p>
          <a:p>
            <a:pPr marL="0" indent="0">
              <a:buNone/>
            </a:pPr>
            <a:r>
              <a:rPr lang="en-US" sz="1900" dirty="0"/>
              <a:t>	</a:t>
            </a:r>
            <a:r>
              <a:rPr lang="en-US" sz="1900" dirty="0" smtClean="0"/>
              <a:t>Rubric </a:t>
            </a:r>
            <a:r>
              <a:rPr lang="en-US" sz="1900" dirty="0"/>
              <a:t>C (Quantitative) </a:t>
            </a:r>
            <a:endParaRPr lang="en-US" sz="1900" dirty="0" smtClean="0"/>
          </a:p>
          <a:p>
            <a:pPr marL="0" indent="0">
              <a:buNone/>
            </a:pPr>
            <a:r>
              <a:rPr lang="en-US" sz="1900" dirty="0"/>
              <a:t>	</a:t>
            </a:r>
            <a:r>
              <a:rPr lang="en-US" sz="1900" dirty="0" smtClean="0"/>
              <a:t>	Jeffrey </a:t>
            </a:r>
            <a:r>
              <a:rPr lang="en-US" sz="1900" dirty="0" err="1"/>
              <a:t>Beyerl</a:t>
            </a:r>
            <a:r>
              <a:rPr lang="en-US" sz="1900" dirty="0"/>
              <a:t> (Mathematics) </a:t>
            </a:r>
            <a:endParaRPr lang="en-US" sz="1900" dirty="0" smtClean="0"/>
          </a:p>
          <a:p>
            <a:pPr marL="0" indent="0">
              <a:buNone/>
            </a:pPr>
            <a:r>
              <a:rPr lang="en-US" sz="1900" dirty="0"/>
              <a:t>	</a:t>
            </a:r>
            <a:r>
              <a:rPr lang="en-US" sz="1900" dirty="0" smtClean="0"/>
              <a:t>	Monica </a:t>
            </a:r>
            <a:r>
              <a:rPr lang="en-US" sz="1900" dirty="0" err="1"/>
              <a:t>Lieblong</a:t>
            </a:r>
            <a:r>
              <a:rPr lang="en-US" sz="1900" dirty="0"/>
              <a:t> (FACS) </a:t>
            </a:r>
            <a:endParaRPr lang="en-US" sz="1900" dirty="0" smtClean="0"/>
          </a:p>
          <a:p>
            <a:pPr marL="0" indent="0">
              <a:buNone/>
            </a:pPr>
            <a:r>
              <a:rPr lang="en-US" sz="1900" dirty="0"/>
              <a:t>	</a:t>
            </a:r>
            <a:r>
              <a:rPr lang="en-US" sz="1900" dirty="0" smtClean="0"/>
              <a:t>	Ahmad </a:t>
            </a:r>
            <a:r>
              <a:rPr lang="en-US" sz="1900" dirty="0" err="1"/>
              <a:t>Patooghy</a:t>
            </a:r>
            <a:r>
              <a:rPr lang="en-US" sz="1900" dirty="0"/>
              <a:t> (Computer Science) </a:t>
            </a:r>
            <a:endParaRPr lang="en-US" sz="1900" dirty="0" smtClean="0"/>
          </a:p>
        </p:txBody>
      </p:sp>
    </p:spTree>
    <p:extLst>
      <p:ext uri="{BB962C8B-B14F-4D97-AF65-F5344CB8AC3E}">
        <p14:creationId xmlns:p14="http://schemas.microsoft.com/office/powerpoint/2010/main" val="154272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A Template 20170120" id="{B021F648-B73B-4EAA-9DEB-A977EACE8479}" vid="{0BCC2BEA-115B-4C7B-BAB7-6FE7699DE5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UCA Template 20170120</Template>
  <TotalTime>1463</TotalTime>
  <Words>1430</Words>
  <Application>Microsoft Office PowerPoint</Application>
  <PresentationFormat>Widescreen</PresentationFormat>
  <Paragraphs>133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Aparajita</vt:lpstr>
      <vt:lpstr>Arial</vt:lpstr>
      <vt:lpstr>Calibri</vt:lpstr>
      <vt:lpstr>Calibri Light</vt:lpstr>
      <vt:lpstr>Garamond</vt:lpstr>
      <vt:lpstr>Office Theme</vt:lpstr>
      <vt:lpstr>PowerPoint Presentation</vt:lpstr>
      <vt:lpstr>Today’s Presentation</vt:lpstr>
      <vt:lpstr>The UCA Core</vt:lpstr>
      <vt:lpstr>The Competencies and Scaffolding</vt:lpstr>
      <vt:lpstr>The Goal of Assessment</vt:lpstr>
      <vt:lpstr>The Assessment Cycle</vt:lpstr>
      <vt:lpstr>          The Assessment Process</vt:lpstr>
      <vt:lpstr>Artifact Collection: The Survey</vt:lpstr>
      <vt:lpstr>Critical Inquiry: Scoring</vt:lpstr>
      <vt:lpstr>Scoring Results</vt:lpstr>
      <vt:lpstr>Rater agreement, cont. </vt:lpstr>
      <vt:lpstr>Goal A (Inquiry and Analysis) </vt:lpstr>
      <vt:lpstr>Goal B (Scientific) </vt:lpstr>
      <vt:lpstr>Goal C (Quantitative) </vt:lpstr>
      <vt:lpstr>Observations from the Report</vt:lpstr>
      <vt:lpstr>Questions? Comments? </vt:lpstr>
      <vt:lpstr>Four Year Program Review  of the UCA Core</vt:lpstr>
      <vt:lpstr>Key Takeaways</vt:lpstr>
      <vt:lpstr>Assessment of General Education at UCA</vt:lpstr>
      <vt:lpstr>Room for Improvement</vt:lpstr>
      <vt:lpstr>FYS needs to be revisited</vt:lpstr>
      <vt:lpstr>Wrap up</vt:lpstr>
      <vt:lpstr>Questions? Comments? </vt:lpstr>
      <vt:lpstr>PowerPoint Presentation</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UCA</dc:creator>
  <cp:lastModifiedBy>Jacob Held</cp:lastModifiedBy>
  <cp:revision>206</cp:revision>
  <cp:lastPrinted>2017-02-17T14:34:16Z</cp:lastPrinted>
  <dcterms:created xsi:type="dcterms:W3CDTF">2017-01-20T13:57:15Z</dcterms:created>
  <dcterms:modified xsi:type="dcterms:W3CDTF">2021-04-14T18:01:28Z</dcterms:modified>
</cp:coreProperties>
</file>