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6" r:id="rId4"/>
    <p:sldId id="267" r:id="rId5"/>
    <p:sldId id="262" r:id="rId6"/>
    <p:sldId id="264" r:id="rId7"/>
    <p:sldId id="265" r:id="rId8"/>
    <p:sldId id="274" r:id="rId9"/>
    <p:sldId id="260" r:id="rId10"/>
    <p:sldId id="283" r:id="rId11"/>
    <p:sldId id="284" r:id="rId12"/>
    <p:sldId id="281" r:id="rId13"/>
    <p:sldId id="271" r:id="rId14"/>
    <p:sldId id="278" r:id="rId15"/>
    <p:sldId id="279" r:id="rId16"/>
    <p:sldId id="273" r:id="rId17"/>
    <p:sldId id="268" r:id="rId18"/>
    <p:sldId id="269" r:id="rId19"/>
    <p:sldId id="272" r:id="rId20"/>
    <p:sldId id="282"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967E3-97EF-4C57-A60C-F18B8C27386C}" type="doc">
      <dgm:prSet loTypeId="urn:microsoft.com/office/officeart/2005/8/layout/cycle5" loCatId="cycle" qsTypeId="urn:microsoft.com/office/officeart/2005/8/quickstyle/simple1" qsCatId="simple" csTypeId="urn:microsoft.com/office/officeart/2005/8/colors/accent0_2" csCatId="mainScheme" phldr="1"/>
      <dgm:spPr/>
      <dgm:t>
        <a:bodyPr/>
        <a:lstStyle/>
        <a:p>
          <a:endParaRPr lang="en-US"/>
        </a:p>
      </dgm:t>
    </dgm:pt>
    <dgm:pt modelId="{6F9314FC-921D-4931-94E3-1BC24E5C2F15}">
      <dgm:prSet phldrT="[Text]" custT="1"/>
      <dgm:spPr>
        <a:solidFill>
          <a:schemeClr val="bg1"/>
        </a:solidFill>
        <a:ln>
          <a:solidFill>
            <a:srgbClr val="4F2D7F"/>
          </a:solidFill>
        </a:ln>
      </dgm:spPr>
      <dgm:t>
        <a:bodyPr/>
        <a:lstStyle/>
        <a:p>
          <a:r>
            <a:rPr lang="en-US" sz="1400" dirty="0" smtClean="0">
              <a:solidFill>
                <a:schemeClr val="tx1"/>
              </a:solidFill>
            </a:rPr>
            <a:t>Collect Artifacts</a:t>
          </a:r>
          <a:endParaRPr lang="en-US" sz="1400" dirty="0">
            <a:solidFill>
              <a:schemeClr val="tx1"/>
            </a:solidFill>
          </a:endParaRPr>
        </a:p>
      </dgm:t>
    </dgm:pt>
    <dgm:pt modelId="{182C1DCB-504B-4381-AFF8-0E189B760606}" type="parTrans" cxnId="{70C5AA5E-C9CA-4BDF-BF62-3DA949DE7D12}">
      <dgm:prSet/>
      <dgm:spPr/>
      <dgm:t>
        <a:bodyPr/>
        <a:lstStyle/>
        <a:p>
          <a:endParaRPr lang="en-US"/>
        </a:p>
      </dgm:t>
    </dgm:pt>
    <dgm:pt modelId="{3481AD70-0BC3-4CC7-98D4-1B33A75D7D43}" type="sibTrans" cxnId="{70C5AA5E-C9CA-4BDF-BF62-3DA949DE7D12}">
      <dgm:prSet custT="1"/>
      <dgm:spPr>
        <a:solidFill>
          <a:schemeClr val="bg1"/>
        </a:solidFill>
        <a:ln>
          <a:solidFill>
            <a:srgbClr val="4F2D7F"/>
          </a:solidFill>
        </a:ln>
      </dgm:spPr>
      <dgm:t>
        <a:bodyPr/>
        <a:lstStyle/>
        <a:p>
          <a:endParaRPr lang="en-US" sz="1400">
            <a:solidFill>
              <a:schemeClr val="tx1"/>
            </a:solidFill>
          </a:endParaRPr>
        </a:p>
      </dgm:t>
    </dgm:pt>
    <dgm:pt modelId="{3EEAD36C-DFB0-4D1A-BD4B-A3408A2A6187}">
      <dgm:prSet phldrT="[Text]" custT="1"/>
      <dgm:spPr>
        <a:solidFill>
          <a:schemeClr val="bg1"/>
        </a:solidFill>
        <a:ln>
          <a:solidFill>
            <a:srgbClr val="4F2D7F"/>
          </a:solidFill>
        </a:ln>
      </dgm:spPr>
      <dgm:t>
        <a:bodyPr/>
        <a:lstStyle/>
        <a:p>
          <a:r>
            <a:rPr lang="en-US" sz="1400" dirty="0" smtClean="0">
              <a:solidFill>
                <a:schemeClr val="tx1"/>
              </a:solidFill>
            </a:rPr>
            <a:t>Score Artifacts</a:t>
          </a:r>
          <a:endParaRPr lang="en-US" sz="1400" dirty="0">
            <a:solidFill>
              <a:schemeClr val="tx1"/>
            </a:solidFill>
          </a:endParaRPr>
        </a:p>
      </dgm:t>
    </dgm:pt>
    <dgm:pt modelId="{C99B5906-FAE7-42AA-A734-243DF0E4D176}" type="parTrans" cxnId="{DEC8C773-0657-4763-8BD5-70ADB7517C6C}">
      <dgm:prSet/>
      <dgm:spPr/>
      <dgm:t>
        <a:bodyPr/>
        <a:lstStyle/>
        <a:p>
          <a:endParaRPr lang="en-US"/>
        </a:p>
      </dgm:t>
    </dgm:pt>
    <dgm:pt modelId="{1CEFB5DD-5AAD-402E-B852-4EE16A735DC6}" type="sibTrans" cxnId="{DEC8C773-0657-4763-8BD5-70ADB7517C6C}">
      <dgm:prSet custT="1"/>
      <dgm:spPr>
        <a:solidFill>
          <a:schemeClr val="bg1"/>
        </a:solidFill>
        <a:ln>
          <a:solidFill>
            <a:srgbClr val="4F2D7F"/>
          </a:solidFill>
        </a:ln>
      </dgm:spPr>
      <dgm:t>
        <a:bodyPr/>
        <a:lstStyle/>
        <a:p>
          <a:endParaRPr lang="en-US" sz="1400">
            <a:solidFill>
              <a:schemeClr val="tx1"/>
            </a:solidFill>
          </a:endParaRPr>
        </a:p>
      </dgm:t>
    </dgm:pt>
    <dgm:pt modelId="{DF49B6F4-2721-4295-956D-BD0EBEAFB695}">
      <dgm:prSet phldrT="[Text]" custT="1"/>
      <dgm:spPr>
        <a:solidFill>
          <a:schemeClr val="bg1"/>
        </a:solidFill>
        <a:ln>
          <a:solidFill>
            <a:srgbClr val="4F2D7F"/>
          </a:solidFill>
        </a:ln>
      </dgm:spPr>
      <dgm:t>
        <a:bodyPr/>
        <a:lstStyle/>
        <a:p>
          <a:r>
            <a:rPr lang="en-US" sz="1400" dirty="0" smtClean="0">
              <a:solidFill>
                <a:schemeClr val="tx1"/>
              </a:solidFill>
            </a:rPr>
            <a:t>Collect and Process Data</a:t>
          </a:r>
        </a:p>
      </dgm:t>
    </dgm:pt>
    <dgm:pt modelId="{F199DA85-CA0E-465F-8313-B7CBD4D143A5}" type="parTrans" cxnId="{83A78CB2-F288-4C59-B0E7-0596B6ECA3CD}">
      <dgm:prSet/>
      <dgm:spPr/>
      <dgm:t>
        <a:bodyPr/>
        <a:lstStyle/>
        <a:p>
          <a:endParaRPr lang="en-US"/>
        </a:p>
      </dgm:t>
    </dgm:pt>
    <dgm:pt modelId="{E0AE499D-4CD4-48E5-894D-F8F360AD5278}" type="sibTrans" cxnId="{83A78CB2-F288-4C59-B0E7-0596B6ECA3CD}">
      <dgm:prSet custT="1"/>
      <dgm:spPr>
        <a:solidFill>
          <a:schemeClr val="bg1"/>
        </a:solidFill>
        <a:ln>
          <a:solidFill>
            <a:srgbClr val="4F2D7F"/>
          </a:solidFill>
        </a:ln>
      </dgm:spPr>
      <dgm:t>
        <a:bodyPr/>
        <a:lstStyle/>
        <a:p>
          <a:endParaRPr lang="en-US" sz="1400">
            <a:solidFill>
              <a:schemeClr val="tx1"/>
            </a:solidFill>
          </a:endParaRPr>
        </a:p>
      </dgm:t>
    </dgm:pt>
    <dgm:pt modelId="{02951B7B-1170-4864-A528-CF2645D83AF6}">
      <dgm:prSet phldrT="[Text]" custT="1"/>
      <dgm:spPr>
        <a:solidFill>
          <a:schemeClr val="bg1"/>
        </a:solidFill>
        <a:ln>
          <a:solidFill>
            <a:srgbClr val="4F2D7F"/>
          </a:solidFill>
        </a:ln>
      </dgm:spPr>
      <dgm:t>
        <a:bodyPr/>
        <a:lstStyle/>
        <a:p>
          <a:r>
            <a:rPr lang="en-US" sz="1400" dirty="0" smtClean="0">
              <a:solidFill>
                <a:schemeClr val="tx1"/>
              </a:solidFill>
            </a:rPr>
            <a:t>Improvement Teams</a:t>
          </a:r>
          <a:endParaRPr lang="en-US" sz="1400" dirty="0">
            <a:solidFill>
              <a:schemeClr val="tx1"/>
            </a:solidFill>
          </a:endParaRPr>
        </a:p>
      </dgm:t>
    </dgm:pt>
    <dgm:pt modelId="{FC658ECB-214B-49A8-B533-9939CD9A146A}" type="parTrans" cxnId="{9E8056E8-D02B-433D-8EF9-306D38745EE7}">
      <dgm:prSet/>
      <dgm:spPr/>
      <dgm:t>
        <a:bodyPr/>
        <a:lstStyle/>
        <a:p>
          <a:endParaRPr lang="en-US"/>
        </a:p>
      </dgm:t>
    </dgm:pt>
    <dgm:pt modelId="{C0B3F6F9-F7A3-4570-A9E0-AED02E5E66C1}" type="sibTrans" cxnId="{9E8056E8-D02B-433D-8EF9-306D38745EE7}">
      <dgm:prSet custT="1"/>
      <dgm:spPr>
        <a:solidFill>
          <a:schemeClr val="bg1"/>
        </a:solidFill>
        <a:ln>
          <a:solidFill>
            <a:srgbClr val="4F2D7F"/>
          </a:solidFill>
        </a:ln>
      </dgm:spPr>
      <dgm:t>
        <a:bodyPr/>
        <a:lstStyle/>
        <a:p>
          <a:endParaRPr lang="en-US" sz="1400">
            <a:solidFill>
              <a:schemeClr val="tx1"/>
            </a:solidFill>
          </a:endParaRPr>
        </a:p>
      </dgm:t>
    </dgm:pt>
    <dgm:pt modelId="{94FB8E5C-11E6-40C0-BB35-6456B4BA89AF}">
      <dgm:prSet phldrT="[Text]" custT="1"/>
      <dgm:spPr>
        <a:solidFill>
          <a:schemeClr val="bg1"/>
        </a:solidFill>
        <a:ln>
          <a:solidFill>
            <a:srgbClr val="4F2D7F"/>
          </a:solidFill>
        </a:ln>
      </dgm:spPr>
      <dgm:t>
        <a:bodyPr/>
        <a:lstStyle/>
        <a:p>
          <a:r>
            <a:rPr lang="en-US" sz="1400" dirty="0" smtClean="0">
              <a:solidFill>
                <a:schemeClr val="tx1"/>
              </a:solidFill>
            </a:rPr>
            <a:t>Interventions</a:t>
          </a:r>
          <a:endParaRPr lang="en-US" sz="1400" dirty="0">
            <a:solidFill>
              <a:schemeClr val="tx1"/>
            </a:solidFill>
          </a:endParaRPr>
        </a:p>
      </dgm:t>
    </dgm:pt>
    <dgm:pt modelId="{2F12B64E-5283-49AA-8F86-9A0AA59AF608}" type="parTrans" cxnId="{9D638423-3572-4B1D-8543-71E2F67FE495}">
      <dgm:prSet/>
      <dgm:spPr/>
      <dgm:t>
        <a:bodyPr/>
        <a:lstStyle/>
        <a:p>
          <a:endParaRPr lang="en-US"/>
        </a:p>
      </dgm:t>
    </dgm:pt>
    <dgm:pt modelId="{758CD082-7D4D-4603-A60C-C023DBA8EA3E}" type="sibTrans" cxnId="{9D638423-3572-4B1D-8543-71E2F67FE495}">
      <dgm:prSet custT="1"/>
      <dgm:spPr>
        <a:solidFill>
          <a:schemeClr val="bg1"/>
        </a:solidFill>
        <a:ln>
          <a:solidFill>
            <a:srgbClr val="4F2D7F"/>
          </a:solidFill>
        </a:ln>
      </dgm:spPr>
      <dgm:t>
        <a:bodyPr/>
        <a:lstStyle/>
        <a:p>
          <a:endParaRPr lang="en-US" sz="1400">
            <a:solidFill>
              <a:schemeClr val="tx1"/>
            </a:solidFill>
          </a:endParaRPr>
        </a:p>
      </dgm:t>
    </dgm:pt>
    <dgm:pt modelId="{24EC086B-7B91-4634-BCD2-512E7A0B815E}">
      <dgm:prSet custT="1"/>
      <dgm:spPr>
        <a:solidFill>
          <a:schemeClr val="bg1"/>
        </a:solidFill>
        <a:ln>
          <a:solidFill>
            <a:srgbClr val="4F2D7F"/>
          </a:solidFill>
        </a:ln>
      </dgm:spPr>
      <dgm:t>
        <a:bodyPr/>
        <a:lstStyle/>
        <a:p>
          <a:r>
            <a:rPr lang="en-US" sz="1400" dirty="0" smtClean="0">
              <a:solidFill>
                <a:schemeClr val="tx1"/>
              </a:solidFill>
            </a:rPr>
            <a:t>Faculty Development </a:t>
          </a:r>
          <a:endParaRPr lang="en-US" sz="1400" dirty="0">
            <a:solidFill>
              <a:schemeClr val="tx1"/>
            </a:solidFill>
          </a:endParaRPr>
        </a:p>
      </dgm:t>
    </dgm:pt>
    <dgm:pt modelId="{2E68E4DE-FD87-45D7-B3CD-CBDC3FA8BDCA}" type="parTrans" cxnId="{6A84CC49-790B-4FEF-BC00-88A4F006CBCD}">
      <dgm:prSet/>
      <dgm:spPr/>
      <dgm:t>
        <a:bodyPr/>
        <a:lstStyle/>
        <a:p>
          <a:endParaRPr lang="en-US"/>
        </a:p>
      </dgm:t>
    </dgm:pt>
    <dgm:pt modelId="{33AF2F4E-760D-4EB3-8152-8117C479C2AF}" type="sibTrans" cxnId="{6A84CC49-790B-4FEF-BC00-88A4F006CBCD}">
      <dgm:prSet custT="1"/>
      <dgm:spPr>
        <a:solidFill>
          <a:schemeClr val="bg1"/>
        </a:solidFill>
        <a:ln>
          <a:solidFill>
            <a:srgbClr val="4F2D7F"/>
          </a:solidFill>
        </a:ln>
      </dgm:spPr>
      <dgm:t>
        <a:bodyPr/>
        <a:lstStyle/>
        <a:p>
          <a:endParaRPr lang="en-US" sz="1400">
            <a:solidFill>
              <a:schemeClr val="tx1"/>
            </a:solidFill>
          </a:endParaRPr>
        </a:p>
      </dgm:t>
    </dgm:pt>
    <dgm:pt modelId="{69DAA656-B0BC-49AF-AB63-005FFFE38F60}" type="pres">
      <dgm:prSet presAssocID="{EF8967E3-97EF-4C57-A60C-F18B8C27386C}" presName="cycle" presStyleCnt="0">
        <dgm:presLayoutVars>
          <dgm:dir/>
          <dgm:resizeHandles val="exact"/>
        </dgm:presLayoutVars>
      </dgm:prSet>
      <dgm:spPr/>
      <dgm:t>
        <a:bodyPr/>
        <a:lstStyle/>
        <a:p>
          <a:endParaRPr lang="en-US"/>
        </a:p>
      </dgm:t>
    </dgm:pt>
    <dgm:pt modelId="{A94AB810-1FBB-4C92-8927-26B08552FC19}" type="pres">
      <dgm:prSet presAssocID="{6F9314FC-921D-4931-94E3-1BC24E5C2F15}" presName="node" presStyleLbl="node1" presStyleIdx="0" presStyleCnt="6">
        <dgm:presLayoutVars>
          <dgm:bulletEnabled val="1"/>
        </dgm:presLayoutVars>
      </dgm:prSet>
      <dgm:spPr/>
      <dgm:t>
        <a:bodyPr/>
        <a:lstStyle/>
        <a:p>
          <a:endParaRPr lang="en-US"/>
        </a:p>
      </dgm:t>
    </dgm:pt>
    <dgm:pt modelId="{27F0B5A9-02AC-4A5A-B9CA-076B7AC363FF}" type="pres">
      <dgm:prSet presAssocID="{6F9314FC-921D-4931-94E3-1BC24E5C2F15}" presName="spNode" presStyleCnt="0"/>
      <dgm:spPr/>
    </dgm:pt>
    <dgm:pt modelId="{60F2DBA5-A766-4BF1-AAE2-80F7936A308E}" type="pres">
      <dgm:prSet presAssocID="{3481AD70-0BC3-4CC7-98D4-1B33A75D7D43}" presName="sibTrans" presStyleLbl="sibTrans1D1" presStyleIdx="0" presStyleCnt="6"/>
      <dgm:spPr/>
      <dgm:t>
        <a:bodyPr/>
        <a:lstStyle/>
        <a:p>
          <a:endParaRPr lang="en-US"/>
        </a:p>
      </dgm:t>
    </dgm:pt>
    <dgm:pt modelId="{80EC051A-9130-4F7E-98A7-182C68DEA41E}" type="pres">
      <dgm:prSet presAssocID="{3EEAD36C-DFB0-4D1A-BD4B-A3408A2A6187}" presName="node" presStyleLbl="node1" presStyleIdx="1" presStyleCnt="6">
        <dgm:presLayoutVars>
          <dgm:bulletEnabled val="1"/>
        </dgm:presLayoutVars>
      </dgm:prSet>
      <dgm:spPr/>
      <dgm:t>
        <a:bodyPr/>
        <a:lstStyle/>
        <a:p>
          <a:endParaRPr lang="en-US"/>
        </a:p>
      </dgm:t>
    </dgm:pt>
    <dgm:pt modelId="{3A759641-535E-40F1-B2B4-A4C456788426}" type="pres">
      <dgm:prSet presAssocID="{3EEAD36C-DFB0-4D1A-BD4B-A3408A2A6187}" presName="spNode" presStyleCnt="0"/>
      <dgm:spPr/>
    </dgm:pt>
    <dgm:pt modelId="{E19F4669-44A7-469F-8B5C-D79DE317DA7D}" type="pres">
      <dgm:prSet presAssocID="{1CEFB5DD-5AAD-402E-B852-4EE16A735DC6}" presName="sibTrans" presStyleLbl="sibTrans1D1" presStyleIdx="1" presStyleCnt="6"/>
      <dgm:spPr/>
      <dgm:t>
        <a:bodyPr/>
        <a:lstStyle/>
        <a:p>
          <a:endParaRPr lang="en-US"/>
        </a:p>
      </dgm:t>
    </dgm:pt>
    <dgm:pt modelId="{B2CB4A08-0417-4F05-895E-BE389ACC4EF9}" type="pres">
      <dgm:prSet presAssocID="{DF49B6F4-2721-4295-956D-BD0EBEAFB695}" presName="node" presStyleLbl="node1" presStyleIdx="2" presStyleCnt="6">
        <dgm:presLayoutVars>
          <dgm:bulletEnabled val="1"/>
        </dgm:presLayoutVars>
      </dgm:prSet>
      <dgm:spPr/>
      <dgm:t>
        <a:bodyPr/>
        <a:lstStyle/>
        <a:p>
          <a:endParaRPr lang="en-US"/>
        </a:p>
      </dgm:t>
    </dgm:pt>
    <dgm:pt modelId="{C4D935CB-5D54-4DE6-9BFE-E827809A43C4}" type="pres">
      <dgm:prSet presAssocID="{DF49B6F4-2721-4295-956D-BD0EBEAFB695}" presName="spNode" presStyleCnt="0"/>
      <dgm:spPr/>
    </dgm:pt>
    <dgm:pt modelId="{1BE07DAD-8A9E-45B4-A432-CEAED2F11A87}" type="pres">
      <dgm:prSet presAssocID="{E0AE499D-4CD4-48E5-894D-F8F360AD5278}" presName="sibTrans" presStyleLbl="sibTrans1D1" presStyleIdx="2" presStyleCnt="6"/>
      <dgm:spPr/>
      <dgm:t>
        <a:bodyPr/>
        <a:lstStyle/>
        <a:p>
          <a:endParaRPr lang="en-US"/>
        </a:p>
      </dgm:t>
    </dgm:pt>
    <dgm:pt modelId="{882954BB-8ED2-4D39-A834-5DB54E16D0D7}" type="pres">
      <dgm:prSet presAssocID="{02951B7B-1170-4864-A528-CF2645D83AF6}" presName="node" presStyleLbl="node1" presStyleIdx="3" presStyleCnt="6">
        <dgm:presLayoutVars>
          <dgm:bulletEnabled val="1"/>
        </dgm:presLayoutVars>
      </dgm:prSet>
      <dgm:spPr/>
      <dgm:t>
        <a:bodyPr/>
        <a:lstStyle/>
        <a:p>
          <a:endParaRPr lang="en-US"/>
        </a:p>
      </dgm:t>
    </dgm:pt>
    <dgm:pt modelId="{0390713F-6D51-42F3-AA8E-1FBFFFBEC65A}" type="pres">
      <dgm:prSet presAssocID="{02951B7B-1170-4864-A528-CF2645D83AF6}" presName="spNode" presStyleCnt="0"/>
      <dgm:spPr/>
    </dgm:pt>
    <dgm:pt modelId="{E4554AFC-70FD-4BCC-82FA-8AB6A9808404}" type="pres">
      <dgm:prSet presAssocID="{C0B3F6F9-F7A3-4570-A9E0-AED02E5E66C1}" presName="sibTrans" presStyleLbl="sibTrans1D1" presStyleIdx="3" presStyleCnt="6"/>
      <dgm:spPr/>
      <dgm:t>
        <a:bodyPr/>
        <a:lstStyle/>
        <a:p>
          <a:endParaRPr lang="en-US"/>
        </a:p>
      </dgm:t>
    </dgm:pt>
    <dgm:pt modelId="{AA96735C-4101-4120-ABF7-E012C0ED5E71}" type="pres">
      <dgm:prSet presAssocID="{94FB8E5C-11E6-40C0-BB35-6456B4BA89AF}" presName="node" presStyleLbl="node1" presStyleIdx="4" presStyleCnt="6">
        <dgm:presLayoutVars>
          <dgm:bulletEnabled val="1"/>
        </dgm:presLayoutVars>
      </dgm:prSet>
      <dgm:spPr/>
      <dgm:t>
        <a:bodyPr/>
        <a:lstStyle/>
        <a:p>
          <a:endParaRPr lang="en-US"/>
        </a:p>
      </dgm:t>
    </dgm:pt>
    <dgm:pt modelId="{5268AC2D-0B83-450A-9321-33AEEF02F8B3}" type="pres">
      <dgm:prSet presAssocID="{94FB8E5C-11E6-40C0-BB35-6456B4BA89AF}" presName="spNode" presStyleCnt="0"/>
      <dgm:spPr/>
    </dgm:pt>
    <dgm:pt modelId="{148622E1-409A-4AA9-A72F-06046A9AEB19}" type="pres">
      <dgm:prSet presAssocID="{758CD082-7D4D-4603-A60C-C023DBA8EA3E}" presName="sibTrans" presStyleLbl="sibTrans1D1" presStyleIdx="4" presStyleCnt="6"/>
      <dgm:spPr/>
      <dgm:t>
        <a:bodyPr/>
        <a:lstStyle/>
        <a:p>
          <a:endParaRPr lang="en-US"/>
        </a:p>
      </dgm:t>
    </dgm:pt>
    <dgm:pt modelId="{A820BB71-591D-4D80-B40F-5A4F124B1390}" type="pres">
      <dgm:prSet presAssocID="{24EC086B-7B91-4634-BCD2-512E7A0B815E}" presName="node" presStyleLbl="node1" presStyleIdx="5" presStyleCnt="6">
        <dgm:presLayoutVars>
          <dgm:bulletEnabled val="1"/>
        </dgm:presLayoutVars>
      </dgm:prSet>
      <dgm:spPr/>
      <dgm:t>
        <a:bodyPr/>
        <a:lstStyle/>
        <a:p>
          <a:endParaRPr lang="en-US"/>
        </a:p>
      </dgm:t>
    </dgm:pt>
    <dgm:pt modelId="{96688C10-7CFF-4F9F-9D62-6D067564BC2D}" type="pres">
      <dgm:prSet presAssocID="{24EC086B-7B91-4634-BCD2-512E7A0B815E}" presName="spNode" presStyleCnt="0"/>
      <dgm:spPr/>
    </dgm:pt>
    <dgm:pt modelId="{EA7A675E-FE68-48B7-8F33-0411183B5F9D}" type="pres">
      <dgm:prSet presAssocID="{33AF2F4E-760D-4EB3-8152-8117C479C2AF}" presName="sibTrans" presStyleLbl="sibTrans1D1" presStyleIdx="5" presStyleCnt="6"/>
      <dgm:spPr/>
      <dgm:t>
        <a:bodyPr/>
        <a:lstStyle/>
        <a:p>
          <a:endParaRPr lang="en-US"/>
        </a:p>
      </dgm:t>
    </dgm:pt>
  </dgm:ptLst>
  <dgm:cxnLst>
    <dgm:cxn modelId="{A7B2C1C3-0C56-4F64-B7A9-4947596283E0}" type="presOf" srcId="{94FB8E5C-11E6-40C0-BB35-6456B4BA89AF}" destId="{AA96735C-4101-4120-ABF7-E012C0ED5E71}" srcOrd="0" destOrd="0" presId="urn:microsoft.com/office/officeart/2005/8/layout/cycle5"/>
    <dgm:cxn modelId="{77EE7E7D-4D5A-420A-971D-3EB27C9355C9}" type="presOf" srcId="{C0B3F6F9-F7A3-4570-A9E0-AED02E5E66C1}" destId="{E4554AFC-70FD-4BCC-82FA-8AB6A9808404}" srcOrd="0" destOrd="0" presId="urn:microsoft.com/office/officeart/2005/8/layout/cycle5"/>
    <dgm:cxn modelId="{25225C2D-FD47-464E-83ED-1BB1679840D9}" type="presOf" srcId="{3EEAD36C-DFB0-4D1A-BD4B-A3408A2A6187}" destId="{80EC051A-9130-4F7E-98A7-182C68DEA41E}" srcOrd="0" destOrd="0" presId="urn:microsoft.com/office/officeart/2005/8/layout/cycle5"/>
    <dgm:cxn modelId="{9CF1F3AA-6C64-48B4-94F6-0A5D7667301B}" type="presOf" srcId="{758CD082-7D4D-4603-A60C-C023DBA8EA3E}" destId="{148622E1-409A-4AA9-A72F-06046A9AEB19}" srcOrd="0" destOrd="0" presId="urn:microsoft.com/office/officeart/2005/8/layout/cycle5"/>
    <dgm:cxn modelId="{4B4FF17E-8E3B-4BB4-B610-F221FF89A889}" type="presOf" srcId="{24EC086B-7B91-4634-BCD2-512E7A0B815E}" destId="{A820BB71-591D-4D80-B40F-5A4F124B1390}" srcOrd="0" destOrd="0" presId="urn:microsoft.com/office/officeart/2005/8/layout/cycle5"/>
    <dgm:cxn modelId="{78071EB5-2D0C-4246-BF66-F2A25231BE2A}" type="presOf" srcId="{3481AD70-0BC3-4CC7-98D4-1B33A75D7D43}" destId="{60F2DBA5-A766-4BF1-AAE2-80F7936A308E}" srcOrd="0" destOrd="0" presId="urn:microsoft.com/office/officeart/2005/8/layout/cycle5"/>
    <dgm:cxn modelId="{B1D718BE-E577-4C2B-B4A2-775586D13148}" type="presOf" srcId="{6F9314FC-921D-4931-94E3-1BC24E5C2F15}" destId="{A94AB810-1FBB-4C92-8927-26B08552FC19}" srcOrd="0" destOrd="0" presId="urn:microsoft.com/office/officeart/2005/8/layout/cycle5"/>
    <dgm:cxn modelId="{2247E4FB-CC03-42CD-99F6-5F5B9139BA97}" type="presOf" srcId="{1CEFB5DD-5AAD-402E-B852-4EE16A735DC6}" destId="{E19F4669-44A7-469F-8B5C-D79DE317DA7D}" srcOrd="0" destOrd="0" presId="urn:microsoft.com/office/officeart/2005/8/layout/cycle5"/>
    <dgm:cxn modelId="{9D638423-3572-4B1D-8543-71E2F67FE495}" srcId="{EF8967E3-97EF-4C57-A60C-F18B8C27386C}" destId="{94FB8E5C-11E6-40C0-BB35-6456B4BA89AF}" srcOrd="4" destOrd="0" parTransId="{2F12B64E-5283-49AA-8F86-9A0AA59AF608}" sibTransId="{758CD082-7D4D-4603-A60C-C023DBA8EA3E}"/>
    <dgm:cxn modelId="{DEC8C773-0657-4763-8BD5-70ADB7517C6C}" srcId="{EF8967E3-97EF-4C57-A60C-F18B8C27386C}" destId="{3EEAD36C-DFB0-4D1A-BD4B-A3408A2A6187}" srcOrd="1" destOrd="0" parTransId="{C99B5906-FAE7-42AA-A734-243DF0E4D176}" sibTransId="{1CEFB5DD-5AAD-402E-B852-4EE16A735DC6}"/>
    <dgm:cxn modelId="{660B5A51-6F12-4D67-A725-8F1C5494D254}" type="presOf" srcId="{33AF2F4E-760D-4EB3-8152-8117C479C2AF}" destId="{EA7A675E-FE68-48B7-8F33-0411183B5F9D}" srcOrd="0" destOrd="0" presId="urn:microsoft.com/office/officeart/2005/8/layout/cycle5"/>
    <dgm:cxn modelId="{85F6EF1F-5C63-4D0A-A7EF-F300ACB29918}" type="presOf" srcId="{DF49B6F4-2721-4295-956D-BD0EBEAFB695}" destId="{B2CB4A08-0417-4F05-895E-BE389ACC4EF9}" srcOrd="0" destOrd="0" presId="urn:microsoft.com/office/officeart/2005/8/layout/cycle5"/>
    <dgm:cxn modelId="{70C5AA5E-C9CA-4BDF-BF62-3DA949DE7D12}" srcId="{EF8967E3-97EF-4C57-A60C-F18B8C27386C}" destId="{6F9314FC-921D-4931-94E3-1BC24E5C2F15}" srcOrd="0" destOrd="0" parTransId="{182C1DCB-504B-4381-AFF8-0E189B760606}" sibTransId="{3481AD70-0BC3-4CC7-98D4-1B33A75D7D43}"/>
    <dgm:cxn modelId="{6A84CC49-790B-4FEF-BC00-88A4F006CBCD}" srcId="{EF8967E3-97EF-4C57-A60C-F18B8C27386C}" destId="{24EC086B-7B91-4634-BCD2-512E7A0B815E}" srcOrd="5" destOrd="0" parTransId="{2E68E4DE-FD87-45D7-B3CD-CBDC3FA8BDCA}" sibTransId="{33AF2F4E-760D-4EB3-8152-8117C479C2AF}"/>
    <dgm:cxn modelId="{1FE809BC-A306-47F1-B4B8-65B8642FFFE6}" type="presOf" srcId="{E0AE499D-4CD4-48E5-894D-F8F360AD5278}" destId="{1BE07DAD-8A9E-45B4-A432-CEAED2F11A87}" srcOrd="0" destOrd="0" presId="urn:microsoft.com/office/officeart/2005/8/layout/cycle5"/>
    <dgm:cxn modelId="{E1E74769-BAF9-4293-A261-896D24E6CF0B}" type="presOf" srcId="{EF8967E3-97EF-4C57-A60C-F18B8C27386C}" destId="{69DAA656-B0BC-49AF-AB63-005FFFE38F60}" srcOrd="0" destOrd="0" presId="urn:microsoft.com/office/officeart/2005/8/layout/cycle5"/>
    <dgm:cxn modelId="{83A78CB2-F288-4C59-B0E7-0596B6ECA3CD}" srcId="{EF8967E3-97EF-4C57-A60C-F18B8C27386C}" destId="{DF49B6F4-2721-4295-956D-BD0EBEAFB695}" srcOrd="2" destOrd="0" parTransId="{F199DA85-CA0E-465F-8313-B7CBD4D143A5}" sibTransId="{E0AE499D-4CD4-48E5-894D-F8F360AD5278}"/>
    <dgm:cxn modelId="{EE06AE47-A5CF-4587-80D2-3A1F1BF58027}" type="presOf" srcId="{02951B7B-1170-4864-A528-CF2645D83AF6}" destId="{882954BB-8ED2-4D39-A834-5DB54E16D0D7}" srcOrd="0" destOrd="0" presId="urn:microsoft.com/office/officeart/2005/8/layout/cycle5"/>
    <dgm:cxn modelId="{9E8056E8-D02B-433D-8EF9-306D38745EE7}" srcId="{EF8967E3-97EF-4C57-A60C-F18B8C27386C}" destId="{02951B7B-1170-4864-A528-CF2645D83AF6}" srcOrd="3" destOrd="0" parTransId="{FC658ECB-214B-49A8-B533-9939CD9A146A}" sibTransId="{C0B3F6F9-F7A3-4570-A9E0-AED02E5E66C1}"/>
    <dgm:cxn modelId="{2E3A824E-CDA6-44A0-BC62-C94BB294B7F2}" type="presParOf" srcId="{69DAA656-B0BC-49AF-AB63-005FFFE38F60}" destId="{A94AB810-1FBB-4C92-8927-26B08552FC19}" srcOrd="0" destOrd="0" presId="urn:microsoft.com/office/officeart/2005/8/layout/cycle5"/>
    <dgm:cxn modelId="{A0559C1B-45F5-494E-82F9-F95D7FDF1530}" type="presParOf" srcId="{69DAA656-B0BC-49AF-AB63-005FFFE38F60}" destId="{27F0B5A9-02AC-4A5A-B9CA-076B7AC363FF}" srcOrd="1" destOrd="0" presId="urn:microsoft.com/office/officeart/2005/8/layout/cycle5"/>
    <dgm:cxn modelId="{D8CF23F7-1CBE-4968-9BC4-B5896444FA37}" type="presParOf" srcId="{69DAA656-B0BC-49AF-AB63-005FFFE38F60}" destId="{60F2DBA5-A766-4BF1-AAE2-80F7936A308E}" srcOrd="2" destOrd="0" presId="urn:microsoft.com/office/officeart/2005/8/layout/cycle5"/>
    <dgm:cxn modelId="{E4F7B7A8-FAFF-43F3-908F-0D5E98C66802}" type="presParOf" srcId="{69DAA656-B0BC-49AF-AB63-005FFFE38F60}" destId="{80EC051A-9130-4F7E-98A7-182C68DEA41E}" srcOrd="3" destOrd="0" presId="urn:microsoft.com/office/officeart/2005/8/layout/cycle5"/>
    <dgm:cxn modelId="{9B92CB74-E7AB-4A51-A002-FCF9028935EC}" type="presParOf" srcId="{69DAA656-B0BC-49AF-AB63-005FFFE38F60}" destId="{3A759641-535E-40F1-B2B4-A4C456788426}" srcOrd="4" destOrd="0" presId="urn:microsoft.com/office/officeart/2005/8/layout/cycle5"/>
    <dgm:cxn modelId="{01412C84-1B44-4CB0-80B9-06EEA8AC7F0B}" type="presParOf" srcId="{69DAA656-B0BC-49AF-AB63-005FFFE38F60}" destId="{E19F4669-44A7-469F-8B5C-D79DE317DA7D}" srcOrd="5" destOrd="0" presId="urn:microsoft.com/office/officeart/2005/8/layout/cycle5"/>
    <dgm:cxn modelId="{BDD58F31-541D-4A10-9D04-4EA47A8BB222}" type="presParOf" srcId="{69DAA656-B0BC-49AF-AB63-005FFFE38F60}" destId="{B2CB4A08-0417-4F05-895E-BE389ACC4EF9}" srcOrd="6" destOrd="0" presId="urn:microsoft.com/office/officeart/2005/8/layout/cycle5"/>
    <dgm:cxn modelId="{B5AF43E7-007E-4A0C-A882-8156365853E5}" type="presParOf" srcId="{69DAA656-B0BC-49AF-AB63-005FFFE38F60}" destId="{C4D935CB-5D54-4DE6-9BFE-E827809A43C4}" srcOrd="7" destOrd="0" presId="urn:microsoft.com/office/officeart/2005/8/layout/cycle5"/>
    <dgm:cxn modelId="{62101DC8-9BA2-4BDE-A855-AAC780178C54}" type="presParOf" srcId="{69DAA656-B0BC-49AF-AB63-005FFFE38F60}" destId="{1BE07DAD-8A9E-45B4-A432-CEAED2F11A87}" srcOrd="8" destOrd="0" presId="urn:microsoft.com/office/officeart/2005/8/layout/cycle5"/>
    <dgm:cxn modelId="{956820AA-44B8-4806-B313-807F8F66100E}" type="presParOf" srcId="{69DAA656-B0BC-49AF-AB63-005FFFE38F60}" destId="{882954BB-8ED2-4D39-A834-5DB54E16D0D7}" srcOrd="9" destOrd="0" presId="urn:microsoft.com/office/officeart/2005/8/layout/cycle5"/>
    <dgm:cxn modelId="{59D3B43D-4071-4565-9680-FEE96ECFA94A}" type="presParOf" srcId="{69DAA656-B0BC-49AF-AB63-005FFFE38F60}" destId="{0390713F-6D51-42F3-AA8E-1FBFFFBEC65A}" srcOrd="10" destOrd="0" presId="urn:microsoft.com/office/officeart/2005/8/layout/cycle5"/>
    <dgm:cxn modelId="{38F69C36-4E93-4D39-8EFD-BDA07612D29B}" type="presParOf" srcId="{69DAA656-B0BC-49AF-AB63-005FFFE38F60}" destId="{E4554AFC-70FD-4BCC-82FA-8AB6A9808404}" srcOrd="11" destOrd="0" presId="urn:microsoft.com/office/officeart/2005/8/layout/cycle5"/>
    <dgm:cxn modelId="{A2F63385-8C83-4256-8D25-772DB9F79A88}" type="presParOf" srcId="{69DAA656-B0BC-49AF-AB63-005FFFE38F60}" destId="{AA96735C-4101-4120-ABF7-E012C0ED5E71}" srcOrd="12" destOrd="0" presId="urn:microsoft.com/office/officeart/2005/8/layout/cycle5"/>
    <dgm:cxn modelId="{595ACD13-A7FA-46E5-8E6A-1CADEAE4A3D4}" type="presParOf" srcId="{69DAA656-B0BC-49AF-AB63-005FFFE38F60}" destId="{5268AC2D-0B83-450A-9321-33AEEF02F8B3}" srcOrd="13" destOrd="0" presId="urn:microsoft.com/office/officeart/2005/8/layout/cycle5"/>
    <dgm:cxn modelId="{D3FF5E0F-F13D-4B0F-B118-1379820120FD}" type="presParOf" srcId="{69DAA656-B0BC-49AF-AB63-005FFFE38F60}" destId="{148622E1-409A-4AA9-A72F-06046A9AEB19}" srcOrd="14" destOrd="0" presId="urn:microsoft.com/office/officeart/2005/8/layout/cycle5"/>
    <dgm:cxn modelId="{67DD0518-8DC6-43F3-B99A-600C63DD13A1}" type="presParOf" srcId="{69DAA656-B0BC-49AF-AB63-005FFFE38F60}" destId="{A820BB71-591D-4D80-B40F-5A4F124B1390}" srcOrd="15" destOrd="0" presId="urn:microsoft.com/office/officeart/2005/8/layout/cycle5"/>
    <dgm:cxn modelId="{CF81FE8C-0591-4FE4-B1CC-EDB0CB85ACD6}" type="presParOf" srcId="{69DAA656-B0BC-49AF-AB63-005FFFE38F60}" destId="{96688C10-7CFF-4F9F-9D62-6D067564BC2D}" srcOrd="16" destOrd="0" presId="urn:microsoft.com/office/officeart/2005/8/layout/cycle5"/>
    <dgm:cxn modelId="{B7503EF2-6963-4D04-994E-77EF00F1A957}" type="presParOf" srcId="{69DAA656-B0BC-49AF-AB63-005FFFE38F60}" destId="{EA7A675E-FE68-48B7-8F33-0411183B5F9D}"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AB810-1FBB-4C92-8927-26B08552FC19}">
      <dsp:nvSpPr>
        <dsp:cNvPr id="0" name=""/>
        <dsp:cNvSpPr/>
      </dsp:nvSpPr>
      <dsp:spPr>
        <a:xfrm>
          <a:off x="3499829" y="207"/>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Collect Artifacts</a:t>
          </a:r>
          <a:endParaRPr lang="en-US" sz="1400" kern="1200" dirty="0">
            <a:solidFill>
              <a:schemeClr val="tx1"/>
            </a:solidFill>
          </a:endParaRPr>
        </a:p>
      </dsp:txBody>
      <dsp:txXfrm>
        <a:off x="3537650" y="38028"/>
        <a:ext cx="1116299" cy="699120"/>
      </dsp:txXfrm>
    </dsp:sp>
    <dsp:sp modelId="{60F2DBA5-A766-4BF1-AAE2-80F7936A308E}">
      <dsp:nvSpPr>
        <dsp:cNvPr id="0" name=""/>
        <dsp:cNvSpPr/>
      </dsp:nvSpPr>
      <dsp:spPr>
        <a:xfrm>
          <a:off x="2272024" y="387588"/>
          <a:ext cx="3647551" cy="3647551"/>
        </a:xfrm>
        <a:custGeom>
          <a:avLst/>
          <a:gdLst/>
          <a:ahLst/>
          <a:cxnLst/>
          <a:rect l="0" t="0" r="0" b="0"/>
          <a:pathLst>
            <a:path>
              <a:moveTo>
                <a:pt x="2569365" y="159367"/>
              </a:moveTo>
              <a:arcTo wR="1823775" hR="1823775" stAng="1764783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80EC051A-9130-4F7E-98A7-182C68DEA41E}">
      <dsp:nvSpPr>
        <dsp:cNvPr id="0" name=""/>
        <dsp:cNvSpPr/>
      </dsp:nvSpPr>
      <dsp:spPr>
        <a:xfrm>
          <a:off x="5079265" y="912095"/>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Score Artifacts</a:t>
          </a:r>
          <a:endParaRPr lang="en-US" sz="1400" kern="1200" dirty="0">
            <a:solidFill>
              <a:schemeClr val="tx1"/>
            </a:solidFill>
          </a:endParaRPr>
        </a:p>
      </dsp:txBody>
      <dsp:txXfrm>
        <a:off x="5117086" y="949916"/>
        <a:ext cx="1116299" cy="699120"/>
      </dsp:txXfrm>
    </dsp:sp>
    <dsp:sp modelId="{E19F4669-44A7-469F-8B5C-D79DE317DA7D}">
      <dsp:nvSpPr>
        <dsp:cNvPr id="0" name=""/>
        <dsp:cNvSpPr/>
      </dsp:nvSpPr>
      <dsp:spPr>
        <a:xfrm>
          <a:off x="2272024" y="387588"/>
          <a:ext cx="3647551" cy="3647551"/>
        </a:xfrm>
        <a:custGeom>
          <a:avLst/>
          <a:gdLst/>
          <a:ahLst/>
          <a:cxnLst/>
          <a:rect l="0" t="0" r="0" b="0"/>
          <a:pathLst>
            <a:path>
              <a:moveTo>
                <a:pt x="3619161" y="1503231"/>
              </a:moveTo>
              <a:arcTo wR="1823775" hR="1823775" stAng="20992632" swAng="1214735"/>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B2CB4A08-0417-4F05-895E-BE389ACC4EF9}">
      <dsp:nvSpPr>
        <dsp:cNvPr id="0" name=""/>
        <dsp:cNvSpPr/>
      </dsp:nvSpPr>
      <dsp:spPr>
        <a:xfrm>
          <a:off x="5079265" y="2735871"/>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Collect and Process Data</a:t>
          </a:r>
        </a:p>
      </dsp:txBody>
      <dsp:txXfrm>
        <a:off x="5117086" y="2773692"/>
        <a:ext cx="1116299" cy="699120"/>
      </dsp:txXfrm>
    </dsp:sp>
    <dsp:sp modelId="{1BE07DAD-8A9E-45B4-A432-CEAED2F11A87}">
      <dsp:nvSpPr>
        <dsp:cNvPr id="0" name=""/>
        <dsp:cNvSpPr/>
      </dsp:nvSpPr>
      <dsp:spPr>
        <a:xfrm>
          <a:off x="2272024" y="387588"/>
          <a:ext cx="3647551" cy="3647551"/>
        </a:xfrm>
        <a:custGeom>
          <a:avLst/>
          <a:gdLst/>
          <a:ahLst/>
          <a:cxnLst/>
          <a:rect l="0" t="0" r="0" b="0"/>
          <a:pathLst>
            <a:path>
              <a:moveTo>
                <a:pt x="2984129" y="3230806"/>
              </a:moveTo>
              <a:arcTo wR="1823775" hR="1823775" stAng="302929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882954BB-8ED2-4D39-A834-5DB54E16D0D7}">
      <dsp:nvSpPr>
        <dsp:cNvPr id="0" name=""/>
        <dsp:cNvSpPr/>
      </dsp:nvSpPr>
      <dsp:spPr>
        <a:xfrm>
          <a:off x="3499829" y="3647759"/>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Improvement Teams</a:t>
          </a:r>
          <a:endParaRPr lang="en-US" sz="1400" kern="1200" dirty="0">
            <a:solidFill>
              <a:schemeClr val="tx1"/>
            </a:solidFill>
          </a:endParaRPr>
        </a:p>
      </dsp:txBody>
      <dsp:txXfrm>
        <a:off x="3537650" y="3685580"/>
        <a:ext cx="1116299" cy="699120"/>
      </dsp:txXfrm>
    </dsp:sp>
    <dsp:sp modelId="{E4554AFC-70FD-4BCC-82FA-8AB6A9808404}">
      <dsp:nvSpPr>
        <dsp:cNvPr id="0" name=""/>
        <dsp:cNvSpPr/>
      </dsp:nvSpPr>
      <dsp:spPr>
        <a:xfrm>
          <a:off x="2272024" y="387588"/>
          <a:ext cx="3647551" cy="3647551"/>
        </a:xfrm>
        <a:custGeom>
          <a:avLst/>
          <a:gdLst/>
          <a:ahLst/>
          <a:cxnLst/>
          <a:rect l="0" t="0" r="0" b="0"/>
          <a:pathLst>
            <a:path>
              <a:moveTo>
                <a:pt x="1078185" y="3488183"/>
              </a:moveTo>
              <a:arcTo wR="1823775" hR="1823775" stAng="684783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AA96735C-4101-4120-ABF7-E012C0ED5E71}">
      <dsp:nvSpPr>
        <dsp:cNvPr id="0" name=""/>
        <dsp:cNvSpPr/>
      </dsp:nvSpPr>
      <dsp:spPr>
        <a:xfrm>
          <a:off x="1920393" y="2735871"/>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Interventions</a:t>
          </a:r>
          <a:endParaRPr lang="en-US" sz="1400" kern="1200" dirty="0">
            <a:solidFill>
              <a:schemeClr val="tx1"/>
            </a:solidFill>
          </a:endParaRPr>
        </a:p>
      </dsp:txBody>
      <dsp:txXfrm>
        <a:off x="1958214" y="2773692"/>
        <a:ext cx="1116299" cy="699120"/>
      </dsp:txXfrm>
    </dsp:sp>
    <dsp:sp modelId="{148622E1-409A-4AA9-A72F-06046A9AEB19}">
      <dsp:nvSpPr>
        <dsp:cNvPr id="0" name=""/>
        <dsp:cNvSpPr/>
      </dsp:nvSpPr>
      <dsp:spPr>
        <a:xfrm>
          <a:off x="2272024" y="387588"/>
          <a:ext cx="3647551" cy="3647551"/>
        </a:xfrm>
        <a:custGeom>
          <a:avLst/>
          <a:gdLst/>
          <a:ahLst/>
          <a:cxnLst/>
          <a:rect l="0" t="0" r="0" b="0"/>
          <a:pathLst>
            <a:path>
              <a:moveTo>
                <a:pt x="28390" y="2144319"/>
              </a:moveTo>
              <a:arcTo wR="1823775" hR="1823775" stAng="10192632" swAng="1214735"/>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 modelId="{A820BB71-591D-4D80-B40F-5A4F124B1390}">
      <dsp:nvSpPr>
        <dsp:cNvPr id="0" name=""/>
        <dsp:cNvSpPr/>
      </dsp:nvSpPr>
      <dsp:spPr>
        <a:xfrm>
          <a:off x="1920393" y="912095"/>
          <a:ext cx="1191941" cy="774762"/>
        </a:xfrm>
        <a:prstGeom prst="roundRect">
          <a:avLst/>
        </a:prstGeom>
        <a:solidFill>
          <a:schemeClr val="bg1"/>
        </a:solidFill>
        <a:ln w="12700" cap="flat" cmpd="sng" algn="ctr">
          <a:solidFill>
            <a:srgbClr val="4F2D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Faculty Development </a:t>
          </a:r>
          <a:endParaRPr lang="en-US" sz="1400" kern="1200" dirty="0">
            <a:solidFill>
              <a:schemeClr val="tx1"/>
            </a:solidFill>
          </a:endParaRPr>
        </a:p>
      </dsp:txBody>
      <dsp:txXfrm>
        <a:off x="1958214" y="949916"/>
        <a:ext cx="1116299" cy="699120"/>
      </dsp:txXfrm>
    </dsp:sp>
    <dsp:sp modelId="{EA7A675E-FE68-48B7-8F33-0411183B5F9D}">
      <dsp:nvSpPr>
        <dsp:cNvPr id="0" name=""/>
        <dsp:cNvSpPr/>
      </dsp:nvSpPr>
      <dsp:spPr>
        <a:xfrm>
          <a:off x="2272024" y="387588"/>
          <a:ext cx="3647551" cy="3647551"/>
        </a:xfrm>
        <a:custGeom>
          <a:avLst/>
          <a:gdLst/>
          <a:ahLst/>
          <a:cxnLst/>
          <a:rect l="0" t="0" r="0" b="0"/>
          <a:pathLst>
            <a:path>
              <a:moveTo>
                <a:pt x="663421" y="416744"/>
              </a:moveTo>
              <a:arcTo wR="1823775" hR="1823775" stAng="13829291" swAng="922878"/>
            </a:path>
          </a:pathLst>
        </a:custGeom>
        <a:noFill/>
        <a:ln w="6350" cap="flat" cmpd="sng" algn="ctr">
          <a:solidFill>
            <a:srgbClr val="4F2D7F"/>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33535"/>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4DF91F-4D1E-428C-A799-9FEEB5737F27}" type="datetimeFigureOut">
              <a:rPr lang="en-US" smtClean="0"/>
              <a:t>4/9/2021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1552-55DC-4EDA-9776-7264C2666A5A}" type="slidenum">
              <a:rPr lang="en-US" smtClean="0"/>
              <a:t>‹#›</a:t>
            </a:fld>
            <a:endParaRPr lang="en-US"/>
          </a:p>
        </p:txBody>
      </p:sp>
      <p:pic>
        <p:nvPicPr>
          <p:cNvPr id="1026" name="Picture 2" descr="University Shiel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0823" y="848975"/>
            <a:ext cx="2284548" cy="311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3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069" y="365125"/>
            <a:ext cx="9036731" cy="1325563"/>
          </a:xfrm>
        </p:spPr>
        <p:txBody>
          <a:bodyPr/>
          <a:lstStyle>
            <a:lvl1pPr>
              <a:defRPr>
                <a:latin typeface="Garamond" panose="02020404030301010803"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DF91F-4D1E-428C-A799-9FEEB5737F2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901552-55DC-4EDA-9776-7264C2666A5A}" type="slidenum">
              <a:rPr lang="en-US" smtClean="0"/>
              <a:t>‹#›</a:t>
            </a:fld>
            <a:endParaRPr lang="en-US"/>
          </a:p>
        </p:txBody>
      </p:sp>
      <p:pic>
        <p:nvPicPr>
          <p:cNvPr id="2054"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aramond" panose="02020404030301010803"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4DF91F-4D1E-428C-A799-9FEEB5737F27}"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1552-55DC-4EDA-9776-7264C2666A5A}" type="slidenum">
              <a:rPr lang="en-US" smtClean="0"/>
              <a:t>‹#›</a:t>
            </a:fld>
            <a:endParaRPr lang="en-US"/>
          </a:p>
        </p:txBody>
      </p:sp>
      <p:pic>
        <p:nvPicPr>
          <p:cNvPr id="8"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2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070" y="365125"/>
            <a:ext cx="9036730" cy="1325563"/>
          </a:xfrm>
        </p:spPr>
        <p:txBody>
          <a:bodyPr/>
          <a:lstStyle>
            <a:lvl1pPr>
              <a:defRPr>
                <a:latin typeface="Garamond" panose="02020404030301010803"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4DF91F-4D1E-428C-A799-9FEEB5737F27}"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1552-55DC-4EDA-9776-7264C2666A5A}" type="slidenum">
              <a:rPr lang="en-US" smtClean="0"/>
              <a:t>‹#›</a:t>
            </a:fld>
            <a:endParaRPr lang="en-US"/>
          </a:p>
        </p:txBody>
      </p:sp>
      <p:pic>
        <p:nvPicPr>
          <p:cNvPr id="9"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5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070" y="365125"/>
            <a:ext cx="9038318" cy="1325563"/>
          </a:xfrm>
        </p:spPr>
        <p:txBody>
          <a:bodyPr/>
          <a:lstStyle>
            <a:lvl1pPr>
              <a:defRPr>
                <a:latin typeface="Garamond" panose="02020404030301010803"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4DF91F-4D1E-428C-A799-9FEEB5737F27}"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01552-55DC-4EDA-9776-7264C2666A5A}" type="slidenum">
              <a:rPr lang="en-US" smtClean="0"/>
              <a:t>‹#›</a:t>
            </a:fld>
            <a:endParaRPr lang="en-US"/>
          </a:p>
        </p:txBody>
      </p:sp>
      <p:pic>
        <p:nvPicPr>
          <p:cNvPr id="11"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0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5689" y="2014628"/>
            <a:ext cx="10515600" cy="1325563"/>
          </a:xfrm>
        </p:spPr>
        <p:txBody>
          <a:bodyPr/>
          <a:lstStyle>
            <a:lvl1pPr>
              <a:defRPr>
                <a:latin typeface="Garamond" panose="02020404030301010803"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4DF91F-4D1E-428C-A799-9FEEB5737F27}"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01552-55DC-4EDA-9776-7264C2666A5A}" type="slidenum">
              <a:rPr lang="en-US" smtClean="0"/>
              <a:t>‹#›</a:t>
            </a:fld>
            <a:endParaRPr lang="en-US"/>
          </a:p>
        </p:txBody>
      </p:sp>
      <p:pic>
        <p:nvPicPr>
          <p:cNvPr id="7"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5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accent3">
                <a:lumMod val="0"/>
                <a:lumOff val="100000"/>
              </a:schemeClr>
            </a:gs>
            <a:gs pos="76000">
              <a:srgbClr val="BDBDBD"/>
            </a:gs>
            <a:gs pos="40000">
              <a:schemeClr val="accent3">
                <a:lumMod val="0"/>
                <a:lumOff val="100000"/>
              </a:schemeClr>
            </a:gs>
            <a:gs pos="91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DF91F-4D1E-428C-A799-9FEEB5737F27}"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01552-55DC-4EDA-9776-7264C2666A5A}" type="slidenum">
              <a:rPr lang="en-US" smtClean="0"/>
              <a:t>‹#›</a:t>
            </a:fld>
            <a:endParaRPr lang="en-US"/>
          </a:p>
        </p:txBody>
      </p:sp>
      <p:pic>
        <p:nvPicPr>
          <p:cNvPr id="6" name="Picture 6" descr="University Single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069" y="6176963"/>
            <a:ext cx="7557861" cy="649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iversity Shiel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332214"/>
            <a:ext cx="1017451" cy="138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34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DF91F-4D1E-428C-A799-9FEEB5737F27}" type="datetimeFigureOut">
              <a:rPr lang="en-US" smtClean="0"/>
              <a:t>4/9/2021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01552-55DC-4EDA-9776-7264C2666A5A}" type="slidenum">
              <a:rPr lang="en-US" smtClean="0"/>
              <a:t>‹#›</a:t>
            </a:fld>
            <a:endParaRPr lang="en-US"/>
          </a:p>
        </p:txBody>
      </p:sp>
    </p:spTree>
    <p:extLst>
      <p:ext uri="{BB962C8B-B14F-4D97-AF65-F5344CB8AC3E}">
        <p14:creationId xmlns:p14="http://schemas.microsoft.com/office/powerpoint/2010/main" val="2014173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mcentire@uca.edu" TargetMode="External"/><Relationship Id="rId2" Type="http://schemas.openxmlformats.org/officeDocument/2006/relationships/hyperlink" Target="mailto:jmheld@uc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ca.edu/core/for-faculty/diversity-assessme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76000">
              <a:srgbClr val="BDBDBD"/>
            </a:gs>
            <a:gs pos="31000">
              <a:schemeClr val="accent3">
                <a:lumMod val="0"/>
                <a:lumOff val="100000"/>
              </a:schemeClr>
            </a:gs>
            <a:gs pos="91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0606" y="4193177"/>
            <a:ext cx="9112332" cy="2220686"/>
          </a:xfrm>
        </p:spPr>
        <p:txBody>
          <a:bodyPr>
            <a:noAutofit/>
          </a:bodyPr>
          <a:lstStyle/>
          <a:p>
            <a:r>
              <a:rPr lang="en-US" sz="4000" b="1" dirty="0" smtClean="0"/>
              <a:t>Diversity Core Competency</a:t>
            </a:r>
          </a:p>
          <a:p>
            <a:r>
              <a:rPr lang="en-US" sz="4000" dirty="0" smtClean="0"/>
              <a:t>Pre-Assessment Cycle </a:t>
            </a:r>
          </a:p>
          <a:p>
            <a:r>
              <a:rPr lang="en-US" sz="4000" dirty="0" smtClean="0"/>
              <a:t>Information Session</a:t>
            </a:r>
          </a:p>
        </p:txBody>
      </p:sp>
    </p:spTree>
    <p:extLst>
      <p:ext uri="{BB962C8B-B14F-4D97-AF65-F5344CB8AC3E}">
        <p14:creationId xmlns:p14="http://schemas.microsoft.com/office/powerpoint/2010/main" val="1331870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Rubric B: Other </a:t>
            </a:r>
            <a:endParaRPr lang="en-US" dirty="0"/>
          </a:p>
        </p:txBody>
      </p:sp>
      <p:sp>
        <p:nvSpPr>
          <p:cNvPr id="7" name="Text Placeholder 6"/>
          <p:cNvSpPr>
            <a:spLocks noGrp="1"/>
          </p:cNvSpPr>
          <p:nvPr>
            <p:ph type="body" idx="1"/>
          </p:nvPr>
        </p:nvSpPr>
        <p:spPr/>
        <p:txBody>
          <a:bodyPr>
            <a:normAutofit/>
          </a:bodyPr>
          <a:lstStyle/>
          <a:p>
            <a:r>
              <a:rPr lang="en-US" dirty="0" smtClean="0"/>
              <a:t>Analyze or compare diverse perspectives</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4998" y="2768899"/>
            <a:ext cx="5157787" cy="1659107"/>
          </a:xfrm>
        </p:spPr>
      </p:pic>
      <p:sp>
        <p:nvSpPr>
          <p:cNvPr id="13" name="Text Placeholder 12"/>
          <p:cNvSpPr>
            <a:spLocks noGrp="1"/>
          </p:cNvSpPr>
          <p:nvPr>
            <p:ph type="body" sz="quarter" idx="3"/>
          </p:nvPr>
        </p:nvSpPr>
        <p:spPr/>
        <p:txBody>
          <a:bodyPr/>
          <a:lstStyle/>
          <a:p>
            <a:r>
              <a:rPr lang="en-US" dirty="0" smtClean="0"/>
              <a:t>Asks questions…evaluates…applies</a:t>
            </a:r>
            <a:endParaRPr lang="en-US" dirty="0"/>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3510713"/>
            <a:ext cx="5183188" cy="1673312"/>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257" y="2768899"/>
            <a:ext cx="5274543" cy="29035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3" y="2768899"/>
            <a:ext cx="5259915" cy="16980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668" y="2768898"/>
            <a:ext cx="5834470" cy="2903536"/>
          </a:xfrm>
          <a:prstGeom prst="rect">
            <a:avLst/>
          </a:prstGeom>
        </p:spPr>
      </p:pic>
    </p:spTree>
    <p:extLst>
      <p:ext uri="{BB962C8B-B14F-4D97-AF65-F5344CB8AC3E}">
        <p14:creationId xmlns:p14="http://schemas.microsoft.com/office/powerpoint/2010/main" val="349346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Rubric C: Creative Works </a:t>
            </a:r>
            <a:endParaRPr lang="en-US" dirty="0"/>
          </a:p>
        </p:txBody>
      </p:sp>
      <p:sp>
        <p:nvSpPr>
          <p:cNvPr id="7" name="Text Placeholder 6"/>
          <p:cNvSpPr>
            <a:spLocks noGrp="1"/>
          </p:cNvSpPr>
          <p:nvPr>
            <p:ph type="body" idx="1"/>
          </p:nvPr>
        </p:nvSpPr>
        <p:spPr/>
        <p:txBody>
          <a:bodyPr>
            <a:normAutofit/>
          </a:bodyPr>
          <a:lstStyle/>
          <a:p>
            <a:r>
              <a:rPr lang="en-US" dirty="0" smtClean="0"/>
              <a:t>Analyze works within diverse contexts</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4998" y="2768899"/>
            <a:ext cx="5157787" cy="1659107"/>
          </a:xfrm>
        </p:spPr>
      </p:pic>
      <p:sp>
        <p:nvSpPr>
          <p:cNvPr id="13" name="Text Placeholder 12"/>
          <p:cNvSpPr>
            <a:spLocks noGrp="1"/>
          </p:cNvSpPr>
          <p:nvPr>
            <p:ph type="body" sz="quarter" idx="3"/>
          </p:nvPr>
        </p:nvSpPr>
        <p:spPr/>
        <p:txBody>
          <a:bodyPr/>
          <a:lstStyle/>
          <a:p>
            <a:r>
              <a:rPr lang="en-US" dirty="0" smtClean="0"/>
              <a:t>Theory, themes, contexts, and personal response</a:t>
            </a:r>
            <a:endParaRPr lang="en-US" dirty="0"/>
          </a:p>
        </p:txBody>
      </p:sp>
      <p:pic>
        <p:nvPicPr>
          <p:cNvPr id="3"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3510713"/>
            <a:ext cx="5183188" cy="1673312"/>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257" y="2768899"/>
            <a:ext cx="5274543" cy="29035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3" y="2768899"/>
            <a:ext cx="5259915" cy="16980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668" y="2768898"/>
            <a:ext cx="5834470" cy="290353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72" y="2768898"/>
            <a:ext cx="5698566" cy="173997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5660" y="2768896"/>
            <a:ext cx="5855507" cy="2903538"/>
          </a:xfrm>
          <a:prstGeom prst="rect">
            <a:avLst/>
          </a:prstGeom>
        </p:spPr>
      </p:pic>
    </p:spTree>
    <p:extLst>
      <p:ext uri="{BB962C8B-B14F-4D97-AF65-F5344CB8AC3E}">
        <p14:creationId xmlns:p14="http://schemas.microsoft.com/office/powerpoint/2010/main" val="2979558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28825"/>
            <a:ext cx="10515600" cy="4148138"/>
          </a:xfrm>
        </p:spPr>
        <p:txBody>
          <a:bodyPr>
            <a:normAutofit/>
          </a:bodyPr>
          <a:lstStyle/>
          <a:p>
            <a:r>
              <a:rPr lang="en-US" sz="2400" dirty="0" smtClean="0">
                <a:latin typeface="Garamond" panose="02020404030301010803" pitchFamily="18" charset="0"/>
              </a:rPr>
              <a:t>Expectations </a:t>
            </a:r>
            <a:r>
              <a:rPr lang="en-US" sz="2400" dirty="0">
                <a:latin typeface="Garamond" panose="02020404030301010803" pitchFamily="18" charset="0"/>
              </a:rPr>
              <a:t>at all </a:t>
            </a:r>
            <a:r>
              <a:rPr lang="en-US" sz="2400" dirty="0" smtClean="0">
                <a:latin typeface="Garamond" panose="02020404030301010803" pitchFamily="18" charset="0"/>
              </a:rPr>
              <a:t>levels: From Lower to Upper Division courses, our expectations of students vary. But we should make sure to afford all students the opportunity to demonstrate excellence. That’s how we learn where they are, so we can meet them there and promote growth. </a:t>
            </a:r>
          </a:p>
          <a:p>
            <a:r>
              <a:rPr lang="en-US" sz="2400" dirty="0" smtClean="0">
                <a:latin typeface="Garamond" panose="02020404030301010803" pitchFamily="18" charset="0"/>
              </a:rPr>
              <a:t>Diversity it broadly defined. No discipline owns it. No discipline is uniquely qualified. </a:t>
            </a:r>
          </a:p>
          <a:p>
            <a:r>
              <a:rPr lang="en-US" sz="2400" dirty="0" smtClean="0">
                <a:latin typeface="Garamond" panose="02020404030301010803" pitchFamily="18" charset="0"/>
              </a:rPr>
              <a:t>All measures that assess outcomes like “empathy” or “curiosity” are probably indirect measures. We can’t know attitudes or mindsets, only outputs. </a:t>
            </a:r>
          </a:p>
          <a:p>
            <a:r>
              <a:rPr lang="en-US" sz="2400" dirty="0" smtClean="0">
                <a:latin typeface="Garamond" panose="02020404030301010803" pitchFamily="18" charset="0"/>
              </a:rPr>
              <a:t>It’s about authentic experiences. </a:t>
            </a:r>
            <a:r>
              <a:rPr lang="en-US" sz="2400" dirty="0" smtClean="0">
                <a:latin typeface="Garamond" panose="02020404030301010803" pitchFamily="18" charset="0"/>
              </a:rPr>
              <a:t> </a:t>
            </a:r>
            <a:endParaRPr lang="en-US" sz="2400" dirty="0">
              <a:latin typeface="Garamond" panose="02020404030301010803" pitchFamily="18" charset="0"/>
            </a:endParaRPr>
          </a:p>
        </p:txBody>
      </p:sp>
    </p:spTree>
    <p:extLst>
      <p:ext uri="{BB962C8B-B14F-4D97-AF65-F5344CB8AC3E}">
        <p14:creationId xmlns:p14="http://schemas.microsoft.com/office/powerpoint/2010/main" val="298157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Choice and Design</a:t>
            </a:r>
            <a:endParaRPr lang="en-US" dirty="0"/>
          </a:p>
        </p:txBody>
      </p:sp>
      <p:sp>
        <p:nvSpPr>
          <p:cNvPr id="3" name="Content Placeholder 2"/>
          <p:cNvSpPr>
            <a:spLocks noGrp="1"/>
          </p:cNvSpPr>
          <p:nvPr>
            <p:ph idx="1"/>
          </p:nvPr>
        </p:nvSpPr>
        <p:spPr/>
        <p:txBody>
          <a:bodyPr>
            <a:normAutofit/>
          </a:bodyPr>
          <a:lstStyle/>
          <a:p>
            <a:r>
              <a:rPr lang="en-US" sz="2400" dirty="0" smtClean="0"/>
              <a:t>Your course aligns to the Core </a:t>
            </a:r>
            <a:r>
              <a:rPr lang="en-US" sz="2400" dirty="0" smtClean="0"/>
              <a:t>rubric. </a:t>
            </a:r>
            <a:r>
              <a:rPr lang="en-US" sz="2400" dirty="0" smtClean="0"/>
              <a:t>Your </a:t>
            </a:r>
            <a:r>
              <a:rPr lang="en-US" sz="2400" dirty="0" smtClean="0"/>
              <a:t>assignment </a:t>
            </a:r>
            <a:r>
              <a:rPr lang="en-US" sz="2400" dirty="0" smtClean="0"/>
              <a:t>should reflect </a:t>
            </a:r>
            <a:r>
              <a:rPr lang="en-US" sz="2400" dirty="0" smtClean="0"/>
              <a:t>this.</a:t>
            </a:r>
            <a:endParaRPr lang="en-US" sz="2400" dirty="0" smtClean="0"/>
          </a:p>
          <a:p>
            <a:r>
              <a:rPr lang="en-US" sz="2400" dirty="0" smtClean="0"/>
              <a:t>Choose or craft an assignment </a:t>
            </a:r>
            <a:r>
              <a:rPr lang="en-US" sz="2400" dirty="0" smtClean="0"/>
              <a:t>wisely: 1) Near </a:t>
            </a:r>
            <a:r>
              <a:rPr lang="en-US" sz="2400" dirty="0" smtClean="0"/>
              <a:t>the end of the </a:t>
            </a:r>
            <a:r>
              <a:rPr lang="en-US" sz="2400" dirty="0" smtClean="0"/>
              <a:t>semester, 2) One </a:t>
            </a:r>
            <a:r>
              <a:rPr lang="en-US" sz="2400" dirty="0" smtClean="0"/>
              <a:t>that aligns well to the Core </a:t>
            </a:r>
            <a:r>
              <a:rPr lang="en-US" sz="2400" dirty="0" smtClean="0"/>
              <a:t>outcomes and prompts students to present performances that demonstrate their skills across the learning outcomes of the rubric.</a:t>
            </a:r>
            <a:endParaRPr lang="en-US" sz="2400" dirty="0" smtClean="0"/>
          </a:p>
          <a:p>
            <a:r>
              <a:rPr lang="en-US" sz="2400" dirty="0" smtClean="0"/>
              <a:t>Questions to ask </a:t>
            </a:r>
            <a:r>
              <a:rPr lang="en-US" sz="2400" dirty="0" smtClean="0"/>
              <a:t>yourself: 1) Does </a:t>
            </a:r>
            <a:r>
              <a:rPr lang="en-US" sz="2400" dirty="0" smtClean="0"/>
              <a:t>your assignment explicitly prompt a student to demonstrate the skills your course develops and </a:t>
            </a:r>
            <a:r>
              <a:rPr lang="en-US" sz="2400" dirty="0" smtClean="0"/>
              <a:t>for which we </a:t>
            </a:r>
            <a:r>
              <a:rPr lang="en-US" sz="2400" dirty="0" smtClean="0"/>
              <a:t>are </a:t>
            </a:r>
            <a:r>
              <a:rPr lang="en-US" sz="2400" dirty="0" smtClean="0"/>
              <a:t>assessing? 2) Does </a:t>
            </a:r>
            <a:r>
              <a:rPr lang="en-US" sz="2400" dirty="0" smtClean="0"/>
              <a:t>your assignment provide an appropriate opportunity to demonstrate the student’s skill level across the Core outcomes?</a:t>
            </a:r>
          </a:p>
          <a:p>
            <a:pPr lvl="1"/>
            <a:endParaRPr lang="en-US" dirty="0"/>
          </a:p>
        </p:txBody>
      </p:sp>
    </p:spTree>
    <p:extLst>
      <p:ext uri="{BB962C8B-B14F-4D97-AF65-F5344CB8AC3E}">
        <p14:creationId xmlns:p14="http://schemas.microsoft.com/office/powerpoint/2010/main" val="2538717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Division Diversity (Example)  </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1796" y="1825625"/>
            <a:ext cx="4614408" cy="4351338"/>
          </a:xfrm>
        </p:spPr>
      </p:pic>
      <p:sp>
        <p:nvSpPr>
          <p:cNvPr id="5" name="Content Placeholder 4"/>
          <p:cNvSpPr>
            <a:spLocks noGrp="1"/>
          </p:cNvSpPr>
          <p:nvPr>
            <p:ph sz="half" idx="2"/>
          </p:nvPr>
        </p:nvSpPr>
        <p:spPr/>
        <p:txBody>
          <a:bodyPr>
            <a:normAutofit lnSpcReduction="10000"/>
          </a:bodyPr>
          <a:lstStyle/>
          <a:p>
            <a:r>
              <a:rPr lang="en-US" dirty="0" smtClean="0"/>
              <a:t>Assesses under Goal A (Own) </a:t>
            </a:r>
          </a:p>
          <a:p>
            <a:r>
              <a:rPr lang="en-US" dirty="0" smtClean="0"/>
              <a:t>Self-Awareness, Empathy, Openness</a:t>
            </a:r>
          </a:p>
          <a:p>
            <a:r>
              <a:rPr lang="en-US" dirty="0" smtClean="0"/>
              <a:t>Length, prompts, description…</a:t>
            </a:r>
          </a:p>
          <a:p>
            <a:r>
              <a:rPr lang="en-US" dirty="0" smtClean="0"/>
              <a:t>Opportunity to demonstrate full range of skills</a:t>
            </a:r>
          </a:p>
          <a:p>
            <a:endParaRPr lang="en-US" dirty="0"/>
          </a:p>
          <a:p>
            <a:endParaRPr lang="en-US" dirty="0" smtClean="0"/>
          </a:p>
          <a:p>
            <a:endParaRPr lang="en-US" dirty="0" smtClean="0"/>
          </a:p>
          <a:p>
            <a:r>
              <a:rPr lang="en-US" sz="1800" dirty="0" smtClean="0"/>
              <a:t>Provided by Dr. Donna Bowman  </a:t>
            </a:r>
            <a:endParaRPr lang="en-US" sz="1800" dirty="0"/>
          </a:p>
        </p:txBody>
      </p:sp>
    </p:spTree>
    <p:extLst>
      <p:ext uri="{BB962C8B-B14F-4D97-AF65-F5344CB8AC3E}">
        <p14:creationId xmlns:p14="http://schemas.microsoft.com/office/powerpoint/2010/main" val="224036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Division Diversity (Example) </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082" y="1825625"/>
            <a:ext cx="5941718" cy="3857811"/>
          </a:xfrm>
        </p:spPr>
      </p:pic>
      <p:sp>
        <p:nvSpPr>
          <p:cNvPr id="5" name="Content Placeholder 4"/>
          <p:cNvSpPr>
            <a:spLocks noGrp="1"/>
          </p:cNvSpPr>
          <p:nvPr>
            <p:ph sz="half" idx="2"/>
          </p:nvPr>
        </p:nvSpPr>
        <p:spPr/>
        <p:txBody>
          <a:bodyPr>
            <a:normAutofit/>
          </a:bodyPr>
          <a:lstStyle/>
          <a:p>
            <a:r>
              <a:rPr lang="en-US" dirty="0" smtClean="0"/>
              <a:t>Assesses under Goal B (Other)</a:t>
            </a:r>
          </a:p>
          <a:p>
            <a:r>
              <a:rPr lang="en-US" dirty="0" smtClean="0"/>
              <a:t>Cultural Worldview,  Curiosity, Application </a:t>
            </a:r>
          </a:p>
          <a:p>
            <a:r>
              <a:rPr lang="en-US" dirty="0" smtClean="0"/>
              <a:t>Size/importance of assignment</a:t>
            </a:r>
          </a:p>
          <a:p>
            <a:r>
              <a:rPr lang="en-US" dirty="0" smtClean="0"/>
              <a:t>Scope and Expectation </a:t>
            </a:r>
          </a:p>
          <a:p>
            <a:endParaRPr lang="en-US" dirty="0"/>
          </a:p>
          <a:p>
            <a:endParaRPr lang="en-US" dirty="0" smtClean="0"/>
          </a:p>
          <a:p>
            <a:endParaRPr lang="en-US" dirty="0"/>
          </a:p>
          <a:p>
            <a:r>
              <a:rPr lang="en-US" sz="1800" dirty="0" smtClean="0"/>
              <a:t>Provided by Dr. Thomas Snyder</a:t>
            </a:r>
          </a:p>
          <a:p>
            <a:endParaRPr lang="en-US" dirty="0"/>
          </a:p>
        </p:txBody>
      </p:sp>
    </p:spTree>
    <p:extLst>
      <p:ext uri="{BB962C8B-B14F-4D97-AF65-F5344CB8AC3E}">
        <p14:creationId xmlns:p14="http://schemas.microsoft.com/office/powerpoint/2010/main" val="637814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Preparatory Work is Crucial</a:t>
            </a:r>
            <a:endParaRPr lang="en-US" dirty="0"/>
          </a:p>
        </p:txBody>
      </p:sp>
      <p:sp>
        <p:nvSpPr>
          <p:cNvPr id="3" name="Content Placeholder 2"/>
          <p:cNvSpPr>
            <a:spLocks noGrp="1"/>
          </p:cNvSpPr>
          <p:nvPr>
            <p:ph idx="1"/>
          </p:nvPr>
        </p:nvSpPr>
        <p:spPr/>
        <p:txBody>
          <a:bodyPr>
            <a:normAutofit/>
          </a:bodyPr>
          <a:lstStyle/>
          <a:p>
            <a:r>
              <a:rPr lang="en-US" sz="2400" dirty="0" smtClean="0"/>
              <a:t>For assessment to be meaningful we need the best information we can get. We need an accurate picture of your </a:t>
            </a:r>
            <a:r>
              <a:rPr lang="en-US" sz="2400" dirty="0" smtClean="0"/>
              <a:t>students.</a:t>
            </a:r>
            <a:endParaRPr lang="en-US" sz="2400" dirty="0" smtClean="0"/>
          </a:p>
          <a:p>
            <a:r>
              <a:rPr lang="en-US" sz="2400" dirty="0" smtClean="0"/>
              <a:t>We need you to participate so we get representative data of the student </a:t>
            </a:r>
            <a:r>
              <a:rPr lang="en-US" sz="2400" dirty="0" smtClean="0"/>
              <a:t>population. </a:t>
            </a:r>
            <a:endParaRPr lang="en-US" sz="2400" dirty="0" smtClean="0"/>
          </a:p>
          <a:p>
            <a:r>
              <a:rPr lang="en-US" sz="2400" dirty="0" smtClean="0"/>
              <a:t>We need the data we receive to accurately depict our students skill levels across the Core </a:t>
            </a:r>
            <a:r>
              <a:rPr lang="en-US" sz="2400" dirty="0" smtClean="0"/>
              <a:t>outcomes.</a:t>
            </a:r>
            <a:endParaRPr lang="en-US" sz="2400" dirty="0" smtClean="0"/>
          </a:p>
          <a:p>
            <a:r>
              <a:rPr lang="en-US" sz="2400" dirty="0" smtClean="0"/>
              <a:t>This data will be used to evaluate and improve the general education program at </a:t>
            </a:r>
            <a:r>
              <a:rPr lang="en-US" sz="2400" dirty="0" smtClean="0"/>
              <a:t>UCA.</a:t>
            </a:r>
            <a:endParaRPr lang="en-US" sz="2400" dirty="0" smtClean="0"/>
          </a:p>
          <a:p>
            <a:r>
              <a:rPr lang="en-US" sz="2400" dirty="0" smtClean="0"/>
              <a:t>Help us deliver to our students the best education we can; the education they </a:t>
            </a:r>
            <a:r>
              <a:rPr lang="en-US" sz="2400" dirty="0" smtClean="0"/>
              <a:t>deserve.</a:t>
            </a:r>
          </a:p>
          <a:p>
            <a:r>
              <a:rPr lang="en-US" sz="2400" dirty="0" smtClean="0"/>
              <a:t>QUESTIONS ? </a:t>
            </a:r>
            <a:endParaRPr lang="en-US" sz="2400" dirty="0" smtClean="0"/>
          </a:p>
          <a:p>
            <a:endParaRPr lang="en-US" dirty="0"/>
          </a:p>
        </p:txBody>
      </p:sp>
    </p:spTree>
    <p:extLst>
      <p:ext uri="{BB962C8B-B14F-4D97-AF65-F5344CB8AC3E}">
        <p14:creationId xmlns:p14="http://schemas.microsoft.com/office/powerpoint/2010/main" val="182330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cs typeface="Aparajita" panose="020B0604020202020204" pitchFamily="34" charset="0"/>
              </a:rPr>
              <a:t>Artifact Collection: The Survey</a:t>
            </a:r>
            <a:endParaRPr lang="en-US" dirty="0"/>
          </a:p>
        </p:txBody>
      </p:sp>
      <p:pic>
        <p:nvPicPr>
          <p:cNvPr id="4" name="Content Placeholder 3"/>
          <p:cNvPicPr>
            <a:picLocks noGrp="1" noChangeAspect="1"/>
          </p:cNvPicPr>
          <p:nvPr>
            <p:ph sz="half" idx="2"/>
          </p:nvPr>
        </p:nvPicPr>
        <p:blipFill rotWithShape="1">
          <a:blip r:embed="rId2"/>
          <a:srcRect l="22380" t="20215" r="20027"/>
          <a:stretch/>
        </p:blipFill>
        <p:spPr>
          <a:xfrm>
            <a:off x="6292735" y="1690688"/>
            <a:ext cx="5061065" cy="4318068"/>
          </a:xfrm>
          <a:prstGeom prst="rect">
            <a:avLst/>
          </a:prstGeom>
        </p:spPr>
      </p:pic>
      <p:sp>
        <p:nvSpPr>
          <p:cNvPr id="5" name="Content Placeholder 4"/>
          <p:cNvSpPr>
            <a:spLocks noGrp="1"/>
          </p:cNvSpPr>
          <p:nvPr>
            <p:ph sz="half" idx="1"/>
          </p:nvPr>
        </p:nvSpPr>
        <p:spPr>
          <a:xfrm>
            <a:off x="548640" y="1933303"/>
            <a:ext cx="5471160" cy="4243660"/>
          </a:xfrm>
        </p:spPr>
        <p:txBody>
          <a:bodyPr>
            <a:normAutofit/>
          </a:bodyPr>
          <a:lstStyle/>
          <a:p>
            <a:pPr marL="0" indent="0">
              <a:buNone/>
            </a:pPr>
            <a:r>
              <a:rPr lang="en-US" sz="3200" dirty="0" smtClean="0"/>
              <a:t>Fall and Spring of assessment year, a survey is sent out from the office of assessment.</a:t>
            </a:r>
          </a:p>
          <a:p>
            <a:pPr lvl="1"/>
            <a:r>
              <a:rPr lang="en-US" sz="2800" dirty="0" smtClean="0"/>
              <a:t>What will you use for assessment?</a:t>
            </a:r>
          </a:p>
          <a:p>
            <a:pPr lvl="1"/>
            <a:r>
              <a:rPr lang="en-US" sz="2800" dirty="0" smtClean="0"/>
              <a:t>When will it be used?</a:t>
            </a:r>
          </a:p>
          <a:p>
            <a:pPr lvl="1"/>
            <a:r>
              <a:rPr lang="en-US" sz="2800" dirty="0" smtClean="0"/>
              <a:t>How will it be delivered?</a:t>
            </a:r>
            <a:endParaRPr lang="en-US" sz="2800" dirty="0"/>
          </a:p>
          <a:p>
            <a:pPr lvl="1"/>
            <a:r>
              <a:rPr lang="en-US" sz="2800" dirty="0" smtClean="0"/>
              <a:t>All artifacts entered into AQUA</a:t>
            </a:r>
          </a:p>
        </p:txBody>
      </p:sp>
    </p:spTree>
    <p:extLst>
      <p:ext uri="{BB962C8B-B14F-4D97-AF65-F5344CB8AC3E}">
        <p14:creationId xmlns:p14="http://schemas.microsoft.com/office/powerpoint/2010/main" val="2749924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Info for the Survey</a:t>
            </a:r>
            <a:endParaRPr lang="en-US" dirty="0"/>
          </a:p>
        </p:txBody>
      </p:sp>
      <p:sp>
        <p:nvSpPr>
          <p:cNvPr id="6" name="Content Placeholder 5"/>
          <p:cNvSpPr>
            <a:spLocks noGrp="1"/>
          </p:cNvSpPr>
          <p:nvPr>
            <p:ph idx="1"/>
          </p:nvPr>
        </p:nvSpPr>
        <p:spPr/>
        <p:txBody>
          <a:bodyPr/>
          <a:lstStyle/>
          <a:p>
            <a:r>
              <a:rPr lang="en-US" dirty="0" smtClean="0"/>
              <a:t>Provide a syllabus</a:t>
            </a:r>
          </a:p>
          <a:p>
            <a:r>
              <a:rPr lang="en-US" dirty="0" smtClean="0"/>
              <a:t>Assignment instructions? </a:t>
            </a:r>
          </a:p>
          <a:p>
            <a:r>
              <a:rPr lang="en-US" dirty="0" smtClean="0"/>
              <a:t>Assignment expectations?</a:t>
            </a:r>
          </a:p>
          <a:p>
            <a:r>
              <a:rPr lang="en-US" dirty="0" smtClean="0"/>
              <a:t>A grading rubric?</a:t>
            </a:r>
          </a:p>
          <a:p>
            <a:r>
              <a:rPr lang="en-US" dirty="0" smtClean="0"/>
              <a:t>The scorers will be scoring the student’s performance according to the Core rubric. They only have this singular performance to evaluate a student’s competency. This is why assignment design and choice is crucial.</a:t>
            </a:r>
          </a:p>
          <a:p>
            <a:pPr marL="0" indent="0">
              <a:buNone/>
            </a:pPr>
            <a:endParaRPr lang="en-US" dirty="0"/>
          </a:p>
        </p:txBody>
      </p:sp>
    </p:spTree>
    <p:extLst>
      <p:ext uri="{BB962C8B-B14F-4D97-AF65-F5344CB8AC3E}">
        <p14:creationId xmlns:p14="http://schemas.microsoft.com/office/powerpoint/2010/main" val="2181314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 to Fall 2021</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Please Participate </a:t>
            </a:r>
          </a:p>
          <a:p>
            <a:pPr marL="1200150" lvl="1" indent="-742950">
              <a:buFont typeface="+mj-lt"/>
              <a:buAutoNum type="arabicParenR"/>
            </a:pPr>
            <a:r>
              <a:rPr lang="en-US" sz="3600" dirty="0" smtClean="0"/>
              <a:t>Complete the survey</a:t>
            </a:r>
          </a:p>
          <a:p>
            <a:pPr marL="1200150" lvl="1" indent="-742950">
              <a:buFont typeface="+mj-lt"/>
              <a:buAutoNum type="arabicParenR"/>
            </a:pPr>
            <a:r>
              <a:rPr lang="en-US" sz="3600" dirty="0" smtClean="0"/>
              <a:t>Communicate with the Office of Assessment </a:t>
            </a:r>
          </a:p>
          <a:p>
            <a:pPr marL="1200150" lvl="1" indent="-742950">
              <a:buFont typeface="+mj-lt"/>
              <a:buAutoNum type="arabicParenR"/>
            </a:pPr>
            <a:r>
              <a:rPr lang="en-US" sz="3600" dirty="0" smtClean="0"/>
              <a:t>Deliver your artifacts (student work)</a:t>
            </a:r>
          </a:p>
          <a:p>
            <a:pPr marL="1200150" lvl="1" indent="-742950">
              <a:buFont typeface="+mj-lt"/>
              <a:buAutoNum type="arabicParenR"/>
            </a:pPr>
            <a:r>
              <a:rPr lang="en-US" sz="3600" dirty="0" smtClean="0"/>
              <a:t>Consider serving as a scorer! </a:t>
            </a:r>
          </a:p>
          <a:p>
            <a:pPr marL="457200" lvl="1" indent="0">
              <a:buNone/>
            </a:pPr>
            <a:endParaRPr lang="en-US" sz="3600" dirty="0" smtClean="0"/>
          </a:p>
          <a:p>
            <a:pPr marL="457200" lvl="1" indent="0" algn="ctr">
              <a:buNone/>
            </a:pPr>
            <a:r>
              <a:rPr lang="en-US" sz="2800" dirty="0" smtClean="0"/>
              <a:t>Questions: Contact Jake Held at </a:t>
            </a:r>
            <a:r>
              <a:rPr lang="en-US" sz="2800" dirty="0" smtClean="0">
                <a:hlinkClick r:id="rId2"/>
              </a:rPr>
              <a:t>jmheld@uca.edu</a:t>
            </a:r>
            <a:r>
              <a:rPr lang="en-US" sz="2800" dirty="0" smtClean="0"/>
              <a:t> or Alyson </a:t>
            </a:r>
            <a:r>
              <a:rPr lang="en-US" sz="2800" dirty="0" err="1" smtClean="0"/>
              <a:t>McEntire</a:t>
            </a:r>
            <a:r>
              <a:rPr lang="en-US" sz="2800" dirty="0" smtClean="0"/>
              <a:t> at </a:t>
            </a:r>
            <a:r>
              <a:rPr lang="en-US" sz="2800" dirty="0" smtClean="0">
                <a:hlinkClick r:id="rId3"/>
              </a:rPr>
              <a:t>amcentire@uca.edu</a:t>
            </a:r>
            <a:r>
              <a:rPr lang="en-US" sz="2800" dirty="0" smtClean="0"/>
              <a:t> </a:t>
            </a:r>
            <a:endParaRPr lang="en-US" sz="2800" dirty="0"/>
          </a:p>
        </p:txBody>
      </p:sp>
    </p:spTree>
    <p:extLst>
      <p:ext uri="{BB962C8B-B14F-4D97-AF65-F5344CB8AC3E}">
        <p14:creationId xmlns:p14="http://schemas.microsoft.com/office/powerpoint/2010/main" val="1548243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In this Session we will: </a:t>
            </a:r>
            <a:endParaRPr lang="en-US" sz="5400" dirty="0"/>
          </a:p>
        </p:txBody>
      </p:sp>
      <p:sp>
        <p:nvSpPr>
          <p:cNvPr id="3" name="Content Placeholder 2"/>
          <p:cNvSpPr>
            <a:spLocks noGrp="1"/>
          </p:cNvSpPr>
          <p:nvPr>
            <p:ph idx="1"/>
          </p:nvPr>
        </p:nvSpPr>
        <p:spPr/>
        <p:txBody>
          <a:bodyPr>
            <a:normAutofit/>
          </a:bodyPr>
          <a:lstStyle/>
          <a:p>
            <a:r>
              <a:rPr lang="en-US" sz="3600" dirty="0" smtClean="0"/>
              <a:t>Refresh our understanding of the Diversity Rubrics</a:t>
            </a:r>
          </a:p>
          <a:p>
            <a:r>
              <a:rPr lang="en-US" sz="3600" dirty="0" smtClean="0"/>
              <a:t>Discuss expectations regarding student learning </a:t>
            </a:r>
          </a:p>
          <a:p>
            <a:r>
              <a:rPr lang="en-US" sz="3600" dirty="0"/>
              <a:t>Discuss assignment selection and design </a:t>
            </a:r>
          </a:p>
          <a:p>
            <a:r>
              <a:rPr lang="en-US" sz="3600" dirty="0" smtClean="0"/>
              <a:t>Learn about the assessment process</a:t>
            </a:r>
          </a:p>
          <a:p>
            <a:r>
              <a:rPr lang="en-US" sz="3600" dirty="0" smtClean="0"/>
              <a:t>Ask questions, raise concerns</a:t>
            </a:r>
          </a:p>
        </p:txBody>
      </p:sp>
    </p:spTree>
    <p:extLst>
      <p:ext uri="{BB962C8B-B14F-4D97-AF65-F5344CB8AC3E}">
        <p14:creationId xmlns:p14="http://schemas.microsoft.com/office/powerpoint/2010/main" val="2305476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4294967295"/>
          </p:nvPr>
        </p:nvSpPr>
        <p:spPr>
          <a:xfrm>
            <a:off x="0" y="1612669"/>
            <a:ext cx="12192000" cy="4564294"/>
          </a:xfrm>
        </p:spPr>
        <p:txBody>
          <a:bodyPr>
            <a:normAutofit/>
          </a:bodyPr>
          <a:lstStyle/>
          <a:p>
            <a:pPr marL="0" indent="0" algn="ctr">
              <a:buNone/>
            </a:pPr>
            <a:r>
              <a:rPr lang="en-US" sz="9600" b="1" dirty="0" smtClean="0">
                <a:solidFill>
                  <a:schemeClr val="bg1"/>
                </a:solidFill>
                <a:effectLst>
                  <a:outerShdw blurRad="38100" dist="38100" dir="2700000" algn="tl">
                    <a:srgbClr val="000000">
                      <a:alpha val="43137"/>
                    </a:srgbClr>
                  </a:outerShdw>
                </a:effectLst>
                <a:latin typeface="Garamond" panose="02020404030301010803" pitchFamily="18" charset="0"/>
              </a:rPr>
              <a:t>Questions?</a:t>
            </a:r>
          </a:p>
          <a:p>
            <a:pPr marL="0" indent="0" algn="ctr">
              <a:buNone/>
            </a:pPr>
            <a:r>
              <a:rPr lang="en-US" sz="9600" b="1" dirty="0" smtClean="0">
                <a:solidFill>
                  <a:schemeClr val="bg1"/>
                </a:solidFill>
                <a:effectLst>
                  <a:outerShdw blurRad="38100" dist="38100" dir="2700000" algn="tl">
                    <a:srgbClr val="000000">
                      <a:alpha val="43137"/>
                    </a:srgbClr>
                  </a:outerShdw>
                </a:effectLst>
                <a:latin typeface="Garamond" panose="02020404030301010803" pitchFamily="18" charset="0"/>
              </a:rPr>
              <a:t> Comments?</a:t>
            </a:r>
            <a:r>
              <a:rPr lang="en-US" sz="9600" b="1" dirty="0" smtClean="0">
                <a:solidFill>
                  <a:schemeClr val="bg1"/>
                </a:solidFill>
                <a:latin typeface="Garamond" panose="02020404030301010803" pitchFamily="18" charset="0"/>
              </a:rPr>
              <a:t> </a:t>
            </a:r>
            <a:endParaRPr lang="en-US" sz="96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19598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690687"/>
            <a:ext cx="10515600" cy="4486275"/>
          </a:xfrm>
        </p:spPr>
        <p:txBody>
          <a:bodyPr>
            <a:normAutofit/>
          </a:bodyPr>
          <a:lstStyle/>
          <a:p>
            <a:pPr marL="0" indent="0" algn="ctr">
              <a:buNone/>
            </a:pPr>
            <a:r>
              <a:rPr lang="en-US" sz="3200" dirty="0" smtClean="0"/>
              <a:t>Jake Held, PhD</a:t>
            </a:r>
          </a:p>
          <a:p>
            <a:pPr marL="0" indent="0" algn="ctr">
              <a:buNone/>
            </a:pPr>
            <a:r>
              <a:rPr lang="en-US" sz="3200" dirty="0" smtClean="0"/>
              <a:t>Professor of Philosophy</a:t>
            </a:r>
          </a:p>
          <a:p>
            <a:pPr marL="0" indent="0" algn="ctr">
              <a:buNone/>
            </a:pPr>
            <a:r>
              <a:rPr lang="en-US" sz="3200" dirty="0" smtClean="0"/>
              <a:t>Assistant Provost for Academic Assessment </a:t>
            </a:r>
          </a:p>
          <a:p>
            <a:pPr marL="0" indent="0" algn="ctr">
              <a:buNone/>
            </a:pPr>
            <a:r>
              <a:rPr lang="en-US" sz="3200" dirty="0" smtClean="0"/>
              <a:t>and General Education </a:t>
            </a:r>
          </a:p>
          <a:p>
            <a:pPr marL="0" indent="0" algn="ctr">
              <a:buNone/>
            </a:pPr>
            <a:r>
              <a:rPr lang="en-US" sz="3200" dirty="0" err="1" smtClean="0"/>
              <a:t>Wingo</a:t>
            </a:r>
            <a:r>
              <a:rPr lang="en-US" sz="3200" dirty="0" smtClean="0"/>
              <a:t> Hall 215</a:t>
            </a:r>
          </a:p>
          <a:p>
            <a:pPr marL="0" indent="0" algn="ctr">
              <a:buNone/>
            </a:pPr>
            <a:r>
              <a:rPr lang="en-US" sz="3200" dirty="0" smtClean="0"/>
              <a:t>501-450-5307</a:t>
            </a:r>
          </a:p>
          <a:p>
            <a:pPr marL="0" indent="0" algn="ctr">
              <a:buNone/>
            </a:pPr>
            <a:r>
              <a:rPr lang="en-US" sz="3200" dirty="0" smtClean="0"/>
              <a:t>jmheld@uca.edu</a:t>
            </a:r>
            <a:endParaRPr lang="en-US" sz="3200" dirty="0"/>
          </a:p>
        </p:txBody>
      </p:sp>
    </p:spTree>
    <p:extLst>
      <p:ext uri="{BB962C8B-B14F-4D97-AF65-F5344CB8AC3E}">
        <p14:creationId xmlns:p14="http://schemas.microsoft.com/office/powerpoint/2010/main" val="1274292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Assessment Cycle</a:t>
            </a:r>
            <a:endParaRPr lang="en-US" dirty="0"/>
          </a:p>
        </p:txBody>
      </p:sp>
      <p:sp>
        <p:nvSpPr>
          <p:cNvPr id="3" name="Content Placeholder 2"/>
          <p:cNvSpPr>
            <a:spLocks noGrp="1"/>
          </p:cNvSpPr>
          <p:nvPr>
            <p:ph sz="half" idx="1"/>
          </p:nvPr>
        </p:nvSpPr>
        <p:spPr/>
        <p:txBody>
          <a:bodyPr>
            <a:normAutofit/>
          </a:bodyPr>
          <a:lstStyle/>
          <a:p>
            <a:r>
              <a:rPr lang="en-US" dirty="0" smtClean="0"/>
              <a:t>A four </a:t>
            </a:r>
            <a:r>
              <a:rPr lang="en-US" dirty="0"/>
              <a:t>year cycle. </a:t>
            </a:r>
          </a:p>
          <a:p>
            <a:r>
              <a:rPr lang="en-US" dirty="0"/>
              <a:t>Each year </a:t>
            </a:r>
            <a:r>
              <a:rPr lang="en-US" dirty="0" smtClean="0"/>
              <a:t>we will focus on one aspect of each competency. </a:t>
            </a:r>
            <a:endParaRPr lang="en-US" dirty="0"/>
          </a:p>
          <a:p>
            <a:r>
              <a:rPr lang="en-US" dirty="0"/>
              <a:t>The first four year cycle provides initial data. A second four cycle allows for an assessment of the process as a whole. </a:t>
            </a:r>
            <a:r>
              <a:rPr lang="en-US" dirty="0" smtClean="0"/>
              <a:t>A full </a:t>
            </a:r>
            <a:r>
              <a:rPr lang="en-US" dirty="0"/>
              <a:t>programmatic assessment is recommended every 10 </a:t>
            </a:r>
            <a:r>
              <a:rPr lang="en-US" dirty="0" smtClean="0"/>
              <a:t>years.</a:t>
            </a:r>
            <a:endParaRPr lang="en-US" dirty="0"/>
          </a:p>
        </p:txBody>
      </p:sp>
      <p:graphicFrame>
        <p:nvGraphicFramePr>
          <p:cNvPr id="5" name="Content Placeholder 4"/>
          <p:cNvGraphicFramePr>
            <a:graphicFrameLocks noGrp="1"/>
          </p:cNvGraphicFramePr>
          <p:nvPr>
            <p:ph sz="half" idx="2"/>
            <p:extLst/>
          </p:nvPr>
        </p:nvGraphicFramePr>
        <p:xfrm>
          <a:off x="6019800" y="2368550"/>
          <a:ext cx="5684520" cy="2336454"/>
        </p:xfrm>
        <a:graphic>
          <a:graphicData uri="http://schemas.openxmlformats.org/drawingml/2006/table">
            <a:tbl>
              <a:tblPr firstRow="1" bandRow="1">
                <a:tableStyleId>{7DF18680-E054-41AD-8BC1-D1AEF772440D}</a:tableStyleId>
              </a:tblPr>
              <a:tblGrid>
                <a:gridCol w="947420">
                  <a:extLst>
                    <a:ext uri="{9D8B030D-6E8A-4147-A177-3AD203B41FA5}">
                      <a16:colId xmlns:a16="http://schemas.microsoft.com/office/drawing/2014/main" val="1308463025"/>
                    </a:ext>
                  </a:extLst>
                </a:gridCol>
                <a:gridCol w="947420">
                  <a:extLst>
                    <a:ext uri="{9D8B030D-6E8A-4147-A177-3AD203B41FA5}">
                      <a16:colId xmlns:a16="http://schemas.microsoft.com/office/drawing/2014/main" val="1465635206"/>
                    </a:ext>
                  </a:extLst>
                </a:gridCol>
                <a:gridCol w="947420">
                  <a:extLst>
                    <a:ext uri="{9D8B030D-6E8A-4147-A177-3AD203B41FA5}">
                      <a16:colId xmlns:a16="http://schemas.microsoft.com/office/drawing/2014/main" val="697502378"/>
                    </a:ext>
                  </a:extLst>
                </a:gridCol>
                <a:gridCol w="947420">
                  <a:extLst>
                    <a:ext uri="{9D8B030D-6E8A-4147-A177-3AD203B41FA5}">
                      <a16:colId xmlns:a16="http://schemas.microsoft.com/office/drawing/2014/main" val="2458690945"/>
                    </a:ext>
                  </a:extLst>
                </a:gridCol>
                <a:gridCol w="947420">
                  <a:extLst>
                    <a:ext uri="{9D8B030D-6E8A-4147-A177-3AD203B41FA5}">
                      <a16:colId xmlns:a16="http://schemas.microsoft.com/office/drawing/2014/main" val="3864043118"/>
                    </a:ext>
                  </a:extLst>
                </a:gridCol>
                <a:gridCol w="947420">
                  <a:extLst>
                    <a:ext uri="{9D8B030D-6E8A-4147-A177-3AD203B41FA5}">
                      <a16:colId xmlns:a16="http://schemas.microsoft.com/office/drawing/2014/main" val="1806528598"/>
                    </a:ext>
                  </a:extLst>
                </a:gridCol>
              </a:tblGrid>
              <a:tr h="521974">
                <a:tc>
                  <a:txBody>
                    <a:bodyPr/>
                    <a:lstStyle/>
                    <a:p>
                      <a:pPr algn="ctr"/>
                      <a:r>
                        <a:rPr lang="en-US" sz="1100" dirty="0" smtClean="0"/>
                        <a:t>Academic</a:t>
                      </a:r>
                      <a:r>
                        <a:rPr lang="en-US" sz="1100" baseline="0" dirty="0" smtClean="0"/>
                        <a:t> Year</a:t>
                      </a:r>
                      <a:endParaRPr lang="en-US" sz="1100" dirty="0"/>
                    </a:p>
                  </a:txBody>
                  <a:tcPr anchor="ctr">
                    <a:solidFill>
                      <a:srgbClr val="4F2D7F"/>
                    </a:solidFill>
                  </a:tcPr>
                </a:tc>
                <a:tc>
                  <a:txBody>
                    <a:bodyPr/>
                    <a:lstStyle/>
                    <a:p>
                      <a:pPr algn="ctr"/>
                      <a:r>
                        <a:rPr lang="en-US" sz="1100" dirty="0" smtClean="0"/>
                        <a:t>16-17</a:t>
                      </a:r>
                      <a:endParaRPr lang="en-US" sz="1100" dirty="0"/>
                    </a:p>
                  </a:txBody>
                  <a:tcPr anchor="ctr">
                    <a:solidFill>
                      <a:srgbClr val="4F2D7F"/>
                    </a:solidFill>
                  </a:tcPr>
                </a:tc>
                <a:tc>
                  <a:txBody>
                    <a:bodyPr/>
                    <a:lstStyle/>
                    <a:p>
                      <a:pPr algn="ctr"/>
                      <a:r>
                        <a:rPr lang="en-US" sz="1100" dirty="0" smtClean="0"/>
                        <a:t>17-18</a:t>
                      </a:r>
                      <a:endParaRPr lang="en-US" sz="1100" dirty="0"/>
                    </a:p>
                  </a:txBody>
                  <a:tcPr anchor="ctr">
                    <a:solidFill>
                      <a:srgbClr val="4F2D7F"/>
                    </a:solidFill>
                  </a:tcPr>
                </a:tc>
                <a:tc>
                  <a:txBody>
                    <a:bodyPr/>
                    <a:lstStyle/>
                    <a:p>
                      <a:pPr algn="ctr"/>
                      <a:r>
                        <a:rPr lang="en-US" sz="1100" dirty="0" smtClean="0"/>
                        <a:t>18-19</a:t>
                      </a:r>
                      <a:endParaRPr lang="en-US" sz="1100" dirty="0"/>
                    </a:p>
                  </a:txBody>
                  <a:tcPr anchor="ctr">
                    <a:solidFill>
                      <a:srgbClr val="4F2D7F"/>
                    </a:solidFill>
                  </a:tcPr>
                </a:tc>
                <a:tc>
                  <a:txBody>
                    <a:bodyPr/>
                    <a:lstStyle/>
                    <a:p>
                      <a:pPr algn="ctr"/>
                      <a:r>
                        <a:rPr lang="en-US" sz="1100" dirty="0" smtClean="0"/>
                        <a:t>19-20</a:t>
                      </a:r>
                      <a:endParaRPr lang="en-US" sz="1100" dirty="0"/>
                    </a:p>
                  </a:txBody>
                  <a:tcPr anchor="ctr">
                    <a:solidFill>
                      <a:srgbClr val="4F2D7F"/>
                    </a:solidFill>
                  </a:tcPr>
                </a:tc>
                <a:tc>
                  <a:txBody>
                    <a:bodyPr/>
                    <a:lstStyle/>
                    <a:p>
                      <a:pPr algn="ctr"/>
                      <a:r>
                        <a:rPr lang="en-US" sz="1100" dirty="0" smtClean="0"/>
                        <a:t>20-21</a:t>
                      </a:r>
                      <a:endParaRPr lang="en-US" sz="1100" dirty="0"/>
                    </a:p>
                  </a:txBody>
                  <a:tcPr anchor="ctr">
                    <a:solidFill>
                      <a:srgbClr val="4F2D7F"/>
                    </a:solidFill>
                  </a:tcPr>
                </a:tc>
                <a:extLst>
                  <a:ext uri="{0D108BD9-81ED-4DB2-BD59-A6C34878D82A}">
                    <a16:rowId xmlns:a16="http://schemas.microsoft.com/office/drawing/2014/main" val="1095668964"/>
                  </a:ext>
                </a:extLst>
              </a:tr>
              <a:tr h="453620">
                <a:tc>
                  <a:txBody>
                    <a:bodyPr/>
                    <a:lstStyle/>
                    <a:p>
                      <a:pPr algn="ctr"/>
                      <a:r>
                        <a:rPr lang="en-US" sz="1100" dirty="0" smtClean="0"/>
                        <a:t>Assess</a:t>
                      </a:r>
                      <a:endParaRPr lang="en-US" sz="1100" dirty="0"/>
                    </a:p>
                  </a:txBody>
                  <a:tcPr anchor="ctr">
                    <a:solidFill>
                      <a:srgbClr val="A383D3"/>
                    </a:solidFill>
                  </a:tcPr>
                </a:tc>
                <a:tc>
                  <a:txBody>
                    <a:bodyPr/>
                    <a:lstStyle/>
                    <a:p>
                      <a:pPr algn="ctr"/>
                      <a:r>
                        <a:rPr lang="en-US" sz="1100" dirty="0" smtClean="0"/>
                        <a:t>RL</a:t>
                      </a:r>
                      <a:endParaRPr lang="en-US" sz="1100" dirty="0"/>
                    </a:p>
                  </a:txBody>
                  <a:tcPr anchor="ctr">
                    <a:solidFill>
                      <a:srgbClr val="A383D3"/>
                    </a:solidFill>
                  </a:tcPr>
                </a:tc>
                <a:tc>
                  <a:txBody>
                    <a:bodyPr/>
                    <a:lstStyle/>
                    <a:p>
                      <a:pPr algn="ctr"/>
                      <a:r>
                        <a:rPr lang="en-US" sz="1100" dirty="0" smtClean="0"/>
                        <a:t>D</a:t>
                      </a:r>
                      <a:endParaRPr lang="en-US" sz="1100" dirty="0"/>
                    </a:p>
                  </a:txBody>
                  <a:tcPr anchor="ctr">
                    <a:solidFill>
                      <a:srgbClr val="A383D3"/>
                    </a:solidFill>
                  </a:tcPr>
                </a:tc>
                <a:tc>
                  <a:txBody>
                    <a:bodyPr/>
                    <a:lstStyle/>
                    <a:p>
                      <a:pPr algn="ctr"/>
                      <a:r>
                        <a:rPr lang="en-US" sz="1100" dirty="0" smtClean="0"/>
                        <a:t>C</a:t>
                      </a:r>
                      <a:endParaRPr lang="en-US" sz="1100" dirty="0"/>
                    </a:p>
                  </a:txBody>
                  <a:tcPr anchor="ctr">
                    <a:solidFill>
                      <a:srgbClr val="A383D3"/>
                    </a:solidFill>
                  </a:tcPr>
                </a:tc>
                <a:tc>
                  <a:txBody>
                    <a:bodyPr/>
                    <a:lstStyle/>
                    <a:p>
                      <a:pPr algn="ctr"/>
                      <a:r>
                        <a:rPr lang="en-US" sz="1100" dirty="0" smtClean="0"/>
                        <a:t>CI</a:t>
                      </a:r>
                      <a:endParaRPr lang="en-US" sz="1100" dirty="0"/>
                    </a:p>
                  </a:txBody>
                  <a:tcPr anchor="ctr">
                    <a:solidFill>
                      <a:srgbClr val="A383D3"/>
                    </a:solidFill>
                  </a:tcPr>
                </a:tc>
                <a:tc>
                  <a:txBody>
                    <a:bodyPr/>
                    <a:lstStyle/>
                    <a:p>
                      <a:pPr algn="ctr"/>
                      <a:r>
                        <a:rPr lang="en-US" sz="1100" dirty="0" smtClean="0"/>
                        <a:t>RL</a:t>
                      </a:r>
                      <a:endParaRPr lang="en-US" sz="1100" dirty="0"/>
                    </a:p>
                  </a:txBody>
                  <a:tcPr anchor="ctr">
                    <a:solidFill>
                      <a:srgbClr val="A383D3"/>
                    </a:solidFill>
                  </a:tcPr>
                </a:tc>
                <a:extLst>
                  <a:ext uri="{0D108BD9-81ED-4DB2-BD59-A6C34878D82A}">
                    <a16:rowId xmlns:a16="http://schemas.microsoft.com/office/drawing/2014/main" val="3665497414"/>
                  </a:ext>
                </a:extLst>
              </a:tr>
              <a:tr h="453620">
                <a:tc>
                  <a:txBody>
                    <a:bodyPr/>
                    <a:lstStyle/>
                    <a:p>
                      <a:pPr algn="ctr"/>
                      <a:r>
                        <a:rPr lang="en-US" sz="1100" dirty="0" smtClean="0"/>
                        <a:t>Evaluate</a:t>
                      </a:r>
                      <a:endParaRPr lang="en-US" sz="1100" dirty="0"/>
                    </a:p>
                  </a:txBody>
                  <a:tcPr anchor="ctr"/>
                </a:tc>
                <a:tc>
                  <a:txBody>
                    <a:bodyPr/>
                    <a:lstStyle/>
                    <a:p>
                      <a:pPr algn="ctr"/>
                      <a:endParaRPr lang="en-US" sz="1100" dirty="0"/>
                    </a:p>
                  </a:txBody>
                  <a:tcPr anchor="ctr"/>
                </a:tc>
                <a:tc>
                  <a:txBody>
                    <a:bodyPr/>
                    <a:lstStyle/>
                    <a:p>
                      <a:pPr algn="ctr"/>
                      <a:r>
                        <a:rPr lang="en-US" sz="1100" dirty="0" smtClean="0"/>
                        <a:t>RL</a:t>
                      </a:r>
                      <a:endParaRPr lang="en-US" sz="1100" dirty="0"/>
                    </a:p>
                  </a:txBody>
                  <a:tcPr anchor="ctr"/>
                </a:tc>
                <a:tc>
                  <a:txBody>
                    <a:bodyPr/>
                    <a:lstStyle/>
                    <a:p>
                      <a:pPr algn="ctr"/>
                      <a:r>
                        <a:rPr lang="en-US" sz="1100" dirty="0" smtClean="0"/>
                        <a:t>D</a:t>
                      </a:r>
                      <a:endParaRPr lang="en-US" sz="1100" dirty="0"/>
                    </a:p>
                  </a:txBody>
                  <a:tcPr anchor="ctr"/>
                </a:tc>
                <a:tc>
                  <a:txBody>
                    <a:bodyPr/>
                    <a:lstStyle/>
                    <a:p>
                      <a:pPr algn="ctr"/>
                      <a:r>
                        <a:rPr lang="en-US" sz="1100" dirty="0" smtClean="0"/>
                        <a:t>C</a:t>
                      </a:r>
                      <a:endParaRPr lang="en-US" sz="1100" dirty="0"/>
                    </a:p>
                  </a:txBody>
                  <a:tcPr anchor="ctr"/>
                </a:tc>
                <a:tc>
                  <a:txBody>
                    <a:bodyPr/>
                    <a:lstStyle/>
                    <a:p>
                      <a:pPr algn="ctr"/>
                      <a:r>
                        <a:rPr lang="en-US" sz="1100" dirty="0" smtClean="0"/>
                        <a:t>CI</a:t>
                      </a:r>
                      <a:endParaRPr lang="en-US" sz="1100" dirty="0"/>
                    </a:p>
                  </a:txBody>
                  <a:tcPr anchor="ctr"/>
                </a:tc>
                <a:extLst>
                  <a:ext uri="{0D108BD9-81ED-4DB2-BD59-A6C34878D82A}">
                    <a16:rowId xmlns:a16="http://schemas.microsoft.com/office/drawing/2014/main" val="2900871034"/>
                  </a:ext>
                </a:extLst>
              </a:tr>
              <a:tr h="453620">
                <a:tc>
                  <a:txBody>
                    <a:bodyPr/>
                    <a:lstStyle/>
                    <a:p>
                      <a:pPr algn="ctr"/>
                      <a:r>
                        <a:rPr lang="en-US" sz="1100" dirty="0" smtClean="0"/>
                        <a:t>Train</a:t>
                      </a:r>
                      <a:endParaRPr lang="en-US" sz="1100" dirty="0"/>
                    </a:p>
                  </a:txBody>
                  <a:tcPr anchor="ctr">
                    <a:solidFill>
                      <a:srgbClr val="A383D3"/>
                    </a:solidFill>
                  </a:tcPr>
                </a:tc>
                <a:tc>
                  <a:txBody>
                    <a:bodyPr/>
                    <a:lstStyle/>
                    <a:p>
                      <a:pPr algn="ctr"/>
                      <a:endParaRPr lang="en-US" sz="1100" dirty="0"/>
                    </a:p>
                  </a:txBody>
                  <a:tcPr anchor="ctr">
                    <a:solidFill>
                      <a:srgbClr val="A383D3"/>
                    </a:solidFill>
                  </a:tcPr>
                </a:tc>
                <a:tc>
                  <a:txBody>
                    <a:bodyPr/>
                    <a:lstStyle/>
                    <a:p>
                      <a:pPr algn="ctr"/>
                      <a:endParaRPr lang="en-US" sz="1100" dirty="0"/>
                    </a:p>
                  </a:txBody>
                  <a:tcPr anchor="ctr">
                    <a:solidFill>
                      <a:srgbClr val="A383D3"/>
                    </a:solidFill>
                  </a:tcPr>
                </a:tc>
                <a:tc>
                  <a:txBody>
                    <a:bodyPr/>
                    <a:lstStyle/>
                    <a:p>
                      <a:pPr algn="ctr"/>
                      <a:r>
                        <a:rPr lang="en-US" sz="1100" dirty="0" smtClean="0"/>
                        <a:t>RL</a:t>
                      </a:r>
                      <a:endParaRPr lang="en-US" sz="1100" dirty="0"/>
                    </a:p>
                  </a:txBody>
                  <a:tcPr anchor="ctr">
                    <a:solidFill>
                      <a:srgbClr val="A383D3"/>
                    </a:solidFill>
                  </a:tcPr>
                </a:tc>
                <a:tc>
                  <a:txBody>
                    <a:bodyPr/>
                    <a:lstStyle/>
                    <a:p>
                      <a:pPr algn="ctr"/>
                      <a:r>
                        <a:rPr lang="en-US" sz="1100" dirty="0" smtClean="0"/>
                        <a:t>D</a:t>
                      </a:r>
                      <a:endParaRPr lang="en-US" sz="1100" dirty="0"/>
                    </a:p>
                  </a:txBody>
                  <a:tcPr anchor="ctr">
                    <a:solidFill>
                      <a:srgbClr val="A383D3"/>
                    </a:solidFill>
                  </a:tcPr>
                </a:tc>
                <a:tc>
                  <a:txBody>
                    <a:bodyPr/>
                    <a:lstStyle/>
                    <a:p>
                      <a:pPr algn="ctr"/>
                      <a:r>
                        <a:rPr lang="en-US" sz="1100" dirty="0" smtClean="0"/>
                        <a:t>C</a:t>
                      </a:r>
                      <a:endParaRPr lang="en-US" sz="1100" dirty="0"/>
                    </a:p>
                  </a:txBody>
                  <a:tcPr anchor="ctr">
                    <a:solidFill>
                      <a:srgbClr val="A383D3"/>
                    </a:solidFill>
                  </a:tcPr>
                </a:tc>
                <a:extLst>
                  <a:ext uri="{0D108BD9-81ED-4DB2-BD59-A6C34878D82A}">
                    <a16:rowId xmlns:a16="http://schemas.microsoft.com/office/drawing/2014/main" val="2614964591"/>
                  </a:ext>
                </a:extLst>
              </a:tr>
              <a:tr h="453620">
                <a:tc>
                  <a:txBody>
                    <a:bodyPr/>
                    <a:lstStyle/>
                    <a:p>
                      <a:pPr algn="ctr"/>
                      <a:r>
                        <a:rPr lang="en-US" sz="1100" dirty="0" smtClean="0"/>
                        <a:t>Implement</a:t>
                      </a: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endParaRPr lang="en-US" sz="1100" dirty="0"/>
                    </a:p>
                  </a:txBody>
                  <a:tcPr anchor="ctr"/>
                </a:tc>
                <a:tc>
                  <a:txBody>
                    <a:bodyPr/>
                    <a:lstStyle/>
                    <a:p>
                      <a:pPr algn="ctr"/>
                      <a:r>
                        <a:rPr lang="en-US" sz="1100" dirty="0" smtClean="0"/>
                        <a:t>RL</a:t>
                      </a:r>
                      <a:endParaRPr lang="en-US" sz="1100" dirty="0"/>
                    </a:p>
                  </a:txBody>
                  <a:tcPr anchor="ctr"/>
                </a:tc>
                <a:tc>
                  <a:txBody>
                    <a:bodyPr/>
                    <a:lstStyle/>
                    <a:p>
                      <a:pPr algn="ctr"/>
                      <a:r>
                        <a:rPr lang="en-US" sz="1100" dirty="0" smtClean="0"/>
                        <a:t>D</a:t>
                      </a:r>
                      <a:endParaRPr lang="en-US" sz="1100" dirty="0"/>
                    </a:p>
                  </a:txBody>
                  <a:tcPr anchor="ctr"/>
                </a:tc>
                <a:extLst>
                  <a:ext uri="{0D108BD9-81ED-4DB2-BD59-A6C34878D82A}">
                    <a16:rowId xmlns:a16="http://schemas.microsoft.com/office/drawing/2014/main" val="1701028953"/>
                  </a:ext>
                </a:extLst>
              </a:tr>
            </a:tbl>
          </a:graphicData>
        </a:graphic>
      </p:graphicFrame>
    </p:spTree>
    <p:extLst>
      <p:ext uri="{BB962C8B-B14F-4D97-AF65-F5344CB8AC3E}">
        <p14:creationId xmlns:p14="http://schemas.microsoft.com/office/powerpoint/2010/main" val="3487032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cs typeface="Aparajita" panose="020B0604020202020204" pitchFamily="34" charset="0"/>
              </a:rPr>
              <a:t>          </a:t>
            </a:r>
            <a:r>
              <a:rPr lang="en-US" dirty="0" smtClean="0">
                <a:cs typeface="Aparajita" panose="020B0604020202020204" pitchFamily="34" charset="0"/>
              </a:rPr>
              <a:t>The Assessment Process</a:t>
            </a:r>
            <a:endParaRPr lang="en-US" dirty="0"/>
          </a:p>
        </p:txBody>
      </p:sp>
      <p:graphicFrame>
        <p:nvGraphicFramePr>
          <p:cNvPr id="7" name="Content Placeholder 6"/>
          <p:cNvGraphicFramePr>
            <a:graphicFrameLocks noGrp="1"/>
          </p:cNvGraphicFramePr>
          <p:nvPr>
            <p:ph idx="1"/>
            <p:extLst/>
          </p:nvPr>
        </p:nvGraphicFramePr>
        <p:xfrm>
          <a:off x="2024743" y="1690688"/>
          <a:ext cx="8191600" cy="4422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37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Competencies and Scaffolding</a:t>
            </a:r>
            <a:endParaRPr lang="en-US" dirty="0"/>
          </a:p>
        </p:txBody>
      </p:sp>
      <p:sp>
        <p:nvSpPr>
          <p:cNvPr id="3" name="Content Placeholder 2"/>
          <p:cNvSpPr>
            <a:spLocks noGrp="1"/>
          </p:cNvSpPr>
          <p:nvPr>
            <p:ph sz="half" idx="1"/>
          </p:nvPr>
        </p:nvSpPr>
        <p:spPr>
          <a:xfrm>
            <a:off x="548640" y="2037805"/>
            <a:ext cx="5471160" cy="4139157"/>
          </a:xfrm>
        </p:spPr>
        <p:txBody>
          <a:bodyPr/>
          <a:lstStyle/>
          <a:p>
            <a:r>
              <a:rPr lang="en-US" dirty="0" smtClean="0"/>
              <a:t>Lower Division: Introduce and Develop </a:t>
            </a:r>
          </a:p>
          <a:p>
            <a:r>
              <a:rPr lang="en-US" dirty="0" smtClean="0"/>
              <a:t>Upper Division: Reinforce, and Demonstrate Mastery</a:t>
            </a:r>
          </a:p>
          <a:p>
            <a:r>
              <a:rPr lang="en-US" dirty="0" smtClean="0"/>
              <a:t>Capstone: Culminating Educational Experience</a:t>
            </a:r>
            <a:endParaRPr lang="en-US" dirty="0"/>
          </a:p>
          <a:p>
            <a:pPr marL="0" indent="0">
              <a:buNone/>
            </a:pP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9046" y="1690688"/>
            <a:ext cx="6078783" cy="4486275"/>
          </a:xfrm>
          <a:prstGeom prst="rect">
            <a:avLst/>
          </a:prstGeom>
        </p:spPr>
      </p:pic>
    </p:spTree>
    <p:extLst>
      <p:ext uri="{BB962C8B-B14F-4D97-AF65-F5344CB8AC3E}">
        <p14:creationId xmlns:p14="http://schemas.microsoft.com/office/powerpoint/2010/main" val="139771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Aparajita" panose="020B0604020202020204" pitchFamily="34" charset="0"/>
              </a:rPr>
              <a:t>The Goal is Student Learning </a:t>
            </a:r>
            <a:endParaRPr lang="en-US" dirty="0"/>
          </a:p>
        </p:txBody>
      </p:sp>
      <p:sp>
        <p:nvSpPr>
          <p:cNvPr id="3" name="Content Placeholder 2"/>
          <p:cNvSpPr>
            <a:spLocks noGrp="1"/>
          </p:cNvSpPr>
          <p:nvPr>
            <p:ph idx="1"/>
          </p:nvPr>
        </p:nvSpPr>
        <p:spPr>
          <a:xfrm>
            <a:off x="783771" y="1820487"/>
            <a:ext cx="10570029" cy="4356476"/>
          </a:xfrm>
        </p:spPr>
        <p:txBody>
          <a:bodyPr>
            <a:normAutofit/>
          </a:bodyPr>
          <a:lstStyle/>
          <a:p>
            <a:pPr lvl="1"/>
            <a:r>
              <a:rPr lang="en-US" sz="2800" dirty="0" smtClean="0"/>
              <a:t>The </a:t>
            </a:r>
            <a:r>
              <a:rPr lang="en-US" sz="2800" dirty="0"/>
              <a:t>goal of the UCA Core is to provide a </a:t>
            </a:r>
            <a:r>
              <a:rPr lang="en-US" sz="2800" i="1" dirty="0"/>
              <a:t>common, foundational </a:t>
            </a:r>
            <a:r>
              <a:rPr lang="en-US" sz="2800" dirty="0"/>
              <a:t>educational experience to all UCA undergraduate students. </a:t>
            </a:r>
            <a:r>
              <a:rPr lang="en-US" sz="2800" dirty="0" smtClean="0"/>
              <a:t>We chose these outcomes as the </a:t>
            </a:r>
            <a:r>
              <a:rPr lang="en-US" sz="2800" i="1" dirty="0" smtClean="0"/>
              <a:t>essential skills</a:t>
            </a:r>
            <a:r>
              <a:rPr lang="en-US" sz="2800" dirty="0" smtClean="0"/>
              <a:t> all UCA students should develop. </a:t>
            </a:r>
          </a:p>
          <a:p>
            <a:pPr lvl="1"/>
            <a:r>
              <a:rPr lang="en-US" sz="2800" dirty="0" smtClean="0"/>
              <a:t>We can only achieve this goal if we </a:t>
            </a:r>
            <a:r>
              <a:rPr lang="en-US" sz="2800" dirty="0"/>
              <a:t>continuously </a:t>
            </a:r>
            <a:r>
              <a:rPr lang="en-US" sz="2800" dirty="0" smtClean="0"/>
              <a:t>evaluate </a:t>
            </a:r>
            <a:r>
              <a:rPr lang="en-US" sz="2800" dirty="0"/>
              <a:t>the UCA Core curriculum and </a:t>
            </a:r>
            <a:r>
              <a:rPr lang="en-US" sz="2800" dirty="0" smtClean="0"/>
              <a:t>assess </a:t>
            </a:r>
            <a:r>
              <a:rPr lang="en-US" sz="2800" dirty="0"/>
              <a:t>it for programmatic cohesion and effectiveness. </a:t>
            </a:r>
            <a:r>
              <a:rPr lang="en-US" sz="2800" dirty="0" smtClean="0"/>
              <a:t>Assessment is crucial for improvement!</a:t>
            </a:r>
          </a:p>
          <a:p>
            <a:pPr lvl="1"/>
            <a:r>
              <a:rPr lang="en-US" sz="2800" dirty="0" smtClean="0"/>
              <a:t>We all must do our part in our respective roles to provide our students the best education possible at UCA.</a:t>
            </a:r>
            <a:r>
              <a:rPr lang="en-US" sz="2800" dirty="0"/>
              <a:t> </a:t>
            </a:r>
            <a:endParaRPr lang="en-US" sz="2800" dirty="0" smtClean="0"/>
          </a:p>
          <a:p>
            <a:pPr lvl="1"/>
            <a:r>
              <a:rPr lang="en-US" sz="2800" dirty="0" smtClean="0"/>
              <a:t>Remember: This is about </a:t>
            </a:r>
            <a:r>
              <a:rPr lang="en-US" sz="2800" i="1" dirty="0" smtClean="0"/>
              <a:t>student learning</a:t>
            </a:r>
            <a:r>
              <a:rPr lang="en-US" sz="2800" dirty="0" smtClean="0"/>
              <a:t>.</a:t>
            </a:r>
            <a:endParaRPr lang="en-US" sz="2800" dirty="0" smtClean="0"/>
          </a:p>
        </p:txBody>
      </p:sp>
    </p:spTree>
    <p:extLst>
      <p:ext uri="{BB962C8B-B14F-4D97-AF65-F5344CB8AC3E}">
        <p14:creationId xmlns:p14="http://schemas.microsoft.com/office/powerpoint/2010/main" val="2947729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Goal of Assessment</a:t>
            </a:r>
            <a:endParaRPr lang="en-US" sz="4800" dirty="0"/>
          </a:p>
        </p:txBody>
      </p:sp>
      <p:sp>
        <p:nvSpPr>
          <p:cNvPr id="3" name="Content Placeholder 2"/>
          <p:cNvSpPr>
            <a:spLocks noGrp="1"/>
          </p:cNvSpPr>
          <p:nvPr>
            <p:ph idx="1"/>
          </p:nvPr>
        </p:nvSpPr>
        <p:spPr>
          <a:xfrm>
            <a:off x="979714" y="1845425"/>
            <a:ext cx="10933612" cy="4331537"/>
          </a:xfrm>
        </p:spPr>
        <p:txBody>
          <a:bodyPr>
            <a:normAutofit/>
          </a:bodyPr>
          <a:lstStyle/>
          <a:p>
            <a:pPr marL="514350" indent="-514350">
              <a:buAutoNum type="arabicParenR"/>
            </a:pPr>
            <a:r>
              <a:rPr lang="en-US" sz="3200" dirty="0" smtClean="0"/>
              <a:t>Assure integrity in the UCA Core as an academic program. </a:t>
            </a:r>
          </a:p>
          <a:p>
            <a:pPr marL="514350" indent="-514350">
              <a:buAutoNum type="arabicParenR"/>
            </a:pPr>
            <a:r>
              <a:rPr lang="en-US" sz="3200" dirty="0" smtClean="0"/>
              <a:t>Verify that best practices are being used consistently across campus.</a:t>
            </a:r>
          </a:p>
          <a:p>
            <a:pPr marL="514350" indent="-514350">
              <a:buAutoNum type="arabicParenR"/>
            </a:pPr>
            <a:r>
              <a:rPr lang="en-US" sz="3200" dirty="0" smtClean="0"/>
              <a:t>Optimize student learning across the competencies at both the Lower and Upper Division.</a:t>
            </a:r>
          </a:p>
          <a:p>
            <a:pPr marL="514350" indent="-514350">
              <a:buAutoNum type="arabicParenR"/>
            </a:pPr>
            <a:r>
              <a:rPr lang="en-US" sz="3200" dirty="0" smtClean="0"/>
              <a:t>Identify areas for improvement, and design and implement improvement measures.</a:t>
            </a:r>
            <a:endParaRPr lang="en-US" sz="3200" dirty="0"/>
          </a:p>
        </p:txBody>
      </p:sp>
    </p:spTree>
    <p:extLst>
      <p:ext uri="{BB962C8B-B14F-4D97-AF65-F5344CB8AC3E}">
        <p14:creationId xmlns:p14="http://schemas.microsoft.com/office/powerpoint/2010/main" val="414223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“Diversity” in the UCA Core? </a:t>
            </a:r>
            <a:endParaRPr lang="en-US" dirty="0"/>
          </a:p>
        </p:txBody>
      </p:sp>
      <p:sp>
        <p:nvSpPr>
          <p:cNvPr id="3" name="Content Placeholder 2"/>
          <p:cNvSpPr>
            <a:spLocks noGrp="1"/>
          </p:cNvSpPr>
          <p:nvPr>
            <p:ph idx="1"/>
          </p:nvPr>
        </p:nvSpPr>
        <p:spPr/>
        <p:txBody>
          <a:bodyPr>
            <a:normAutofit/>
          </a:bodyPr>
          <a:lstStyle/>
          <a:p>
            <a:pPr marL="0" indent="0">
              <a:buNone/>
            </a:pPr>
            <a:r>
              <a:rPr lang="en-US" sz="2000" b="1" dirty="0"/>
              <a:t>Diversity</a:t>
            </a:r>
            <a:r>
              <a:rPr lang="en-US" sz="2000" dirty="0"/>
              <a:t>: </a:t>
            </a:r>
            <a:r>
              <a:rPr lang="en-US" sz="2000" dirty="0" smtClean="0"/>
              <a:t>“the </a:t>
            </a:r>
            <a:r>
              <a:rPr lang="en-US" sz="2000" dirty="0"/>
              <a:t>ability to analyze familiar cultural assumptions in the context of the world’s diverse values, traditions, and belief systems as well as to analyze the major ideas, techniques, and processes that inform creative works within different cultural and historical contexts</a:t>
            </a:r>
            <a:r>
              <a:rPr lang="en-US" sz="2000" dirty="0" smtClean="0"/>
              <a:t>.”</a:t>
            </a:r>
          </a:p>
          <a:p>
            <a:r>
              <a:rPr lang="en-US" sz="2000" b="1" dirty="0" smtClean="0"/>
              <a:t>Intentionally vague</a:t>
            </a:r>
            <a:r>
              <a:rPr lang="en-US" sz="2000" dirty="0" smtClean="0"/>
              <a:t>: Applicable to all disciplines. Does not mandate any particular content. It’s about perspectival diversity. </a:t>
            </a:r>
          </a:p>
          <a:p>
            <a:r>
              <a:rPr lang="en-US" sz="2000" b="1" dirty="0" smtClean="0"/>
              <a:t>An Intellectual Virtue</a:t>
            </a:r>
            <a:r>
              <a:rPr lang="en-US" sz="2000" dirty="0" smtClean="0"/>
              <a:t>: Communicates an expectation about fostering an intellectual disposition and experience in the learner. </a:t>
            </a:r>
          </a:p>
          <a:p>
            <a:r>
              <a:rPr lang="en-US" sz="2000" b="1" dirty="0" smtClean="0"/>
              <a:t>Minimal requirement</a:t>
            </a:r>
            <a:r>
              <a:rPr lang="en-US" sz="2000" dirty="0" smtClean="0"/>
              <a:t>: Faculty are free to do more, but courses designated as “Diversity” courses must at least align to one of the three rubrics under this competency. </a:t>
            </a:r>
            <a:endParaRPr lang="en-US" sz="2000" dirty="0"/>
          </a:p>
          <a:p>
            <a:r>
              <a:rPr lang="en-US" sz="2000" b="1" dirty="0" smtClean="0"/>
              <a:t>A Federalist Approach</a:t>
            </a:r>
            <a:r>
              <a:rPr lang="en-US" sz="2000" dirty="0" smtClean="0"/>
              <a:t>: Academic </a:t>
            </a:r>
            <a:r>
              <a:rPr lang="en-US" sz="2000" dirty="0"/>
              <a:t>freedom and </a:t>
            </a:r>
            <a:r>
              <a:rPr lang="en-US" sz="2000" dirty="0" smtClean="0"/>
              <a:t>experimentation under a universal rule or guideline with oversight for compliance. </a:t>
            </a:r>
          </a:p>
          <a:p>
            <a:r>
              <a:rPr lang="en-US" sz="2000" dirty="0"/>
              <a:t>See </a:t>
            </a:r>
            <a:r>
              <a:rPr lang="en-US" sz="2000" dirty="0">
                <a:hlinkClick r:id="rId2"/>
              </a:rPr>
              <a:t>https://uca.edu/core/for-faculty/diversity-assessment</a:t>
            </a:r>
            <a:r>
              <a:rPr lang="en-US" sz="2000" dirty="0" smtClean="0">
                <a:hlinkClick r:id="rId2"/>
              </a:rPr>
              <a:t>/</a:t>
            </a:r>
            <a:r>
              <a:rPr lang="en-US" sz="2000" dirty="0" smtClean="0"/>
              <a:t>  </a:t>
            </a:r>
            <a:endParaRPr lang="en-US" sz="2000" dirty="0"/>
          </a:p>
        </p:txBody>
      </p:sp>
    </p:spTree>
    <p:extLst>
      <p:ext uri="{BB962C8B-B14F-4D97-AF65-F5344CB8AC3E}">
        <p14:creationId xmlns:p14="http://schemas.microsoft.com/office/powerpoint/2010/main" val="393814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Rubric A: Own </a:t>
            </a:r>
            <a:endParaRPr lang="en-US" dirty="0"/>
          </a:p>
        </p:txBody>
      </p:sp>
      <p:sp>
        <p:nvSpPr>
          <p:cNvPr id="7" name="Text Placeholder 6"/>
          <p:cNvSpPr>
            <a:spLocks noGrp="1"/>
          </p:cNvSpPr>
          <p:nvPr>
            <p:ph type="body" idx="1"/>
          </p:nvPr>
        </p:nvSpPr>
        <p:spPr/>
        <p:txBody>
          <a:bodyPr>
            <a:normAutofit/>
          </a:bodyPr>
          <a:lstStyle/>
          <a:p>
            <a:r>
              <a:rPr lang="en-US" dirty="0" smtClean="0"/>
              <a:t>One’s own values and assumptions</a:t>
            </a:r>
            <a:endParaRPr lang="en-US"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4998" y="2768899"/>
            <a:ext cx="5157787" cy="1659107"/>
          </a:xfrm>
        </p:spPr>
      </p:pic>
      <p:sp>
        <p:nvSpPr>
          <p:cNvPr id="13" name="Text Placeholder 12"/>
          <p:cNvSpPr>
            <a:spLocks noGrp="1"/>
          </p:cNvSpPr>
          <p:nvPr>
            <p:ph type="body" sz="quarter" idx="3"/>
          </p:nvPr>
        </p:nvSpPr>
        <p:spPr/>
        <p:txBody>
          <a:bodyPr/>
          <a:lstStyle/>
          <a:p>
            <a:r>
              <a:rPr lang="en-US" dirty="0" smtClean="0"/>
              <a:t>Direct versus Indirect Measures</a:t>
            </a:r>
            <a:endParaRPr lang="en-US" dirty="0"/>
          </a:p>
        </p:txBody>
      </p:sp>
      <p:sp>
        <p:nvSpPr>
          <p:cNvPr id="14" name="Content Placeholder 13"/>
          <p:cNvSpPr>
            <a:spLocks noGrp="1"/>
          </p:cNvSpPr>
          <p:nvPr>
            <p:ph sz="quarter" idx="4"/>
          </p:nvPr>
        </p:nvSpPr>
        <p:spPr/>
        <p:txBody>
          <a:bodyPr/>
          <a:lstStyle/>
          <a:p>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257" y="2768899"/>
            <a:ext cx="5733128" cy="2903535"/>
          </a:xfrm>
          <a:prstGeom prst="rect">
            <a:avLst/>
          </a:prstGeom>
        </p:spPr>
      </p:pic>
    </p:spTree>
    <p:extLst>
      <p:ext uri="{BB962C8B-B14F-4D97-AF65-F5344CB8AC3E}">
        <p14:creationId xmlns:p14="http://schemas.microsoft.com/office/powerpoint/2010/main" val="880412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 Template 20170120" id="{B021F648-B73B-4EAA-9DEB-A977EACE8479}" vid="{0BCC2BEA-115B-4C7B-BAB7-6FE7699DE5D3}"/>
    </a:ext>
  </a:extLst>
</a:theme>
</file>

<file path=docProps/app.xml><?xml version="1.0" encoding="utf-8"?>
<Properties xmlns="http://schemas.openxmlformats.org/officeDocument/2006/extended-properties" xmlns:vt="http://schemas.openxmlformats.org/officeDocument/2006/docPropsVTypes">
  <TotalTime>324</TotalTime>
  <Words>1048</Words>
  <Application>Microsoft Office PowerPoint</Application>
  <PresentationFormat>Widescreen</PresentationFormat>
  <Paragraphs>136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Aparajita</vt:lpstr>
      <vt:lpstr>Arial</vt:lpstr>
      <vt:lpstr>Calibri</vt:lpstr>
      <vt:lpstr>Calibri Light</vt:lpstr>
      <vt:lpstr>Garamond</vt:lpstr>
      <vt:lpstr>1_Office Theme</vt:lpstr>
      <vt:lpstr>PowerPoint Presentation</vt:lpstr>
      <vt:lpstr>In this Session we will: </vt:lpstr>
      <vt:lpstr>The Assessment Cycle</vt:lpstr>
      <vt:lpstr>          The Assessment Process</vt:lpstr>
      <vt:lpstr>The Competencies and Scaffolding</vt:lpstr>
      <vt:lpstr>The Goal is Student Learning </vt:lpstr>
      <vt:lpstr>The Goal of Assessment</vt:lpstr>
      <vt:lpstr>What is “Diversity” in the UCA Core? </vt:lpstr>
      <vt:lpstr>Diversity Rubric A: Own </vt:lpstr>
      <vt:lpstr>Diversity Rubric B: Other </vt:lpstr>
      <vt:lpstr>Diversity Rubric C: Creative Works </vt:lpstr>
      <vt:lpstr>PowerPoint Presentation</vt:lpstr>
      <vt:lpstr>Assignment Choice and Design</vt:lpstr>
      <vt:lpstr>Lower Division Diversity (Example)  </vt:lpstr>
      <vt:lpstr>Upper Division Diversity (Example) </vt:lpstr>
      <vt:lpstr>Preparatory Work is Crucial</vt:lpstr>
      <vt:lpstr>Artifact Collection: The Survey</vt:lpstr>
      <vt:lpstr>Additional Info for the Survey</vt:lpstr>
      <vt:lpstr>Looking ahead to Fall 2021</vt:lpstr>
      <vt:lpstr>PowerPoint Presentation</vt:lpstr>
      <vt:lpstr>PowerPoint Presentation</vt:lpstr>
    </vt:vector>
  </TitlesOfParts>
  <Company>University of Central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Held</dc:creator>
  <cp:lastModifiedBy>Jacob Held</cp:lastModifiedBy>
  <cp:revision>59</cp:revision>
  <dcterms:created xsi:type="dcterms:W3CDTF">2019-03-01T15:06:18Z</dcterms:created>
  <dcterms:modified xsi:type="dcterms:W3CDTF">2021-04-09T15:27:36Z</dcterms:modified>
</cp:coreProperties>
</file>