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3" r:id="rId14"/>
    <p:sldId id="272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967E3-97EF-4C57-A60C-F18B8C27386C}" type="doc">
      <dgm:prSet loTypeId="urn:microsoft.com/office/officeart/2005/8/layout/cycle5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F9314FC-921D-4931-94E3-1BC24E5C2F15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Collect Artifacts</a:t>
          </a:r>
          <a:endParaRPr lang="en-US" sz="1400" dirty="0">
            <a:solidFill>
              <a:schemeClr val="tx1"/>
            </a:solidFill>
          </a:endParaRPr>
        </a:p>
      </dgm:t>
    </dgm:pt>
    <dgm:pt modelId="{182C1DCB-504B-4381-AFF8-0E189B760606}" type="parTrans" cxnId="{70C5AA5E-C9CA-4BDF-BF62-3DA949DE7D12}">
      <dgm:prSet/>
      <dgm:spPr/>
      <dgm:t>
        <a:bodyPr/>
        <a:lstStyle/>
        <a:p>
          <a:endParaRPr lang="en-US"/>
        </a:p>
      </dgm:t>
    </dgm:pt>
    <dgm:pt modelId="{3481AD70-0BC3-4CC7-98D4-1B33A75D7D43}" type="sibTrans" cxnId="{70C5AA5E-C9CA-4BDF-BF62-3DA949DE7D12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3EEAD36C-DFB0-4D1A-BD4B-A3408A2A6187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Score Artifacts</a:t>
          </a:r>
          <a:endParaRPr lang="en-US" sz="1400" dirty="0">
            <a:solidFill>
              <a:schemeClr val="tx1"/>
            </a:solidFill>
          </a:endParaRPr>
        </a:p>
      </dgm:t>
    </dgm:pt>
    <dgm:pt modelId="{C99B5906-FAE7-42AA-A734-243DF0E4D176}" type="parTrans" cxnId="{DEC8C773-0657-4763-8BD5-70ADB7517C6C}">
      <dgm:prSet/>
      <dgm:spPr/>
      <dgm:t>
        <a:bodyPr/>
        <a:lstStyle/>
        <a:p>
          <a:endParaRPr lang="en-US"/>
        </a:p>
      </dgm:t>
    </dgm:pt>
    <dgm:pt modelId="{1CEFB5DD-5AAD-402E-B852-4EE16A735DC6}" type="sibTrans" cxnId="{DEC8C773-0657-4763-8BD5-70ADB7517C6C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DF49B6F4-2721-4295-956D-BD0EBEAFB695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Collect and Process Data</a:t>
          </a:r>
        </a:p>
      </dgm:t>
    </dgm:pt>
    <dgm:pt modelId="{F199DA85-CA0E-465F-8313-B7CBD4D143A5}" type="parTrans" cxnId="{83A78CB2-F288-4C59-B0E7-0596B6ECA3CD}">
      <dgm:prSet/>
      <dgm:spPr/>
      <dgm:t>
        <a:bodyPr/>
        <a:lstStyle/>
        <a:p>
          <a:endParaRPr lang="en-US"/>
        </a:p>
      </dgm:t>
    </dgm:pt>
    <dgm:pt modelId="{E0AE499D-4CD4-48E5-894D-F8F360AD5278}" type="sibTrans" cxnId="{83A78CB2-F288-4C59-B0E7-0596B6ECA3CD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02951B7B-1170-4864-A528-CF2645D83AF6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Improvement Teams</a:t>
          </a:r>
          <a:endParaRPr lang="en-US" sz="1400" dirty="0">
            <a:solidFill>
              <a:schemeClr val="tx1"/>
            </a:solidFill>
          </a:endParaRPr>
        </a:p>
      </dgm:t>
    </dgm:pt>
    <dgm:pt modelId="{FC658ECB-214B-49A8-B533-9939CD9A146A}" type="parTrans" cxnId="{9E8056E8-D02B-433D-8EF9-306D38745EE7}">
      <dgm:prSet/>
      <dgm:spPr/>
      <dgm:t>
        <a:bodyPr/>
        <a:lstStyle/>
        <a:p>
          <a:endParaRPr lang="en-US"/>
        </a:p>
      </dgm:t>
    </dgm:pt>
    <dgm:pt modelId="{C0B3F6F9-F7A3-4570-A9E0-AED02E5E66C1}" type="sibTrans" cxnId="{9E8056E8-D02B-433D-8EF9-306D38745EE7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94FB8E5C-11E6-40C0-BB35-6456B4BA89AF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Interventions</a:t>
          </a:r>
          <a:endParaRPr lang="en-US" sz="1400" dirty="0">
            <a:solidFill>
              <a:schemeClr val="tx1"/>
            </a:solidFill>
          </a:endParaRPr>
        </a:p>
      </dgm:t>
    </dgm:pt>
    <dgm:pt modelId="{2F12B64E-5283-49AA-8F86-9A0AA59AF608}" type="parTrans" cxnId="{9D638423-3572-4B1D-8543-71E2F67FE495}">
      <dgm:prSet/>
      <dgm:spPr/>
      <dgm:t>
        <a:bodyPr/>
        <a:lstStyle/>
        <a:p>
          <a:endParaRPr lang="en-US"/>
        </a:p>
      </dgm:t>
    </dgm:pt>
    <dgm:pt modelId="{758CD082-7D4D-4603-A60C-C023DBA8EA3E}" type="sibTrans" cxnId="{9D638423-3572-4B1D-8543-71E2F67FE495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24EC086B-7B91-4634-BCD2-512E7A0B815E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Faculty Development </a:t>
          </a:r>
          <a:endParaRPr lang="en-US" sz="1400" dirty="0">
            <a:solidFill>
              <a:schemeClr val="tx1"/>
            </a:solidFill>
          </a:endParaRPr>
        </a:p>
      </dgm:t>
    </dgm:pt>
    <dgm:pt modelId="{2E68E4DE-FD87-45D7-B3CD-CBDC3FA8BDCA}" type="parTrans" cxnId="{6A84CC49-790B-4FEF-BC00-88A4F006CBCD}">
      <dgm:prSet/>
      <dgm:spPr/>
      <dgm:t>
        <a:bodyPr/>
        <a:lstStyle/>
        <a:p>
          <a:endParaRPr lang="en-US"/>
        </a:p>
      </dgm:t>
    </dgm:pt>
    <dgm:pt modelId="{33AF2F4E-760D-4EB3-8152-8117C479C2AF}" type="sibTrans" cxnId="{6A84CC49-790B-4FEF-BC00-88A4F006CBCD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69DAA656-B0BC-49AF-AB63-005FFFE38F60}" type="pres">
      <dgm:prSet presAssocID="{EF8967E3-97EF-4C57-A60C-F18B8C2738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4AB810-1FBB-4C92-8927-26B08552FC19}" type="pres">
      <dgm:prSet presAssocID="{6F9314FC-921D-4931-94E3-1BC24E5C2F1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F0B5A9-02AC-4A5A-B9CA-076B7AC363FF}" type="pres">
      <dgm:prSet presAssocID="{6F9314FC-921D-4931-94E3-1BC24E5C2F15}" presName="spNode" presStyleCnt="0"/>
      <dgm:spPr/>
    </dgm:pt>
    <dgm:pt modelId="{60F2DBA5-A766-4BF1-AAE2-80F7936A308E}" type="pres">
      <dgm:prSet presAssocID="{3481AD70-0BC3-4CC7-98D4-1B33A75D7D43}" presName="sibTrans" presStyleLbl="sibTrans1D1" presStyleIdx="0" presStyleCnt="6"/>
      <dgm:spPr/>
      <dgm:t>
        <a:bodyPr/>
        <a:lstStyle/>
        <a:p>
          <a:endParaRPr lang="en-US"/>
        </a:p>
      </dgm:t>
    </dgm:pt>
    <dgm:pt modelId="{80EC051A-9130-4F7E-98A7-182C68DEA41E}" type="pres">
      <dgm:prSet presAssocID="{3EEAD36C-DFB0-4D1A-BD4B-A3408A2A618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759641-535E-40F1-B2B4-A4C456788426}" type="pres">
      <dgm:prSet presAssocID="{3EEAD36C-DFB0-4D1A-BD4B-A3408A2A6187}" presName="spNode" presStyleCnt="0"/>
      <dgm:spPr/>
    </dgm:pt>
    <dgm:pt modelId="{E19F4669-44A7-469F-8B5C-D79DE317DA7D}" type="pres">
      <dgm:prSet presAssocID="{1CEFB5DD-5AAD-402E-B852-4EE16A735DC6}" presName="sibTrans" presStyleLbl="sibTrans1D1" presStyleIdx="1" presStyleCnt="6"/>
      <dgm:spPr/>
      <dgm:t>
        <a:bodyPr/>
        <a:lstStyle/>
        <a:p>
          <a:endParaRPr lang="en-US"/>
        </a:p>
      </dgm:t>
    </dgm:pt>
    <dgm:pt modelId="{B2CB4A08-0417-4F05-895E-BE389ACC4EF9}" type="pres">
      <dgm:prSet presAssocID="{DF49B6F4-2721-4295-956D-BD0EBEAFB69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D935CB-5D54-4DE6-9BFE-E827809A43C4}" type="pres">
      <dgm:prSet presAssocID="{DF49B6F4-2721-4295-956D-BD0EBEAFB695}" presName="spNode" presStyleCnt="0"/>
      <dgm:spPr/>
    </dgm:pt>
    <dgm:pt modelId="{1BE07DAD-8A9E-45B4-A432-CEAED2F11A87}" type="pres">
      <dgm:prSet presAssocID="{E0AE499D-4CD4-48E5-894D-F8F360AD5278}" presName="sibTrans" presStyleLbl="sibTrans1D1" presStyleIdx="2" presStyleCnt="6"/>
      <dgm:spPr/>
      <dgm:t>
        <a:bodyPr/>
        <a:lstStyle/>
        <a:p>
          <a:endParaRPr lang="en-US"/>
        </a:p>
      </dgm:t>
    </dgm:pt>
    <dgm:pt modelId="{882954BB-8ED2-4D39-A834-5DB54E16D0D7}" type="pres">
      <dgm:prSet presAssocID="{02951B7B-1170-4864-A528-CF2645D83AF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0713F-6D51-42F3-AA8E-1FBFFFBEC65A}" type="pres">
      <dgm:prSet presAssocID="{02951B7B-1170-4864-A528-CF2645D83AF6}" presName="spNode" presStyleCnt="0"/>
      <dgm:spPr/>
    </dgm:pt>
    <dgm:pt modelId="{E4554AFC-70FD-4BCC-82FA-8AB6A9808404}" type="pres">
      <dgm:prSet presAssocID="{C0B3F6F9-F7A3-4570-A9E0-AED02E5E66C1}" presName="sibTrans" presStyleLbl="sibTrans1D1" presStyleIdx="3" presStyleCnt="6"/>
      <dgm:spPr/>
      <dgm:t>
        <a:bodyPr/>
        <a:lstStyle/>
        <a:p>
          <a:endParaRPr lang="en-US"/>
        </a:p>
      </dgm:t>
    </dgm:pt>
    <dgm:pt modelId="{AA96735C-4101-4120-ABF7-E012C0ED5E71}" type="pres">
      <dgm:prSet presAssocID="{94FB8E5C-11E6-40C0-BB35-6456B4BA89A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8AC2D-0B83-450A-9321-33AEEF02F8B3}" type="pres">
      <dgm:prSet presAssocID="{94FB8E5C-11E6-40C0-BB35-6456B4BA89AF}" presName="spNode" presStyleCnt="0"/>
      <dgm:spPr/>
    </dgm:pt>
    <dgm:pt modelId="{148622E1-409A-4AA9-A72F-06046A9AEB19}" type="pres">
      <dgm:prSet presAssocID="{758CD082-7D4D-4603-A60C-C023DBA8EA3E}" presName="sibTrans" presStyleLbl="sibTrans1D1" presStyleIdx="4" presStyleCnt="6"/>
      <dgm:spPr/>
      <dgm:t>
        <a:bodyPr/>
        <a:lstStyle/>
        <a:p>
          <a:endParaRPr lang="en-US"/>
        </a:p>
      </dgm:t>
    </dgm:pt>
    <dgm:pt modelId="{A820BB71-591D-4D80-B40F-5A4F124B1390}" type="pres">
      <dgm:prSet presAssocID="{24EC086B-7B91-4634-BCD2-512E7A0B815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88C10-7CFF-4F9F-9D62-6D067564BC2D}" type="pres">
      <dgm:prSet presAssocID="{24EC086B-7B91-4634-BCD2-512E7A0B815E}" presName="spNode" presStyleCnt="0"/>
      <dgm:spPr/>
    </dgm:pt>
    <dgm:pt modelId="{EA7A675E-FE68-48B7-8F33-0411183B5F9D}" type="pres">
      <dgm:prSet presAssocID="{33AF2F4E-760D-4EB3-8152-8117C479C2AF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A7B2C1C3-0C56-4F64-B7A9-4947596283E0}" type="presOf" srcId="{94FB8E5C-11E6-40C0-BB35-6456B4BA89AF}" destId="{AA96735C-4101-4120-ABF7-E012C0ED5E71}" srcOrd="0" destOrd="0" presId="urn:microsoft.com/office/officeart/2005/8/layout/cycle5"/>
    <dgm:cxn modelId="{77EE7E7D-4D5A-420A-971D-3EB27C9355C9}" type="presOf" srcId="{C0B3F6F9-F7A3-4570-A9E0-AED02E5E66C1}" destId="{E4554AFC-70FD-4BCC-82FA-8AB6A9808404}" srcOrd="0" destOrd="0" presId="urn:microsoft.com/office/officeart/2005/8/layout/cycle5"/>
    <dgm:cxn modelId="{25225C2D-FD47-464E-83ED-1BB1679840D9}" type="presOf" srcId="{3EEAD36C-DFB0-4D1A-BD4B-A3408A2A6187}" destId="{80EC051A-9130-4F7E-98A7-182C68DEA41E}" srcOrd="0" destOrd="0" presId="urn:microsoft.com/office/officeart/2005/8/layout/cycle5"/>
    <dgm:cxn modelId="{9CF1F3AA-6C64-48B4-94F6-0A5D7667301B}" type="presOf" srcId="{758CD082-7D4D-4603-A60C-C023DBA8EA3E}" destId="{148622E1-409A-4AA9-A72F-06046A9AEB19}" srcOrd="0" destOrd="0" presId="urn:microsoft.com/office/officeart/2005/8/layout/cycle5"/>
    <dgm:cxn modelId="{4B4FF17E-8E3B-4BB4-B610-F221FF89A889}" type="presOf" srcId="{24EC086B-7B91-4634-BCD2-512E7A0B815E}" destId="{A820BB71-591D-4D80-B40F-5A4F124B1390}" srcOrd="0" destOrd="0" presId="urn:microsoft.com/office/officeart/2005/8/layout/cycle5"/>
    <dgm:cxn modelId="{78071EB5-2D0C-4246-BF66-F2A25231BE2A}" type="presOf" srcId="{3481AD70-0BC3-4CC7-98D4-1B33A75D7D43}" destId="{60F2DBA5-A766-4BF1-AAE2-80F7936A308E}" srcOrd="0" destOrd="0" presId="urn:microsoft.com/office/officeart/2005/8/layout/cycle5"/>
    <dgm:cxn modelId="{B1D718BE-E577-4C2B-B4A2-775586D13148}" type="presOf" srcId="{6F9314FC-921D-4931-94E3-1BC24E5C2F15}" destId="{A94AB810-1FBB-4C92-8927-26B08552FC19}" srcOrd="0" destOrd="0" presId="urn:microsoft.com/office/officeart/2005/8/layout/cycle5"/>
    <dgm:cxn modelId="{2247E4FB-CC03-42CD-99F6-5F5B9139BA97}" type="presOf" srcId="{1CEFB5DD-5AAD-402E-B852-4EE16A735DC6}" destId="{E19F4669-44A7-469F-8B5C-D79DE317DA7D}" srcOrd="0" destOrd="0" presId="urn:microsoft.com/office/officeart/2005/8/layout/cycle5"/>
    <dgm:cxn modelId="{9D638423-3572-4B1D-8543-71E2F67FE495}" srcId="{EF8967E3-97EF-4C57-A60C-F18B8C27386C}" destId="{94FB8E5C-11E6-40C0-BB35-6456B4BA89AF}" srcOrd="4" destOrd="0" parTransId="{2F12B64E-5283-49AA-8F86-9A0AA59AF608}" sibTransId="{758CD082-7D4D-4603-A60C-C023DBA8EA3E}"/>
    <dgm:cxn modelId="{DEC8C773-0657-4763-8BD5-70ADB7517C6C}" srcId="{EF8967E3-97EF-4C57-A60C-F18B8C27386C}" destId="{3EEAD36C-DFB0-4D1A-BD4B-A3408A2A6187}" srcOrd="1" destOrd="0" parTransId="{C99B5906-FAE7-42AA-A734-243DF0E4D176}" sibTransId="{1CEFB5DD-5AAD-402E-B852-4EE16A735DC6}"/>
    <dgm:cxn modelId="{660B5A51-6F12-4D67-A725-8F1C5494D254}" type="presOf" srcId="{33AF2F4E-760D-4EB3-8152-8117C479C2AF}" destId="{EA7A675E-FE68-48B7-8F33-0411183B5F9D}" srcOrd="0" destOrd="0" presId="urn:microsoft.com/office/officeart/2005/8/layout/cycle5"/>
    <dgm:cxn modelId="{85F6EF1F-5C63-4D0A-A7EF-F300ACB29918}" type="presOf" srcId="{DF49B6F4-2721-4295-956D-BD0EBEAFB695}" destId="{B2CB4A08-0417-4F05-895E-BE389ACC4EF9}" srcOrd="0" destOrd="0" presId="urn:microsoft.com/office/officeart/2005/8/layout/cycle5"/>
    <dgm:cxn modelId="{70C5AA5E-C9CA-4BDF-BF62-3DA949DE7D12}" srcId="{EF8967E3-97EF-4C57-A60C-F18B8C27386C}" destId="{6F9314FC-921D-4931-94E3-1BC24E5C2F15}" srcOrd="0" destOrd="0" parTransId="{182C1DCB-504B-4381-AFF8-0E189B760606}" sibTransId="{3481AD70-0BC3-4CC7-98D4-1B33A75D7D43}"/>
    <dgm:cxn modelId="{E1E74769-BAF9-4293-A261-896D24E6CF0B}" type="presOf" srcId="{EF8967E3-97EF-4C57-A60C-F18B8C27386C}" destId="{69DAA656-B0BC-49AF-AB63-005FFFE38F60}" srcOrd="0" destOrd="0" presId="urn:microsoft.com/office/officeart/2005/8/layout/cycle5"/>
    <dgm:cxn modelId="{1FE809BC-A306-47F1-B4B8-65B8642FFFE6}" type="presOf" srcId="{E0AE499D-4CD4-48E5-894D-F8F360AD5278}" destId="{1BE07DAD-8A9E-45B4-A432-CEAED2F11A87}" srcOrd="0" destOrd="0" presId="urn:microsoft.com/office/officeart/2005/8/layout/cycle5"/>
    <dgm:cxn modelId="{6A84CC49-790B-4FEF-BC00-88A4F006CBCD}" srcId="{EF8967E3-97EF-4C57-A60C-F18B8C27386C}" destId="{24EC086B-7B91-4634-BCD2-512E7A0B815E}" srcOrd="5" destOrd="0" parTransId="{2E68E4DE-FD87-45D7-B3CD-CBDC3FA8BDCA}" sibTransId="{33AF2F4E-760D-4EB3-8152-8117C479C2AF}"/>
    <dgm:cxn modelId="{83A78CB2-F288-4C59-B0E7-0596B6ECA3CD}" srcId="{EF8967E3-97EF-4C57-A60C-F18B8C27386C}" destId="{DF49B6F4-2721-4295-956D-BD0EBEAFB695}" srcOrd="2" destOrd="0" parTransId="{F199DA85-CA0E-465F-8313-B7CBD4D143A5}" sibTransId="{E0AE499D-4CD4-48E5-894D-F8F360AD5278}"/>
    <dgm:cxn modelId="{EE06AE47-A5CF-4587-80D2-3A1F1BF58027}" type="presOf" srcId="{02951B7B-1170-4864-A528-CF2645D83AF6}" destId="{882954BB-8ED2-4D39-A834-5DB54E16D0D7}" srcOrd="0" destOrd="0" presId="urn:microsoft.com/office/officeart/2005/8/layout/cycle5"/>
    <dgm:cxn modelId="{9E8056E8-D02B-433D-8EF9-306D38745EE7}" srcId="{EF8967E3-97EF-4C57-A60C-F18B8C27386C}" destId="{02951B7B-1170-4864-A528-CF2645D83AF6}" srcOrd="3" destOrd="0" parTransId="{FC658ECB-214B-49A8-B533-9939CD9A146A}" sibTransId="{C0B3F6F9-F7A3-4570-A9E0-AED02E5E66C1}"/>
    <dgm:cxn modelId="{2E3A824E-CDA6-44A0-BC62-C94BB294B7F2}" type="presParOf" srcId="{69DAA656-B0BC-49AF-AB63-005FFFE38F60}" destId="{A94AB810-1FBB-4C92-8927-26B08552FC19}" srcOrd="0" destOrd="0" presId="urn:microsoft.com/office/officeart/2005/8/layout/cycle5"/>
    <dgm:cxn modelId="{A0559C1B-45F5-494E-82F9-F95D7FDF1530}" type="presParOf" srcId="{69DAA656-B0BC-49AF-AB63-005FFFE38F60}" destId="{27F0B5A9-02AC-4A5A-B9CA-076B7AC363FF}" srcOrd="1" destOrd="0" presId="urn:microsoft.com/office/officeart/2005/8/layout/cycle5"/>
    <dgm:cxn modelId="{D8CF23F7-1CBE-4968-9BC4-B5896444FA37}" type="presParOf" srcId="{69DAA656-B0BC-49AF-AB63-005FFFE38F60}" destId="{60F2DBA5-A766-4BF1-AAE2-80F7936A308E}" srcOrd="2" destOrd="0" presId="urn:microsoft.com/office/officeart/2005/8/layout/cycle5"/>
    <dgm:cxn modelId="{E4F7B7A8-FAFF-43F3-908F-0D5E98C66802}" type="presParOf" srcId="{69DAA656-B0BC-49AF-AB63-005FFFE38F60}" destId="{80EC051A-9130-4F7E-98A7-182C68DEA41E}" srcOrd="3" destOrd="0" presId="urn:microsoft.com/office/officeart/2005/8/layout/cycle5"/>
    <dgm:cxn modelId="{9B92CB74-E7AB-4A51-A002-FCF9028935EC}" type="presParOf" srcId="{69DAA656-B0BC-49AF-AB63-005FFFE38F60}" destId="{3A759641-535E-40F1-B2B4-A4C456788426}" srcOrd="4" destOrd="0" presId="urn:microsoft.com/office/officeart/2005/8/layout/cycle5"/>
    <dgm:cxn modelId="{01412C84-1B44-4CB0-80B9-06EEA8AC7F0B}" type="presParOf" srcId="{69DAA656-B0BC-49AF-AB63-005FFFE38F60}" destId="{E19F4669-44A7-469F-8B5C-D79DE317DA7D}" srcOrd="5" destOrd="0" presId="urn:microsoft.com/office/officeart/2005/8/layout/cycle5"/>
    <dgm:cxn modelId="{BDD58F31-541D-4A10-9D04-4EA47A8BB222}" type="presParOf" srcId="{69DAA656-B0BC-49AF-AB63-005FFFE38F60}" destId="{B2CB4A08-0417-4F05-895E-BE389ACC4EF9}" srcOrd="6" destOrd="0" presId="urn:microsoft.com/office/officeart/2005/8/layout/cycle5"/>
    <dgm:cxn modelId="{B5AF43E7-007E-4A0C-A882-8156365853E5}" type="presParOf" srcId="{69DAA656-B0BC-49AF-AB63-005FFFE38F60}" destId="{C4D935CB-5D54-4DE6-9BFE-E827809A43C4}" srcOrd="7" destOrd="0" presId="urn:microsoft.com/office/officeart/2005/8/layout/cycle5"/>
    <dgm:cxn modelId="{62101DC8-9BA2-4BDE-A855-AAC780178C54}" type="presParOf" srcId="{69DAA656-B0BC-49AF-AB63-005FFFE38F60}" destId="{1BE07DAD-8A9E-45B4-A432-CEAED2F11A87}" srcOrd="8" destOrd="0" presId="urn:microsoft.com/office/officeart/2005/8/layout/cycle5"/>
    <dgm:cxn modelId="{956820AA-44B8-4806-B313-807F8F66100E}" type="presParOf" srcId="{69DAA656-B0BC-49AF-AB63-005FFFE38F60}" destId="{882954BB-8ED2-4D39-A834-5DB54E16D0D7}" srcOrd="9" destOrd="0" presId="urn:microsoft.com/office/officeart/2005/8/layout/cycle5"/>
    <dgm:cxn modelId="{59D3B43D-4071-4565-9680-FEE96ECFA94A}" type="presParOf" srcId="{69DAA656-B0BC-49AF-AB63-005FFFE38F60}" destId="{0390713F-6D51-42F3-AA8E-1FBFFFBEC65A}" srcOrd="10" destOrd="0" presId="urn:microsoft.com/office/officeart/2005/8/layout/cycle5"/>
    <dgm:cxn modelId="{38F69C36-4E93-4D39-8EFD-BDA07612D29B}" type="presParOf" srcId="{69DAA656-B0BC-49AF-AB63-005FFFE38F60}" destId="{E4554AFC-70FD-4BCC-82FA-8AB6A9808404}" srcOrd="11" destOrd="0" presId="urn:microsoft.com/office/officeart/2005/8/layout/cycle5"/>
    <dgm:cxn modelId="{A2F63385-8C83-4256-8D25-772DB9F79A88}" type="presParOf" srcId="{69DAA656-B0BC-49AF-AB63-005FFFE38F60}" destId="{AA96735C-4101-4120-ABF7-E012C0ED5E71}" srcOrd="12" destOrd="0" presId="urn:microsoft.com/office/officeart/2005/8/layout/cycle5"/>
    <dgm:cxn modelId="{595ACD13-A7FA-46E5-8E6A-1CADEAE4A3D4}" type="presParOf" srcId="{69DAA656-B0BC-49AF-AB63-005FFFE38F60}" destId="{5268AC2D-0B83-450A-9321-33AEEF02F8B3}" srcOrd="13" destOrd="0" presId="urn:microsoft.com/office/officeart/2005/8/layout/cycle5"/>
    <dgm:cxn modelId="{D3FF5E0F-F13D-4B0F-B118-1379820120FD}" type="presParOf" srcId="{69DAA656-B0BC-49AF-AB63-005FFFE38F60}" destId="{148622E1-409A-4AA9-A72F-06046A9AEB19}" srcOrd="14" destOrd="0" presId="urn:microsoft.com/office/officeart/2005/8/layout/cycle5"/>
    <dgm:cxn modelId="{67DD0518-8DC6-43F3-B99A-600C63DD13A1}" type="presParOf" srcId="{69DAA656-B0BC-49AF-AB63-005FFFE38F60}" destId="{A820BB71-591D-4D80-B40F-5A4F124B1390}" srcOrd="15" destOrd="0" presId="urn:microsoft.com/office/officeart/2005/8/layout/cycle5"/>
    <dgm:cxn modelId="{CF81FE8C-0591-4FE4-B1CC-EDB0CB85ACD6}" type="presParOf" srcId="{69DAA656-B0BC-49AF-AB63-005FFFE38F60}" destId="{96688C10-7CFF-4F9F-9D62-6D067564BC2D}" srcOrd="16" destOrd="0" presId="urn:microsoft.com/office/officeart/2005/8/layout/cycle5"/>
    <dgm:cxn modelId="{B7503EF2-6963-4D04-994E-77EF00F1A957}" type="presParOf" srcId="{69DAA656-B0BC-49AF-AB63-005FFFE38F60}" destId="{EA7A675E-FE68-48B7-8F33-0411183B5F9D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AB810-1FBB-4C92-8927-26B08552FC19}">
      <dsp:nvSpPr>
        <dsp:cNvPr id="0" name=""/>
        <dsp:cNvSpPr/>
      </dsp:nvSpPr>
      <dsp:spPr>
        <a:xfrm>
          <a:off x="3499829" y="207"/>
          <a:ext cx="1191941" cy="77476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Collect Artifacts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537650" y="38028"/>
        <a:ext cx="1116299" cy="699120"/>
      </dsp:txXfrm>
    </dsp:sp>
    <dsp:sp modelId="{60F2DBA5-A766-4BF1-AAE2-80F7936A308E}">
      <dsp:nvSpPr>
        <dsp:cNvPr id="0" name=""/>
        <dsp:cNvSpPr/>
      </dsp:nvSpPr>
      <dsp:spPr>
        <a:xfrm>
          <a:off x="2272024" y="387588"/>
          <a:ext cx="3647551" cy="3647551"/>
        </a:xfrm>
        <a:custGeom>
          <a:avLst/>
          <a:gdLst/>
          <a:ahLst/>
          <a:cxnLst/>
          <a:rect l="0" t="0" r="0" b="0"/>
          <a:pathLst>
            <a:path>
              <a:moveTo>
                <a:pt x="2569365" y="159367"/>
              </a:moveTo>
              <a:arcTo wR="1823775" hR="1823775" stAng="17647831" swAng="922878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C051A-9130-4F7E-98A7-182C68DEA41E}">
      <dsp:nvSpPr>
        <dsp:cNvPr id="0" name=""/>
        <dsp:cNvSpPr/>
      </dsp:nvSpPr>
      <dsp:spPr>
        <a:xfrm>
          <a:off x="5079265" y="912095"/>
          <a:ext cx="1191941" cy="77476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Score Artifacts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5117086" y="949916"/>
        <a:ext cx="1116299" cy="699120"/>
      </dsp:txXfrm>
    </dsp:sp>
    <dsp:sp modelId="{E19F4669-44A7-469F-8B5C-D79DE317DA7D}">
      <dsp:nvSpPr>
        <dsp:cNvPr id="0" name=""/>
        <dsp:cNvSpPr/>
      </dsp:nvSpPr>
      <dsp:spPr>
        <a:xfrm>
          <a:off x="2272024" y="387588"/>
          <a:ext cx="3647551" cy="3647551"/>
        </a:xfrm>
        <a:custGeom>
          <a:avLst/>
          <a:gdLst/>
          <a:ahLst/>
          <a:cxnLst/>
          <a:rect l="0" t="0" r="0" b="0"/>
          <a:pathLst>
            <a:path>
              <a:moveTo>
                <a:pt x="3619161" y="1503231"/>
              </a:moveTo>
              <a:arcTo wR="1823775" hR="1823775" stAng="20992632" swAng="1214735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CB4A08-0417-4F05-895E-BE389ACC4EF9}">
      <dsp:nvSpPr>
        <dsp:cNvPr id="0" name=""/>
        <dsp:cNvSpPr/>
      </dsp:nvSpPr>
      <dsp:spPr>
        <a:xfrm>
          <a:off x="5079265" y="2735871"/>
          <a:ext cx="1191941" cy="77476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Collect and Process Data</a:t>
          </a:r>
        </a:p>
      </dsp:txBody>
      <dsp:txXfrm>
        <a:off x="5117086" y="2773692"/>
        <a:ext cx="1116299" cy="699120"/>
      </dsp:txXfrm>
    </dsp:sp>
    <dsp:sp modelId="{1BE07DAD-8A9E-45B4-A432-CEAED2F11A87}">
      <dsp:nvSpPr>
        <dsp:cNvPr id="0" name=""/>
        <dsp:cNvSpPr/>
      </dsp:nvSpPr>
      <dsp:spPr>
        <a:xfrm>
          <a:off x="2272024" y="387588"/>
          <a:ext cx="3647551" cy="3647551"/>
        </a:xfrm>
        <a:custGeom>
          <a:avLst/>
          <a:gdLst/>
          <a:ahLst/>
          <a:cxnLst/>
          <a:rect l="0" t="0" r="0" b="0"/>
          <a:pathLst>
            <a:path>
              <a:moveTo>
                <a:pt x="2984129" y="3230806"/>
              </a:moveTo>
              <a:arcTo wR="1823775" hR="1823775" stAng="3029291" swAng="922878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954BB-8ED2-4D39-A834-5DB54E16D0D7}">
      <dsp:nvSpPr>
        <dsp:cNvPr id="0" name=""/>
        <dsp:cNvSpPr/>
      </dsp:nvSpPr>
      <dsp:spPr>
        <a:xfrm>
          <a:off x="3499829" y="3647759"/>
          <a:ext cx="1191941" cy="77476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Improvement Teams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537650" y="3685580"/>
        <a:ext cx="1116299" cy="699120"/>
      </dsp:txXfrm>
    </dsp:sp>
    <dsp:sp modelId="{E4554AFC-70FD-4BCC-82FA-8AB6A9808404}">
      <dsp:nvSpPr>
        <dsp:cNvPr id="0" name=""/>
        <dsp:cNvSpPr/>
      </dsp:nvSpPr>
      <dsp:spPr>
        <a:xfrm>
          <a:off x="2272024" y="387588"/>
          <a:ext cx="3647551" cy="3647551"/>
        </a:xfrm>
        <a:custGeom>
          <a:avLst/>
          <a:gdLst/>
          <a:ahLst/>
          <a:cxnLst/>
          <a:rect l="0" t="0" r="0" b="0"/>
          <a:pathLst>
            <a:path>
              <a:moveTo>
                <a:pt x="1078185" y="3488183"/>
              </a:moveTo>
              <a:arcTo wR="1823775" hR="1823775" stAng="6847831" swAng="922878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6735C-4101-4120-ABF7-E012C0ED5E71}">
      <dsp:nvSpPr>
        <dsp:cNvPr id="0" name=""/>
        <dsp:cNvSpPr/>
      </dsp:nvSpPr>
      <dsp:spPr>
        <a:xfrm>
          <a:off x="1920393" y="2735871"/>
          <a:ext cx="1191941" cy="77476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Interventions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958214" y="2773692"/>
        <a:ext cx="1116299" cy="699120"/>
      </dsp:txXfrm>
    </dsp:sp>
    <dsp:sp modelId="{148622E1-409A-4AA9-A72F-06046A9AEB19}">
      <dsp:nvSpPr>
        <dsp:cNvPr id="0" name=""/>
        <dsp:cNvSpPr/>
      </dsp:nvSpPr>
      <dsp:spPr>
        <a:xfrm>
          <a:off x="2272024" y="387588"/>
          <a:ext cx="3647551" cy="3647551"/>
        </a:xfrm>
        <a:custGeom>
          <a:avLst/>
          <a:gdLst/>
          <a:ahLst/>
          <a:cxnLst/>
          <a:rect l="0" t="0" r="0" b="0"/>
          <a:pathLst>
            <a:path>
              <a:moveTo>
                <a:pt x="28390" y="2144319"/>
              </a:moveTo>
              <a:arcTo wR="1823775" hR="1823775" stAng="10192632" swAng="1214735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0BB71-591D-4D80-B40F-5A4F124B1390}">
      <dsp:nvSpPr>
        <dsp:cNvPr id="0" name=""/>
        <dsp:cNvSpPr/>
      </dsp:nvSpPr>
      <dsp:spPr>
        <a:xfrm>
          <a:off x="1920393" y="912095"/>
          <a:ext cx="1191941" cy="77476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Faculty Development 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958214" y="949916"/>
        <a:ext cx="1116299" cy="699120"/>
      </dsp:txXfrm>
    </dsp:sp>
    <dsp:sp modelId="{EA7A675E-FE68-48B7-8F33-0411183B5F9D}">
      <dsp:nvSpPr>
        <dsp:cNvPr id="0" name=""/>
        <dsp:cNvSpPr/>
      </dsp:nvSpPr>
      <dsp:spPr>
        <a:xfrm>
          <a:off x="2272024" y="387588"/>
          <a:ext cx="3647551" cy="3647551"/>
        </a:xfrm>
        <a:custGeom>
          <a:avLst/>
          <a:gdLst/>
          <a:ahLst/>
          <a:cxnLst/>
          <a:rect l="0" t="0" r="0" b="0"/>
          <a:pathLst>
            <a:path>
              <a:moveTo>
                <a:pt x="663421" y="416744"/>
              </a:moveTo>
              <a:arcTo wR="1823775" hR="1823775" stAng="13829291" swAng="922878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353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University Shiel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823" y="848975"/>
            <a:ext cx="2284548" cy="311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43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069" y="365125"/>
            <a:ext cx="9036731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2054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32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12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070" y="365125"/>
            <a:ext cx="903673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15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070" y="365125"/>
            <a:ext cx="9038318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10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689" y="2014628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25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34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DF91F-4D1E-428C-A799-9FEEB5737F27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7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mcentire@uca.edu" TargetMode="External"/><Relationship Id="rId2" Type="http://schemas.openxmlformats.org/officeDocument/2006/relationships/hyperlink" Target="mailto:jmheld@uca.ed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31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606" y="4193177"/>
            <a:ext cx="9112332" cy="2220686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Critical Inquiry (Goal A): </a:t>
            </a:r>
          </a:p>
          <a:p>
            <a:r>
              <a:rPr lang="en-US" sz="4000" b="1" dirty="0" smtClean="0"/>
              <a:t>Inquiry and Analysis</a:t>
            </a:r>
          </a:p>
          <a:p>
            <a:r>
              <a:rPr lang="en-US" sz="4000" dirty="0" smtClean="0"/>
              <a:t>Pre-Assessment Informational Session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33187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cs typeface="Aparajita" panose="020B0604020202020204" pitchFamily="34" charset="0"/>
              </a:rPr>
              <a:t>Artifact Collection: The Survey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2380" t="20215" r="20027"/>
          <a:stretch/>
        </p:blipFill>
        <p:spPr>
          <a:xfrm>
            <a:off x="6292735" y="1690688"/>
            <a:ext cx="5061065" cy="4318068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48640" y="1933303"/>
            <a:ext cx="5471160" cy="4243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Fall and Spring of assessment year, a survey is sent out from the office of assessment.</a:t>
            </a:r>
          </a:p>
          <a:p>
            <a:pPr lvl="1"/>
            <a:r>
              <a:rPr lang="en-US" sz="2800" dirty="0" smtClean="0"/>
              <a:t>What will you use for assessment?</a:t>
            </a:r>
          </a:p>
          <a:p>
            <a:pPr lvl="1"/>
            <a:r>
              <a:rPr lang="en-US" sz="2800" dirty="0" smtClean="0"/>
              <a:t>When will it be used?</a:t>
            </a:r>
          </a:p>
          <a:p>
            <a:pPr lvl="1"/>
            <a:r>
              <a:rPr lang="en-US" sz="2800" dirty="0" smtClean="0"/>
              <a:t>How will it be delivered?</a:t>
            </a:r>
            <a:endParaRPr lang="en-US" sz="2800" dirty="0"/>
          </a:p>
          <a:p>
            <a:pPr lvl="1"/>
            <a:r>
              <a:rPr lang="en-US" sz="2800" dirty="0" smtClean="0"/>
              <a:t>All artifacts entered into AQUA</a:t>
            </a:r>
          </a:p>
        </p:txBody>
      </p:sp>
    </p:spTree>
    <p:extLst>
      <p:ext uri="{BB962C8B-B14F-4D97-AF65-F5344CB8AC3E}">
        <p14:creationId xmlns:p14="http://schemas.microsoft.com/office/powerpoint/2010/main" val="2749924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 for the Survey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syllabus</a:t>
            </a:r>
          </a:p>
          <a:p>
            <a:r>
              <a:rPr lang="en-US" dirty="0" smtClean="0"/>
              <a:t>Assignment instructions? </a:t>
            </a:r>
          </a:p>
          <a:p>
            <a:r>
              <a:rPr lang="en-US" dirty="0" smtClean="0"/>
              <a:t>Assignment expectations?</a:t>
            </a:r>
          </a:p>
          <a:p>
            <a:r>
              <a:rPr lang="en-US" dirty="0" smtClean="0"/>
              <a:t>A grading rubric?</a:t>
            </a:r>
          </a:p>
          <a:p>
            <a:r>
              <a:rPr lang="en-US" dirty="0" smtClean="0"/>
              <a:t>The scorers will be scoring the student’s performance according to the Core rubric. They only have this singular performance to evaluate a student’s competency. This is why assignment design and choice is crucial.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14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Choice and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course aligns to the Core rubric; Your assignments should reflect this</a:t>
            </a:r>
          </a:p>
          <a:p>
            <a:r>
              <a:rPr lang="en-US" dirty="0" smtClean="0"/>
              <a:t>Choose or craft an assignment wisely</a:t>
            </a:r>
          </a:p>
          <a:p>
            <a:pPr lvl="1"/>
            <a:r>
              <a:rPr lang="en-US" dirty="0" smtClean="0"/>
              <a:t>Near the end of the semester</a:t>
            </a:r>
          </a:p>
          <a:p>
            <a:pPr lvl="1"/>
            <a:r>
              <a:rPr lang="en-US" dirty="0" smtClean="0"/>
              <a:t>One that aligns well to the Core outcomes</a:t>
            </a:r>
          </a:p>
          <a:p>
            <a:r>
              <a:rPr lang="en-US" dirty="0" smtClean="0"/>
              <a:t>Questions to ask yourself</a:t>
            </a:r>
          </a:p>
          <a:p>
            <a:pPr lvl="1"/>
            <a:r>
              <a:rPr lang="en-US" dirty="0" smtClean="0"/>
              <a:t>Does your assignment explicitly prompt a student to demonstrate the skills your course develops and we are assessing for?</a:t>
            </a:r>
          </a:p>
          <a:p>
            <a:pPr lvl="1"/>
            <a:r>
              <a:rPr lang="en-US" dirty="0" smtClean="0"/>
              <a:t>Does your assignment provide an appropriate opportunity to demonstrate the student’s skill level across the Core outcomes?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17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Preparatory Work is Crucial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assessment to be meaningful we need the best information we can get. We need an accurate picture of your students</a:t>
            </a:r>
          </a:p>
          <a:p>
            <a:r>
              <a:rPr lang="en-US" dirty="0" smtClean="0"/>
              <a:t>We need you to participate so we get representative data of the student population </a:t>
            </a:r>
          </a:p>
          <a:p>
            <a:r>
              <a:rPr lang="en-US" dirty="0" smtClean="0"/>
              <a:t>We need the data we receive to accurately depict our students skill levels across the Core outcomes</a:t>
            </a:r>
          </a:p>
          <a:p>
            <a:r>
              <a:rPr lang="en-US" dirty="0" smtClean="0"/>
              <a:t>This data will be used to evaluate and improve the general education program at UCA</a:t>
            </a:r>
          </a:p>
          <a:p>
            <a:r>
              <a:rPr lang="en-US" dirty="0" smtClean="0"/>
              <a:t>Help us deliver to our students the best education we can; the education they deserve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0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 to Fall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Please Participate </a:t>
            </a:r>
          </a:p>
          <a:p>
            <a:pPr lvl="1"/>
            <a:r>
              <a:rPr lang="en-US" sz="3600" dirty="0" smtClean="0"/>
              <a:t>Complete the survey</a:t>
            </a:r>
          </a:p>
          <a:p>
            <a:pPr lvl="1"/>
            <a:r>
              <a:rPr lang="en-US" sz="3600" dirty="0" smtClean="0"/>
              <a:t>Communicate with the Office of Assessment </a:t>
            </a:r>
          </a:p>
          <a:p>
            <a:pPr lvl="1"/>
            <a:r>
              <a:rPr lang="en-US" sz="3600" dirty="0" smtClean="0"/>
              <a:t>Deliver your artifacts (student work)</a:t>
            </a:r>
          </a:p>
          <a:p>
            <a:pPr lvl="1"/>
            <a:r>
              <a:rPr lang="en-US" sz="3600" dirty="0" smtClean="0"/>
              <a:t>Consider serving as a scorer! </a:t>
            </a:r>
          </a:p>
          <a:p>
            <a:pPr marL="457200" lvl="1" indent="0">
              <a:buNone/>
            </a:pPr>
            <a:endParaRPr lang="en-US" sz="3600" dirty="0" smtClean="0"/>
          </a:p>
          <a:p>
            <a:pPr marL="457200" lvl="1" indent="0" algn="ctr">
              <a:buNone/>
            </a:pPr>
            <a:r>
              <a:rPr lang="en-US" sz="2800" dirty="0" smtClean="0"/>
              <a:t>Questions: Contact Jake Held at </a:t>
            </a:r>
            <a:r>
              <a:rPr lang="en-US" sz="2800" dirty="0" smtClean="0">
                <a:hlinkClick r:id="rId2"/>
              </a:rPr>
              <a:t>jmheld@uca.edu</a:t>
            </a:r>
            <a:r>
              <a:rPr lang="en-US" sz="2800" dirty="0" smtClean="0"/>
              <a:t> or Alyson </a:t>
            </a:r>
            <a:r>
              <a:rPr lang="en-US" sz="2800" dirty="0" err="1" smtClean="0"/>
              <a:t>McEntire</a:t>
            </a:r>
            <a:r>
              <a:rPr lang="en-US" sz="2800" dirty="0" smtClean="0"/>
              <a:t> at </a:t>
            </a:r>
            <a:r>
              <a:rPr lang="en-US" sz="2800" dirty="0" smtClean="0">
                <a:hlinkClick r:id="rId3"/>
              </a:rPr>
              <a:t>amcentire@uca.edu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8243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Dr. Jake Held</a:t>
            </a:r>
          </a:p>
          <a:p>
            <a:pPr marL="0" indent="0" algn="ctr">
              <a:buNone/>
            </a:pPr>
            <a:r>
              <a:rPr lang="en-US" sz="3200" dirty="0" smtClean="0"/>
              <a:t>Director of the UCA Core</a:t>
            </a:r>
          </a:p>
          <a:p>
            <a:pPr marL="0" indent="0" algn="ctr">
              <a:buNone/>
            </a:pPr>
            <a:r>
              <a:rPr lang="en-US" sz="3200" dirty="0" err="1" smtClean="0"/>
              <a:t>Torreyson</a:t>
            </a:r>
            <a:r>
              <a:rPr lang="en-US" sz="3200" dirty="0" smtClean="0"/>
              <a:t> West 346 </a:t>
            </a:r>
          </a:p>
          <a:p>
            <a:pPr marL="0" indent="0" algn="ctr">
              <a:buNone/>
            </a:pPr>
            <a:r>
              <a:rPr lang="en-US" sz="3200" dirty="0" smtClean="0"/>
              <a:t>501-450-5307</a:t>
            </a:r>
          </a:p>
          <a:p>
            <a:pPr marL="0" indent="0" algn="ctr">
              <a:buNone/>
            </a:pPr>
            <a:r>
              <a:rPr lang="en-US" sz="3200" dirty="0" smtClean="0"/>
              <a:t>jmheld@uca.edu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429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 this Session we will: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Refresh our understanding of the Critical Inquiry (Goal A) Rubric</a:t>
            </a:r>
          </a:p>
          <a:p>
            <a:r>
              <a:rPr lang="en-US" sz="3600" dirty="0" smtClean="0"/>
              <a:t>Discuss expectations regarding student learning </a:t>
            </a:r>
          </a:p>
          <a:p>
            <a:r>
              <a:rPr lang="en-US" sz="3600" dirty="0" smtClean="0"/>
              <a:t>Learn about the assessment process</a:t>
            </a:r>
          </a:p>
          <a:p>
            <a:r>
              <a:rPr lang="en-US" sz="3600" dirty="0" smtClean="0"/>
              <a:t>Discuss assignment selection and design </a:t>
            </a:r>
          </a:p>
          <a:p>
            <a:r>
              <a:rPr lang="en-US" sz="3600" dirty="0" smtClean="0"/>
              <a:t>Ask questions</a:t>
            </a:r>
          </a:p>
        </p:txBody>
      </p:sp>
    </p:spTree>
    <p:extLst>
      <p:ext uri="{BB962C8B-B14F-4D97-AF65-F5344CB8AC3E}">
        <p14:creationId xmlns:p14="http://schemas.microsoft.com/office/powerpoint/2010/main" val="230547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Rubric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7069" y="1905391"/>
            <a:ext cx="7253181" cy="420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412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837" y="652462"/>
            <a:ext cx="9458325" cy="555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1686" y="1721712"/>
            <a:ext cx="8388626" cy="394134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Rubric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1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Competencies and Scaffolding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37805"/>
            <a:ext cx="5471160" cy="4139157"/>
          </a:xfrm>
        </p:spPr>
        <p:txBody>
          <a:bodyPr/>
          <a:lstStyle/>
          <a:p>
            <a:r>
              <a:rPr lang="en-US" dirty="0" smtClean="0"/>
              <a:t>Lower Division: Introduce and Develop </a:t>
            </a:r>
          </a:p>
          <a:p>
            <a:r>
              <a:rPr lang="en-US" dirty="0" smtClean="0"/>
              <a:t>Upper Division: Reinforce, and Demonstrate Mastery</a:t>
            </a:r>
          </a:p>
          <a:p>
            <a:r>
              <a:rPr lang="en-US" dirty="0" smtClean="0"/>
              <a:t>Capstone: Culminating Educational Experience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046" y="1690688"/>
            <a:ext cx="6078783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71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Aparajita" panose="020B0604020202020204" pitchFamily="34" charset="0"/>
              </a:rPr>
              <a:t>The Goal is Student Learning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1" y="2142309"/>
            <a:ext cx="10570029" cy="4034654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The </a:t>
            </a:r>
            <a:r>
              <a:rPr lang="en-US" sz="2800" dirty="0"/>
              <a:t>goal of the UCA Core is to provide a </a:t>
            </a:r>
            <a:r>
              <a:rPr lang="en-US" sz="2800" i="1" dirty="0"/>
              <a:t>common, foundational educational experience</a:t>
            </a:r>
            <a:r>
              <a:rPr lang="en-US" sz="2800" dirty="0"/>
              <a:t> to all UCA undergraduate students. </a:t>
            </a:r>
            <a:r>
              <a:rPr lang="en-US" sz="2800" dirty="0" smtClean="0"/>
              <a:t>We chose these outcomes as the </a:t>
            </a:r>
            <a:r>
              <a:rPr lang="en-US" sz="2800" i="1" dirty="0" smtClean="0"/>
              <a:t>essential skills</a:t>
            </a:r>
            <a:r>
              <a:rPr lang="en-US" sz="2800" dirty="0" smtClean="0"/>
              <a:t> all UCA students should develop. </a:t>
            </a:r>
          </a:p>
          <a:p>
            <a:pPr lvl="1"/>
            <a:r>
              <a:rPr lang="en-US" sz="2800" dirty="0" smtClean="0"/>
              <a:t>We can only achieve this goal if we </a:t>
            </a:r>
            <a:r>
              <a:rPr lang="en-US" sz="2800" dirty="0"/>
              <a:t>continuously </a:t>
            </a:r>
            <a:r>
              <a:rPr lang="en-US" sz="2800" dirty="0" smtClean="0"/>
              <a:t>evaluate </a:t>
            </a:r>
            <a:r>
              <a:rPr lang="en-US" sz="2800" dirty="0"/>
              <a:t>the UCA Core curriculum and </a:t>
            </a:r>
            <a:r>
              <a:rPr lang="en-US" sz="2800" dirty="0" smtClean="0"/>
              <a:t>assess </a:t>
            </a:r>
            <a:r>
              <a:rPr lang="en-US" sz="2800" dirty="0"/>
              <a:t>it for programmatic cohesion and effectiveness. </a:t>
            </a:r>
            <a:r>
              <a:rPr lang="en-US" sz="2800" dirty="0" smtClean="0"/>
              <a:t>Assessment is crucial for improvement!</a:t>
            </a:r>
          </a:p>
          <a:p>
            <a:pPr lvl="1"/>
            <a:r>
              <a:rPr lang="en-US" sz="2800" dirty="0" smtClean="0"/>
              <a:t>We all must do our bona fide best in our respective roles to provide our students the best education possible at UCA.</a:t>
            </a:r>
            <a:r>
              <a:rPr lang="en-US" sz="2800" dirty="0"/>
              <a:t> </a:t>
            </a:r>
            <a:endParaRPr lang="en-US" sz="2800" dirty="0" smtClean="0"/>
          </a:p>
          <a:p>
            <a:pPr lvl="1"/>
            <a:r>
              <a:rPr lang="en-US" sz="2800" dirty="0" smtClean="0"/>
              <a:t>Remember: This is about the </a:t>
            </a:r>
            <a:r>
              <a:rPr lang="en-US" sz="2800" i="1" dirty="0" smtClean="0"/>
              <a:t>students</a:t>
            </a:r>
            <a:r>
              <a:rPr lang="en-US" sz="2800" dirty="0" smtClean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947729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The Goal of Assessment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714" y="2142309"/>
            <a:ext cx="10933612" cy="403465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3200" dirty="0" smtClean="0"/>
              <a:t>Assure integrity in the UCA Core as an academic program 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Verify that best practices are being used consistently across campus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Optimize student learning across the 4 competencies at both the Lower and Upper Division 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Identify areas for improvement and design and implement improvement measures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2236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Assessment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four </a:t>
            </a:r>
            <a:r>
              <a:rPr lang="en-US" dirty="0"/>
              <a:t>year cycle. </a:t>
            </a:r>
          </a:p>
          <a:p>
            <a:r>
              <a:rPr lang="en-US" dirty="0"/>
              <a:t>Each year </a:t>
            </a:r>
            <a:r>
              <a:rPr lang="en-US" dirty="0" smtClean="0"/>
              <a:t>we will focus on one aspect of each competency. </a:t>
            </a:r>
            <a:endParaRPr lang="en-US" dirty="0"/>
          </a:p>
          <a:p>
            <a:r>
              <a:rPr lang="en-US" dirty="0"/>
              <a:t>The first four year cycle provides initial data. A second four cycle allows for an assessment of the process as a whole. </a:t>
            </a:r>
            <a:r>
              <a:rPr lang="en-US" dirty="0" smtClean="0"/>
              <a:t>A full </a:t>
            </a:r>
            <a:r>
              <a:rPr lang="en-US" dirty="0"/>
              <a:t>programmatic assessment is recommended every 10 </a:t>
            </a:r>
            <a:r>
              <a:rPr lang="en-US" dirty="0" smtClean="0"/>
              <a:t>years.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019800" y="2368550"/>
          <a:ext cx="5684520" cy="233645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47420">
                  <a:extLst>
                    <a:ext uri="{9D8B030D-6E8A-4147-A177-3AD203B41FA5}">
                      <a16:colId xmlns:a16="http://schemas.microsoft.com/office/drawing/2014/main" val="1308463025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1465635206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697502378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2458690945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3864043118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1806528598"/>
                    </a:ext>
                  </a:extLst>
                </a:gridCol>
              </a:tblGrid>
              <a:tr h="52197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Academic</a:t>
                      </a:r>
                      <a:r>
                        <a:rPr lang="en-US" sz="1100" baseline="0" dirty="0" smtClean="0"/>
                        <a:t> Year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16-17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17-18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18-19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19-20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20-21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668964"/>
                  </a:ext>
                </a:extLst>
              </a:tr>
              <a:tr h="453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Assess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CI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497414"/>
                  </a:ext>
                </a:extLst>
              </a:tr>
              <a:tr h="453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Evaluate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CI</a:t>
                      </a:r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0871034"/>
                  </a:ext>
                </a:extLst>
              </a:tr>
              <a:tr h="453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Train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964591"/>
                  </a:ext>
                </a:extLst>
              </a:tr>
              <a:tr h="453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Implement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</a:t>
                      </a:r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1028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032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cs typeface="Aparajita" panose="020B0604020202020204" pitchFamily="34" charset="0"/>
              </a:rPr>
              <a:t>          </a:t>
            </a:r>
            <a:r>
              <a:rPr lang="en-US" dirty="0" smtClean="0">
                <a:cs typeface="Aparajita" panose="020B0604020202020204" pitchFamily="34" charset="0"/>
              </a:rPr>
              <a:t>The Assessment Process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2024743" y="1690688"/>
          <a:ext cx="8191600" cy="4422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23797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A Template 20170120" id="{B021F648-B73B-4EAA-9DEB-A977EACE8479}" vid="{0BCC2BEA-115B-4C7B-BAB7-6FE7699DE5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633</Words>
  <Application>Microsoft Office PowerPoint</Application>
  <PresentationFormat>Widescreen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Aparajita</vt:lpstr>
      <vt:lpstr>Arial</vt:lpstr>
      <vt:lpstr>Calibri</vt:lpstr>
      <vt:lpstr>Calibri Light</vt:lpstr>
      <vt:lpstr>Garamond</vt:lpstr>
      <vt:lpstr>1_Office Theme</vt:lpstr>
      <vt:lpstr>PowerPoint Presentation</vt:lpstr>
      <vt:lpstr>In this Session we will: </vt:lpstr>
      <vt:lpstr>The Rubric </vt:lpstr>
      <vt:lpstr>The Rubric</vt:lpstr>
      <vt:lpstr>The Competencies and Scaffolding</vt:lpstr>
      <vt:lpstr>The Goal is Student Learning </vt:lpstr>
      <vt:lpstr>The Goal of Assessment</vt:lpstr>
      <vt:lpstr>The Assessment Cycle</vt:lpstr>
      <vt:lpstr>          The Assessment Process</vt:lpstr>
      <vt:lpstr>Artifact Collection: The Survey</vt:lpstr>
      <vt:lpstr>Additional Info for the Survey</vt:lpstr>
      <vt:lpstr>Assignment Choice and Design</vt:lpstr>
      <vt:lpstr>Preparatory Work is Crucial</vt:lpstr>
      <vt:lpstr>Looking ahead to Fall 2019</vt:lpstr>
      <vt:lpstr>PowerPoint Presentation</vt:lpstr>
    </vt:vector>
  </TitlesOfParts>
  <Company>University of Central Arkansas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Held</dc:creator>
  <cp:lastModifiedBy>Jacob Held</cp:lastModifiedBy>
  <cp:revision>14</cp:revision>
  <dcterms:created xsi:type="dcterms:W3CDTF">2019-03-01T15:06:18Z</dcterms:created>
  <dcterms:modified xsi:type="dcterms:W3CDTF">2019-03-01T16:43:06Z</dcterms:modified>
</cp:coreProperties>
</file>