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72" r:id="rId5"/>
    <p:sldId id="285" r:id="rId6"/>
    <p:sldId id="263" r:id="rId7"/>
    <p:sldId id="269" r:id="rId8"/>
    <p:sldId id="274" r:id="rId9"/>
    <p:sldId id="275" r:id="rId10"/>
    <p:sldId id="291" r:id="rId11"/>
    <p:sldId id="293" r:id="rId12"/>
    <p:sldId id="292" r:id="rId13"/>
    <p:sldId id="296" r:id="rId14"/>
    <p:sldId id="295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294" r:id="rId23"/>
    <p:sldId id="304" r:id="rId24"/>
    <p:sldId id="305" r:id="rId25"/>
    <p:sldId id="306" r:id="rId26"/>
    <p:sldId id="264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D7F"/>
    <a:srgbClr val="A38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967E3-97EF-4C57-A60C-F18B8C27386C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F9314FC-921D-4931-94E3-1BC24E5C2F1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Artifacts</a:t>
          </a:r>
          <a:endParaRPr lang="en-US" sz="1400" dirty="0">
            <a:solidFill>
              <a:schemeClr val="tx1"/>
            </a:solidFill>
          </a:endParaRPr>
        </a:p>
      </dgm:t>
    </dgm:pt>
    <dgm:pt modelId="{182C1DCB-504B-4381-AFF8-0E189B760606}" type="parTrans" cxnId="{70C5AA5E-C9CA-4BDF-BF62-3DA949DE7D12}">
      <dgm:prSet/>
      <dgm:spPr/>
      <dgm:t>
        <a:bodyPr/>
        <a:lstStyle/>
        <a:p>
          <a:endParaRPr lang="en-US"/>
        </a:p>
      </dgm:t>
    </dgm:pt>
    <dgm:pt modelId="{3481AD70-0BC3-4CC7-98D4-1B33A75D7D43}" type="sibTrans" cxnId="{70C5AA5E-C9CA-4BDF-BF62-3DA949DE7D12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3EEAD36C-DFB0-4D1A-BD4B-A3408A2A6187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Score Artifacts</a:t>
          </a:r>
          <a:endParaRPr lang="en-US" sz="1400" dirty="0">
            <a:solidFill>
              <a:schemeClr val="tx1"/>
            </a:solidFill>
          </a:endParaRPr>
        </a:p>
      </dgm:t>
    </dgm:pt>
    <dgm:pt modelId="{C99B5906-FAE7-42AA-A734-243DF0E4D176}" type="parTrans" cxnId="{DEC8C773-0657-4763-8BD5-70ADB7517C6C}">
      <dgm:prSet/>
      <dgm:spPr/>
      <dgm:t>
        <a:bodyPr/>
        <a:lstStyle/>
        <a:p>
          <a:endParaRPr lang="en-US"/>
        </a:p>
      </dgm:t>
    </dgm:pt>
    <dgm:pt modelId="{1CEFB5DD-5AAD-402E-B852-4EE16A735DC6}" type="sibTrans" cxnId="{DEC8C773-0657-4763-8BD5-70ADB7517C6C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DF49B6F4-2721-4295-956D-BD0EBEAFB695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Collect and Process Data</a:t>
          </a:r>
        </a:p>
      </dgm:t>
    </dgm:pt>
    <dgm:pt modelId="{F199DA85-CA0E-465F-8313-B7CBD4D143A5}" type="parTrans" cxnId="{83A78CB2-F288-4C59-B0E7-0596B6ECA3CD}">
      <dgm:prSet/>
      <dgm:spPr/>
      <dgm:t>
        <a:bodyPr/>
        <a:lstStyle/>
        <a:p>
          <a:endParaRPr lang="en-US"/>
        </a:p>
      </dgm:t>
    </dgm:pt>
    <dgm:pt modelId="{E0AE499D-4CD4-48E5-894D-F8F360AD5278}" type="sibTrans" cxnId="{83A78CB2-F288-4C59-B0E7-0596B6ECA3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02951B7B-1170-4864-A528-CF2645D83AF6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Improvement Teams</a:t>
          </a:r>
          <a:endParaRPr lang="en-US" sz="1400" dirty="0">
            <a:solidFill>
              <a:schemeClr val="tx1"/>
            </a:solidFill>
          </a:endParaRPr>
        </a:p>
      </dgm:t>
    </dgm:pt>
    <dgm:pt modelId="{FC658ECB-214B-49A8-B533-9939CD9A146A}" type="parTrans" cxnId="{9E8056E8-D02B-433D-8EF9-306D38745EE7}">
      <dgm:prSet/>
      <dgm:spPr/>
      <dgm:t>
        <a:bodyPr/>
        <a:lstStyle/>
        <a:p>
          <a:endParaRPr lang="en-US"/>
        </a:p>
      </dgm:t>
    </dgm:pt>
    <dgm:pt modelId="{C0B3F6F9-F7A3-4570-A9E0-AED02E5E66C1}" type="sibTrans" cxnId="{9E8056E8-D02B-433D-8EF9-306D38745EE7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94FB8E5C-11E6-40C0-BB35-6456B4BA89AF}">
      <dgm:prSet phldrT="[Text]"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Interventions</a:t>
          </a:r>
          <a:endParaRPr lang="en-US" sz="1400" dirty="0">
            <a:solidFill>
              <a:schemeClr val="tx1"/>
            </a:solidFill>
          </a:endParaRPr>
        </a:p>
      </dgm:t>
    </dgm:pt>
    <dgm:pt modelId="{2F12B64E-5283-49AA-8F86-9A0AA59AF608}" type="parTrans" cxnId="{9D638423-3572-4B1D-8543-71E2F67FE495}">
      <dgm:prSet/>
      <dgm:spPr/>
      <dgm:t>
        <a:bodyPr/>
        <a:lstStyle/>
        <a:p>
          <a:endParaRPr lang="en-US"/>
        </a:p>
      </dgm:t>
    </dgm:pt>
    <dgm:pt modelId="{758CD082-7D4D-4603-A60C-C023DBA8EA3E}" type="sibTrans" cxnId="{9D638423-3572-4B1D-8543-71E2F67FE495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24EC086B-7B91-4634-BCD2-512E7A0B815E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Faculty Development </a:t>
          </a:r>
          <a:endParaRPr lang="en-US" sz="1400" dirty="0">
            <a:solidFill>
              <a:schemeClr val="tx1"/>
            </a:solidFill>
          </a:endParaRPr>
        </a:p>
      </dgm:t>
    </dgm:pt>
    <dgm:pt modelId="{2E68E4DE-FD87-45D7-B3CD-CBDC3FA8BDCA}" type="parTrans" cxnId="{6A84CC49-790B-4FEF-BC00-88A4F006CBCD}">
      <dgm:prSet/>
      <dgm:spPr/>
      <dgm:t>
        <a:bodyPr/>
        <a:lstStyle/>
        <a:p>
          <a:endParaRPr lang="en-US"/>
        </a:p>
      </dgm:t>
    </dgm:pt>
    <dgm:pt modelId="{33AF2F4E-760D-4EB3-8152-8117C479C2AF}" type="sibTrans" cxnId="{6A84CC49-790B-4FEF-BC00-88A4F006CBCD}">
      <dgm:prSet custT="1"/>
      <dgm:spPr>
        <a:solidFill>
          <a:schemeClr val="bg1"/>
        </a:solidFill>
        <a:ln>
          <a:solidFill>
            <a:srgbClr val="4F2D7F"/>
          </a:solidFill>
        </a:ln>
      </dgm:spPr>
      <dgm:t>
        <a:bodyPr/>
        <a:lstStyle/>
        <a:p>
          <a:endParaRPr lang="en-US" sz="1400">
            <a:solidFill>
              <a:schemeClr val="tx1"/>
            </a:solidFill>
          </a:endParaRPr>
        </a:p>
      </dgm:t>
    </dgm:pt>
    <dgm:pt modelId="{69DAA656-B0BC-49AF-AB63-005FFFE38F60}" type="pres">
      <dgm:prSet presAssocID="{EF8967E3-97EF-4C57-A60C-F18B8C2738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4AB810-1FBB-4C92-8927-26B08552FC19}" type="pres">
      <dgm:prSet presAssocID="{6F9314FC-921D-4931-94E3-1BC24E5C2F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0B5A9-02AC-4A5A-B9CA-076B7AC363FF}" type="pres">
      <dgm:prSet presAssocID="{6F9314FC-921D-4931-94E3-1BC24E5C2F15}" presName="spNode" presStyleCnt="0"/>
      <dgm:spPr/>
    </dgm:pt>
    <dgm:pt modelId="{60F2DBA5-A766-4BF1-AAE2-80F7936A308E}" type="pres">
      <dgm:prSet presAssocID="{3481AD70-0BC3-4CC7-98D4-1B33A75D7D4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0EC051A-9130-4F7E-98A7-182C68DEA41E}" type="pres">
      <dgm:prSet presAssocID="{3EEAD36C-DFB0-4D1A-BD4B-A3408A2A61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59641-535E-40F1-B2B4-A4C456788426}" type="pres">
      <dgm:prSet presAssocID="{3EEAD36C-DFB0-4D1A-BD4B-A3408A2A6187}" presName="spNode" presStyleCnt="0"/>
      <dgm:spPr/>
    </dgm:pt>
    <dgm:pt modelId="{E19F4669-44A7-469F-8B5C-D79DE317DA7D}" type="pres">
      <dgm:prSet presAssocID="{1CEFB5DD-5AAD-402E-B852-4EE16A735DC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2CB4A08-0417-4F05-895E-BE389ACC4EF9}" type="pres">
      <dgm:prSet presAssocID="{DF49B6F4-2721-4295-956D-BD0EBEAFB6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935CB-5D54-4DE6-9BFE-E827809A43C4}" type="pres">
      <dgm:prSet presAssocID="{DF49B6F4-2721-4295-956D-BD0EBEAFB695}" presName="spNode" presStyleCnt="0"/>
      <dgm:spPr/>
    </dgm:pt>
    <dgm:pt modelId="{1BE07DAD-8A9E-45B4-A432-CEAED2F11A87}" type="pres">
      <dgm:prSet presAssocID="{E0AE499D-4CD4-48E5-894D-F8F360AD527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882954BB-8ED2-4D39-A834-5DB54E16D0D7}" type="pres">
      <dgm:prSet presAssocID="{02951B7B-1170-4864-A528-CF2645D83A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90713F-6D51-42F3-AA8E-1FBFFFBEC65A}" type="pres">
      <dgm:prSet presAssocID="{02951B7B-1170-4864-A528-CF2645D83AF6}" presName="spNode" presStyleCnt="0"/>
      <dgm:spPr/>
    </dgm:pt>
    <dgm:pt modelId="{E4554AFC-70FD-4BCC-82FA-8AB6A9808404}" type="pres">
      <dgm:prSet presAssocID="{C0B3F6F9-F7A3-4570-A9E0-AED02E5E66C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AA96735C-4101-4120-ABF7-E012C0ED5E71}" type="pres">
      <dgm:prSet presAssocID="{94FB8E5C-11E6-40C0-BB35-6456B4BA89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8AC2D-0B83-450A-9321-33AEEF02F8B3}" type="pres">
      <dgm:prSet presAssocID="{94FB8E5C-11E6-40C0-BB35-6456B4BA89AF}" presName="spNode" presStyleCnt="0"/>
      <dgm:spPr/>
    </dgm:pt>
    <dgm:pt modelId="{148622E1-409A-4AA9-A72F-06046A9AEB19}" type="pres">
      <dgm:prSet presAssocID="{758CD082-7D4D-4603-A60C-C023DBA8EA3E}" presName="sibTrans" presStyleLbl="sibTrans1D1" presStyleIdx="4" presStyleCnt="6"/>
      <dgm:spPr/>
      <dgm:t>
        <a:bodyPr/>
        <a:lstStyle/>
        <a:p>
          <a:endParaRPr lang="en-US"/>
        </a:p>
      </dgm:t>
    </dgm:pt>
    <dgm:pt modelId="{A820BB71-591D-4D80-B40F-5A4F124B1390}" type="pres">
      <dgm:prSet presAssocID="{24EC086B-7B91-4634-BCD2-512E7A0B81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88C10-7CFF-4F9F-9D62-6D067564BC2D}" type="pres">
      <dgm:prSet presAssocID="{24EC086B-7B91-4634-BCD2-512E7A0B815E}" presName="spNode" presStyleCnt="0"/>
      <dgm:spPr/>
    </dgm:pt>
    <dgm:pt modelId="{EA7A675E-FE68-48B7-8F33-0411183B5F9D}" type="pres">
      <dgm:prSet presAssocID="{33AF2F4E-760D-4EB3-8152-8117C479C2A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7B2C1C3-0C56-4F64-B7A9-4947596283E0}" type="presOf" srcId="{94FB8E5C-11E6-40C0-BB35-6456B4BA89AF}" destId="{AA96735C-4101-4120-ABF7-E012C0ED5E71}" srcOrd="0" destOrd="0" presId="urn:microsoft.com/office/officeart/2005/8/layout/cycle5"/>
    <dgm:cxn modelId="{77EE7E7D-4D5A-420A-971D-3EB27C9355C9}" type="presOf" srcId="{C0B3F6F9-F7A3-4570-A9E0-AED02E5E66C1}" destId="{E4554AFC-70FD-4BCC-82FA-8AB6A9808404}" srcOrd="0" destOrd="0" presId="urn:microsoft.com/office/officeart/2005/8/layout/cycle5"/>
    <dgm:cxn modelId="{25225C2D-FD47-464E-83ED-1BB1679840D9}" type="presOf" srcId="{3EEAD36C-DFB0-4D1A-BD4B-A3408A2A6187}" destId="{80EC051A-9130-4F7E-98A7-182C68DEA41E}" srcOrd="0" destOrd="0" presId="urn:microsoft.com/office/officeart/2005/8/layout/cycle5"/>
    <dgm:cxn modelId="{9CF1F3AA-6C64-48B4-94F6-0A5D7667301B}" type="presOf" srcId="{758CD082-7D4D-4603-A60C-C023DBA8EA3E}" destId="{148622E1-409A-4AA9-A72F-06046A9AEB19}" srcOrd="0" destOrd="0" presId="urn:microsoft.com/office/officeart/2005/8/layout/cycle5"/>
    <dgm:cxn modelId="{4B4FF17E-8E3B-4BB4-B610-F221FF89A889}" type="presOf" srcId="{24EC086B-7B91-4634-BCD2-512E7A0B815E}" destId="{A820BB71-591D-4D80-B40F-5A4F124B1390}" srcOrd="0" destOrd="0" presId="urn:microsoft.com/office/officeart/2005/8/layout/cycle5"/>
    <dgm:cxn modelId="{78071EB5-2D0C-4246-BF66-F2A25231BE2A}" type="presOf" srcId="{3481AD70-0BC3-4CC7-98D4-1B33A75D7D43}" destId="{60F2DBA5-A766-4BF1-AAE2-80F7936A308E}" srcOrd="0" destOrd="0" presId="urn:microsoft.com/office/officeart/2005/8/layout/cycle5"/>
    <dgm:cxn modelId="{B1D718BE-E577-4C2B-B4A2-775586D13148}" type="presOf" srcId="{6F9314FC-921D-4931-94E3-1BC24E5C2F15}" destId="{A94AB810-1FBB-4C92-8927-26B08552FC19}" srcOrd="0" destOrd="0" presId="urn:microsoft.com/office/officeart/2005/8/layout/cycle5"/>
    <dgm:cxn modelId="{2247E4FB-CC03-42CD-99F6-5F5B9139BA97}" type="presOf" srcId="{1CEFB5DD-5AAD-402E-B852-4EE16A735DC6}" destId="{E19F4669-44A7-469F-8B5C-D79DE317DA7D}" srcOrd="0" destOrd="0" presId="urn:microsoft.com/office/officeart/2005/8/layout/cycle5"/>
    <dgm:cxn modelId="{9D638423-3572-4B1D-8543-71E2F67FE495}" srcId="{EF8967E3-97EF-4C57-A60C-F18B8C27386C}" destId="{94FB8E5C-11E6-40C0-BB35-6456B4BA89AF}" srcOrd="4" destOrd="0" parTransId="{2F12B64E-5283-49AA-8F86-9A0AA59AF608}" sibTransId="{758CD082-7D4D-4603-A60C-C023DBA8EA3E}"/>
    <dgm:cxn modelId="{DEC8C773-0657-4763-8BD5-70ADB7517C6C}" srcId="{EF8967E3-97EF-4C57-A60C-F18B8C27386C}" destId="{3EEAD36C-DFB0-4D1A-BD4B-A3408A2A6187}" srcOrd="1" destOrd="0" parTransId="{C99B5906-FAE7-42AA-A734-243DF0E4D176}" sibTransId="{1CEFB5DD-5AAD-402E-B852-4EE16A735DC6}"/>
    <dgm:cxn modelId="{660B5A51-6F12-4D67-A725-8F1C5494D254}" type="presOf" srcId="{33AF2F4E-760D-4EB3-8152-8117C479C2AF}" destId="{EA7A675E-FE68-48B7-8F33-0411183B5F9D}" srcOrd="0" destOrd="0" presId="urn:microsoft.com/office/officeart/2005/8/layout/cycle5"/>
    <dgm:cxn modelId="{85F6EF1F-5C63-4D0A-A7EF-F300ACB29918}" type="presOf" srcId="{DF49B6F4-2721-4295-956D-BD0EBEAFB695}" destId="{B2CB4A08-0417-4F05-895E-BE389ACC4EF9}" srcOrd="0" destOrd="0" presId="urn:microsoft.com/office/officeart/2005/8/layout/cycle5"/>
    <dgm:cxn modelId="{70C5AA5E-C9CA-4BDF-BF62-3DA949DE7D12}" srcId="{EF8967E3-97EF-4C57-A60C-F18B8C27386C}" destId="{6F9314FC-921D-4931-94E3-1BC24E5C2F15}" srcOrd="0" destOrd="0" parTransId="{182C1DCB-504B-4381-AFF8-0E189B760606}" sibTransId="{3481AD70-0BC3-4CC7-98D4-1B33A75D7D43}"/>
    <dgm:cxn modelId="{6A84CC49-790B-4FEF-BC00-88A4F006CBCD}" srcId="{EF8967E3-97EF-4C57-A60C-F18B8C27386C}" destId="{24EC086B-7B91-4634-BCD2-512E7A0B815E}" srcOrd="5" destOrd="0" parTransId="{2E68E4DE-FD87-45D7-B3CD-CBDC3FA8BDCA}" sibTransId="{33AF2F4E-760D-4EB3-8152-8117C479C2AF}"/>
    <dgm:cxn modelId="{1FE809BC-A306-47F1-B4B8-65B8642FFFE6}" type="presOf" srcId="{E0AE499D-4CD4-48E5-894D-F8F360AD5278}" destId="{1BE07DAD-8A9E-45B4-A432-CEAED2F11A87}" srcOrd="0" destOrd="0" presId="urn:microsoft.com/office/officeart/2005/8/layout/cycle5"/>
    <dgm:cxn modelId="{E1E74769-BAF9-4293-A261-896D24E6CF0B}" type="presOf" srcId="{EF8967E3-97EF-4C57-A60C-F18B8C27386C}" destId="{69DAA656-B0BC-49AF-AB63-005FFFE38F60}" srcOrd="0" destOrd="0" presId="urn:microsoft.com/office/officeart/2005/8/layout/cycle5"/>
    <dgm:cxn modelId="{83A78CB2-F288-4C59-B0E7-0596B6ECA3CD}" srcId="{EF8967E3-97EF-4C57-A60C-F18B8C27386C}" destId="{DF49B6F4-2721-4295-956D-BD0EBEAFB695}" srcOrd="2" destOrd="0" parTransId="{F199DA85-CA0E-465F-8313-B7CBD4D143A5}" sibTransId="{E0AE499D-4CD4-48E5-894D-F8F360AD5278}"/>
    <dgm:cxn modelId="{EE06AE47-A5CF-4587-80D2-3A1F1BF58027}" type="presOf" srcId="{02951B7B-1170-4864-A528-CF2645D83AF6}" destId="{882954BB-8ED2-4D39-A834-5DB54E16D0D7}" srcOrd="0" destOrd="0" presId="urn:microsoft.com/office/officeart/2005/8/layout/cycle5"/>
    <dgm:cxn modelId="{9E8056E8-D02B-433D-8EF9-306D38745EE7}" srcId="{EF8967E3-97EF-4C57-A60C-F18B8C27386C}" destId="{02951B7B-1170-4864-A528-CF2645D83AF6}" srcOrd="3" destOrd="0" parTransId="{FC658ECB-214B-49A8-B533-9939CD9A146A}" sibTransId="{C0B3F6F9-F7A3-4570-A9E0-AED02E5E66C1}"/>
    <dgm:cxn modelId="{2E3A824E-CDA6-44A0-BC62-C94BB294B7F2}" type="presParOf" srcId="{69DAA656-B0BC-49AF-AB63-005FFFE38F60}" destId="{A94AB810-1FBB-4C92-8927-26B08552FC19}" srcOrd="0" destOrd="0" presId="urn:microsoft.com/office/officeart/2005/8/layout/cycle5"/>
    <dgm:cxn modelId="{A0559C1B-45F5-494E-82F9-F95D7FDF1530}" type="presParOf" srcId="{69DAA656-B0BC-49AF-AB63-005FFFE38F60}" destId="{27F0B5A9-02AC-4A5A-B9CA-076B7AC363FF}" srcOrd="1" destOrd="0" presId="urn:microsoft.com/office/officeart/2005/8/layout/cycle5"/>
    <dgm:cxn modelId="{D8CF23F7-1CBE-4968-9BC4-B5896444FA37}" type="presParOf" srcId="{69DAA656-B0BC-49AF-AB63-005FFFE38F60}" destId="{60F2DBA5-A766-4BF1-AAE2-80F7936A308E}" srcOrd="2" destOrd="0" presId="urn:microsoft.com/office/officeart/2005/8/layout/cycle5"/>
    <dgm:cxn modelId="{E4F7B7A8-FAFF-43F3-908F-0D5E98C66802}" type="presParOf" srcId="{69DAA656-B0BC-49AF-AB63-005FFFE38F60}" destId="{80EC051A-9130-4F7E-98A7-182C68DEA41E}" srcOrd="3" destOrd="0" presId="urn:microsoft.com/office/officeart/2005/8/layout/cycle5"/>
    <dgm:cxn modelId="{9B92CB74-E7AB-4A51-A002-FCF9028935EC}" type="presParOf" srcId="{69DAA656-B0BC-49AF-AB63-005FFFE38F60}" destId="{3A759641-535E-40F1-B2B4-A4C456788426}" srcOrd="4" destOrd="0" presId="urn:microsoft.com/office/officeart/2005/8/layout/cycle5"/>
    <dgm:cxn modelId="{01412C84-1B44-4CB0-80B9-06EEA8AC7F0B}" type="presParOf" srcId="{69DAA656-B0BC-49AF-AB63-005FFFE38F60}" destId="{E19F4669-44A7-469F-8B5C-D79DE317DA7D}" srcOrd="5" destOrd="0" presId="urn:microsoft.com/office/officeart/2005/8/layout/cycle5"/>
    <dgm:cxn modelId="{BDD58F31-541D-4A10-9D04-4EA47A8BB222}" type="presParOf" srcId="{69DAA656-B0BC-49AF-AB63-005FFFE38F60}" destId="{B2CB4A08-0417-4F05-895E-BE389ACC4EF9}" srcOrd="6" destOrd="0" presId="urn:microsoft.com/office/officeart/2005/8/layout/cycle5"/>
    <dgm:cxn modelId="{B5AF43E7-007E-4A0C-A882-8156365853E5}" type="presParOf" srcId="{69DAA656-B0BC-49AF-AB63-005FFFE38F60}" destId="{C4D935CB-5D54-4DE6-9BFE-E827809A43C4}" srcOrd="7" destOrd="0" presId="urn:microsoft.com/office/officeart/2005/8/layout/cycle5"/>
    <dgm:cxn modelId="{62101DC8-9BA2-4BDE-A855-AAC780178C54}" type="presParOf" srcId="{69DAA656-B0BC-49AF-AB63-005FFFE38F60}" destId="{1BE07DAD-8A9E-45B4-A432-CEAED2F11A87}" srcOrd="8" destOrd="0" presId="urn:microsoft.com/office/officeart/2005/8/layout/cycle5"/>
    <dgm:cxn modelId="{956820AA-44B8-4806-B313-807F8F66100E}" type="presParOf" srcId="{69DAA656-B0BC-49AF-AB63-005FFFE38F60}" destId="{882954BB-8ED2-4D39-A834-5DB54E16D0D7}" srcOrd="9" destOrd="0" presId="urn:microsoft.com/office/officeart/2005/8/layout/cycle5"/>
    <dgm:cxn modelId="{59D3B43D-4071-4565-9680-FEE96ECFA94A}" type="presParOf" srcId="{69DAA656-B0BC-49AF-AB63-005FFFE38F60}" destId="{0390713F-6D51-42F3-AA8E-1FBFFFBEC65A}" srcOrd="10" destOrd="0" presId="urn:microsoft.com/office/officeart/2005/8/layout/cycle5"/>
    <dgm:cxn modelId="{38F69C36-4E93-4D39-8EFD-BDA07612D29B}" type="presParOf" srcId="{69DAA656-B0BC-49AF-AB63-005FFFE38F60}" destId="{E4554AFC-70FD-4BCC-82FA-8AB6A9808404}" srcOrd="11" destOrd="0" presId="urn:microsoft.com/office/officeart/2005/8/layout/cycle5"/>
    <dgm:cxn modelId="{A2F63385-8C83-4256-8D25-772DB9F79A88}" type="presParOf" srcId="{69DAA656-B0BC-49AF-AB63-005FFFE38F60}" destId="{AA96735C-4101-4120-ABF7-E012C0ED5E71}" srcOrd="12" destOrd="0" presId="urn:microsoft.com/office/officeart/2005/8/layout/cycle5"/>
    <dgm:cxn modelId="{595ACD13-A7FA-46E5-8E6A-1CADEAE4A3D4}" type="presParOf" srcId="{69DAA656-B0BC-49AF-AB63-005FFFE38F60}" destId="{5268AC2D-0B83-450A-9321-33AEEF02F8B3}" srcOrd="13" destOrd="0" presId="urn:microsoft.com/office/officeart/2005/8/layout/cycle5"/>
    <dgm:cxn modelId="{D3FF5E0F-F13D-4B0F-B118-1379820120FD}" type="presParOf" srcId="{69DAA656-B0BC-49AF-AB63-005FFFE38F60}" destId="{148622E1-409A-4AA9-A72F-06046A9AEB19}" srcOrd="14" destOrd="0" presId="urn:microsoft.com/office/officeart/2005/8/layout/cycle5"/>
    <dgm:cxn modelId="{67DD0518-8DC6-43F3-B99A-600C63DD13A1}" type="presParOf" srcId="{69DAA656-B0BC-49AF-AB63-005FFFE38F60}" destId="{A820BB71-591D-4D80-B40F-5A4F124B1390}" srcOrd="15" destOrd="0" presId="urn:microsoft.com/office/officeart/2005/8/layout/cycle5"/>
    <dgm:cxn modelId="{CF81FE8C-0591-4FE4-B1CC-EDB0CB85ACD6}" type="presParOf" srcId="{69DAA656-B0BC-49AF-AB63-005FFFE38F60}" destId="{96688C10-7CFF-4F9F-9D62-6D067564BC2D}" srcOrd="16" destOrd="0" presId="urn:microsoft.com/office/officeart/2005/8/layout/cycle5"/>
    <dgm:cxn modelId="{B7503EF2-6963-4D04-994E-77EF00F1A957}" type="presParOf" srcId="{69DAA656-B0BC-49AF-AB63-005FFFE38F60}" destId="{EA7A675E-FE68-48B7-8F33-0411183B5F9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8967E3-97EF-4C57-A60C-F18B8C27386C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F9314FC-921D-4931-94E3-1BC24E5C2F15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Collect Artifacts:</a:t>
          </a:r>
        </a:p>
        <a:p>
          <a:r>
            <a:rPr lang="en-US" sz="1200" dirty="0" smtClean="0">
              <a:solidFill>
                <a:schemeClr val="tx1"/>
              </a:solidFill>
            </a:rPr>
            <a:t>Spring 17</a:t>
          </a:r>
          <a:endParaRPr lang="en-US" sz="1200" dirty="0">
            <a:solidFill>
              <a:schemeClr val="tx1"/>
            </a:solidFill>
          </a:endParaRPr>
        </a:p>
      </dgm:t>
    </dgm:pt>
    <dgm:pt modelId="{182C1DCB-504B-4381-AFF8-0E189B760606}" type="parTrans" cxnId="{70C5AA5E-C9CA-4BDF-BF62-3DA949DE7D12}">
      <dgm:prSet/>
      <dgm:spPr/>
      <dgm:t>
        <a:bodyPr/>
        <a:lstStyle/>
        <a:p>
          <a:endParaRPr lang="en-US"/>
        </a:p>
      </dgm:t>
    </dgm:pt>
    <dgm:pt modelId="{3481AD70-0BC3-4CC7-98D4-1B33A75D7D43}" type="sibTrans" cxnId="{70C5AA5E-C9CA-4BDF-BF62-3DA949DE7D12}">
      <dgm:prSet custT="1"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EAD36C-DFB0-4D1A-BD4B-A3408A2A6187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Score Artifacts:</a:t>
          </a:r>
        </a:p>
        <a:p>
          <a:r>
            <a:rPr lang="en-US" sz="1200" dirty="0" smtClean="0">
              <a:solidFill>
                <a:schemeClr val="tx1"/>
              </a:solidFill>
            </a:rPr>
            <a:t>Summer 17</a:t>
          </a:r>
          <a:endParaRPr lang="en-US" sz="1200" dirty="0">
            <a:solidFill>
              <a:schemeClr val="tx1"/>
            </a:solidFill>
          </a:endParaRPr>
        </a:p>
      </dgm:t>
    </dgm:pt>
    <dgm:pt modelId="{C99B5906-FAE7-42AA-A734-243DF0E4D176}" type="parTrans" cxnId="{DEC8C773-0657-4763-8BD5-70ADB7517C6C}">
      <dgm:prSet/>
      <dgm:spPr/>
      <dgm:t>
        <a:bodyPr/>
        <a:lstStyle/>
        <a:p>
          <a:endParaRPr lang="en-US"/>
        </a:p>
      </dgm:t>
    </dgm:pt>
    <dgm:pt modelId="{1CEFB5DD-5AAD-402E-B852-4EE16A735DC6}" type="sibTrans" cxnId="{DEC8C773-0657-4763-8BD5-70ADB7517C6C}">
      <dgm:prSet custT="1"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F49B6F4-2721-4295-956D-BD0EBEAFB695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Collect and process data:</a:t>
          </a:r>
        </a:p>
        <a:p>
          <a:r>
            <a:rPr lang="en-US" sz="1200" dirty="0" smtClean="0">
              <a:solidFill>
                <a:schemeClr val="tx1"/>
              </a:solidFill>
            </a:rPr>
            <a:t>Fall 17</a:t>
          </a:r>
        </a:p>
      </dgm:t>
    </dgm:pt>
    <dgm:pt modelId="{F199DA85-CA0E-465F-8313-B7CBD4D143A5}" type="parTrans" cxnId="{83A78CB2-F288-4C59-B0E7-0596B6ECA3CD}">
      <dgm:prSet/>
      <dgm:spPr/>
      <dgm:t>
        <a:bodyPr/>
        <a:lstStyle/>
        <a:p>
          <a:endParaRPr lang="en-US"/>
        </a:p>
      </dgm:t>
    </dgm:pt>
    <dgm:pt modelId="{E0AE499D-4CD4-48E5-894D-F8F360AD5278}" type="sibTrans" cxnId="{83A78CB2-F288-4C59-B0E7-0596B6ECA3CD}">
      <dgm:prSet custT="1"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2951B7B-1170-4864-A528-CF2645D83AF6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Improvement team:</a:t>
          </a:r>
        </a:p>
        <a:p>
          <a:r>
            <a:rPr lang="en-US" sz="1200" dirty="0" smtClean="0">
              <a:solidFill>
                <a:schemeClr val="tx1"/>
              </a:solidFill>
            </a:rPr>
            <a:t>Fall 17</a:t>
          </a:r>
        </a:p>
        <a:p>
          <a:r>
            <a:rPr lang="en-US" sz="1200" dirty="0" smtClean="0">
              <a:solidFill>
                <a:schemeClr val="tx1"/>
              </a:solidFill>
            </a:rPr>
            <a:t>Spring 18</a:t>
          </a:r>
          <a:endParaRPr lang="en-US" sz="1200" dirty="0">
            <a:solidFill>
              <a:schemeClr val="tx1"/>
            </a:solidFill>
          </a:endParaRPr>
        </a:p>
      </dgm:t>
    </dgm:pt>
    <dgm:pt modelId="{FC658ECB-214B-49A8-B533-9939CD9A146A}" type="parTrans" cxnId="{9E8056E8-D02B-433D-8EF9-306D38745EE7}">
      <dgm:prSet/>
      <dgm:spPr/>
      <dgm:t>
        <a:bodyPr/>
        <a:lstStyle/>
        <a:p>
          <a:endParaRPr lang="en-US"/>
        </a:p>
      </dgm:t>
    </dgm:pt>
    <dgm:pt modelId="{C0B3F6F9-F7A3-4570-A9E0-AED02E5E66C1}" type="sibTrans" cxnId="{9E8056E8-D02B-433D-8EF9-306D38745EE7}">
      <dgm:prSet custT="1"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4FB8E5C-11E6-40C0-BB35-6456B4BA89AF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Interventions:</a:t>
          </a:r>
        </a:p>
        <a:p>
          <a:r>
            <a:rPr lang="en-US" sz="1200" dirty="0" smtClean="0">
              <a:solidFill>
                <a:schemeClr val="tx1"/>
              </a:solidFill>
            </a:rPr>
            <a:t>Fall 18 projected </a:t>
          </a:r>
          <a:endParaRPr lang="en-US" sz="1200" dirty="0">
            <a:solidFill>
              <a:schemeClr val="tx1"/>
            </a:solidFill>
          </a:endParaRPr>
        </a:p>
      </dgm:t>
    </dgm:pt>
    <dgm:pt modelId="{2F12B64E-5283-49AA-8F86-9A0AA59AF608}" type="parTrans" cxnId="{9D638423-3572-4B1D-8543-71E2F67FE495}">
      <dgm:prSet/>
      <dgm:spPr/>
      <dgm:t>
        <a:bodyPr/>
        <a:lstStyle/>
        <a:p>
          <a:endParaRPr lang="en-US"/>
        </a:p>
      </dgm:t>
    </dgm:pt>
    <dgm:pt modelId="{758CD082-7D4D-4603-A60C-C023DBA8EA3E}" type="sibTrans" cxnId="{9D638423-3572-4B1D-8543-71E2F67FE495}">
      <dgm:prSet custT="1"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4EC086B-7B91-4634-BCD2-512E7A0B815E}">
      <dgm:prSet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Faculty Development:</a:t>
          </a:r>
        </a:p>
        <a:p>
          <a:r>
            <a:rPr lang="en-US" sz="1200" dirty="0" smtClean="0">
              <a:solidFill>
                <a:schemeClr val="tx1"/>
              </a:solidFill>
            </a:rPr>
            <a:t>N/A</a:t>
          </a:r>
        </a:p>
        <a:p>
          <a:r>
            <a:rPr lang="en-US" sz="1200" dirty="0" smtClean="0">
              <a:solidFill>
                <a:schemeClr val="tx1"/>
              </a:solidFill>
            </a:rPr>
            <a:t>Late Start </a:t>
          </a:r>
          <a:endParaRPr lang="en-US" sz="1200" dirty="0">
            <a:solidFill>
              <a:schemeClr val="tx1"/>
            </a:solidFill>
          </a:endParaRPr>
        </a:p>
      </dgm:t>
    </dgm:pt>
    <dgm:pt modelId="{2E68E4DE-FD87-45D7-B3CD-CBDC3FA8BDCA}" type="parTrans" cxnId="{6A84CC49-790B-4FEF-BC00-88A4F006CBCD}">
      <dgm:prSet/>
      <dgm:spPr/>
      <dgm:t>
        <a:bodyPr/>
        <a:lstStyle/>
        <a:p>
          <a:endParaRPr lang="en-US"/>
        </a:p>
      </dgm:t>
    </dgm:pt>
    <dgm:pt modelId="{33AF2F4E-760D-4EB3-8152-8117C479C2AF}" type="sibTrans" cxnId="{6A84CC49-790B-4FEF-BC00-88A4F006CBCD}">
      <dgm:prSet custT="1"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424E0DF4-36FC-4D3E-BE9C-BB44A3113A63}" type="pres">
      <dgm:prSet presAssocID="{EF8967E3-97EF-4C57-A60C-F18B8C2738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7BEF2E-53EB-42D8-9C81-B1D1E9E74CEE}" type="pres">
      <dgm:prSet presAssocID="{6F9314FC-921D-4931-94E3-1BC24E5C2F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DC524-CD43-42F5-AEF7-CC32C3F15278}" type="pres">
      <dgm:prSet presAssocID="{6F9314FC-921D-4931-94E3-1BC24E5C2F15}" presName="spNode" presStyleCnt="0"/>
      <dgm:spPr/>
    </dgm:pt>
    <dgm:pt modelId="{483A0359-C848-480E-95BF-D4F5E7B76801}" type="pres">
      <dgm:prSet presAssocID="{3481AD70-0BC3-4CC7-98D4-1B33A75D7D4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786E98AE-EBEC-4A5F-AC72-2F4DF842DBD1}" type="pres">
      <dgm:prSet presAssocID="{3EEAD36C-DFB0-4D1A-BD4B-A3408A2A61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8208B-8B61-421E-AF3B-9522509A1F49}" type="pres">
      <dgm:prSet presAssocID="{3EEAD36C-DFB0-4D1A-BD4B-A3408A2A6187}" presName="spNode" presStyleCnt="0"/>
      <dgm:spPr/>
    </dgm:pt>
    <dgm:pt modelId="{C7917490-3A21-489E-8962-2141A8255794}" type="pres">
      <dgm:prSet presAssocID="{1CEFB5DD-5AAD-402E-B852-4EE16A735DC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3B2B520F-EF6B-4BCB-A2B9-ADE62F6C17E4}" type="pres">
      <dgm:prSet presAssocID="{DF49B6F4-2721-4295-956D-BD0EBEAFB6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9A76C2-5802-4D98-B30D-F97AD936DAF0}" type="pres">
      <dgm:prSet presAssocID="{DF49B6F4-2721-4295-956D-BD0EBEAFB695}" presName="spNode" presStyleCnt="0"/>
      <dgm:spPr/>
    </dgm:pt>
    <dgm:pt modelId="{E53DDEF2-2C3E-462A-8E24-B7E5FE253067}" type="pres">
      <dgm:prSet presAssocID="{E0AE499D-4CD4-48E5-894D-F8F360AD527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39E75563-060E-4E4A-8244-D3F6A7F5F806}" type="pres">
      <dgm:prSet presAssocID="{02951B7B-1170-4864-A528-CF2645D83A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8B25F-F5C3-4ABF-9BBD-4CCAF0B3F230}" type="pres">
      <dgm:prSet presAssocID="{02951B7B-1170-4864-A528-CF2645D83AF6}" presName="spNode" presStyleCnt="0"/>
      <dgm:spPr/>
    </dgm:pt>
    <dgm:pt modelId="{7BBCA51F-CEA0-4E61-BDB2-35922788EE42}" type="pres">
      <dgm:prSet presAssocID="{C0B3F6F9-F7A3-4570-A9E0-AED02E5E66C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5FA87F4A-A036-4A4A-8395-149776592651}" type="pres">
      <dgm:prSet presAssocID="{94FB8E5C-11E6-40C0-BB35-6456B4BA89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48ED7-19FE-4496-AE03-218EE9F67FA9}" type="pres">
      <dgm:prSet presAssocID="{94FB8E5C-11E6-40C0-BB35-6456B4BA89AF}" presName="spNode" presStyleCnt="0"/>
      <dgm:spPr/>
    </dgm:pt>
    <dgm:pt modelId="{DADB75D5-3408-4BD3-9BE7-21B7C2E8FEC7}" type="pres">
      <dgm:prSet presAssocID="{758CD082-7D4D-4603-A60C-C023DBA8EA3E}" presName="sibTrans" presStyleLbl="sibTrans1D1" presStyleIdx="4" presStyleCnt="6"/>
      <dgm:spPr/>
      <dgm:t>
        <a:bodyPr/>
        <a:lstStyle/>
        <a:p>
          <a:endParaRPr lang="en-US"/>
        </a:p>
      </dgm:t>
    </dgm:pt>
    <dgm:pt modelId="{9A9D69F7-245E-42A8-986B-AAE5AD210FEB}" type="pres">
      <dgm:prSet presAssocID="{24EC086B-7B91-4634-BCD2-512E7A0B81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6F945-6F68-42FA-9D06-44C37586982C}" type="pres">
      <dgm:prSet presAssocID="{24EC086B-7B91-4634-BCD2-512E7A0B815E}" presName="spNode" presStyleCnt="0"/>
      <dgm:spPr/>
    </dgm:pt>
    <dgm:pt modelId="{BCADA2A1-BB2E-4CD4-8BCB-F6657A1EA9DC}" type="pres">
      <dgm:prSet presAssocID="{33AF2F4E-760D-4EB3-8152-8117C479C2A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5A5EE879-B9DA-4182-9BDF-7537C35D86AA}" type="presOf" srcId="{758CD082-7D4D-4603-A60C-C023DBA8EA3E}" destId="{DADB75D5-3408-4BD3-9BE7-21B7C2E8FEC7}" srcOrd="0" destOrd="0" presId="urn:microsoft.com/office/officeart/2005/8/layout/cycle5"/>
    <dgm:cxn modelId="{2F6F508C-9D88-476D-9BE3-B9A4537AF81D}" type="presOf" srcId="{02951B7B-1170-4864-A528-CF2645D83AF6}" destId="{39E75563-060E-4E4A-8244-D3F6A7F5F806}" srcOrd="0" destOrd="0" presId="urn:microsoft.com/office/officeart/2005/8/layout/cycle5"/>
    <dgm:cxn modelId="{D22A57F1-EBE3-445E-B65B-0BA331D6F6ED}" type="presOf" srcId="{3481AD70-0BC3-4CC7-98D4-1B33A75D7D43}" destId="{483A0359-C848-480E-95BF-D4F5E7B76801}" srcOrd="0" destOrd="0" presId="urn:microsoft.com/office/officeart/2005/8/layout/cycle5"/>
    <dgm:cxn modelId="{55D55235-DD09-4FFB-B185-EDCD94FFB71C}" type="presOf" srcId="{24EC086B-7B91-4634-BCD2-512E7A0B815E}" destId="{9A9D69F7-245E-42A8-986B-AAE5AD210FEB}" srcOrd="0" destOrd="0" presId="urn:microsoft.com/office/officeart/2005/8/layout/cycle5"/>
    <dgm:cxn modelId="{77C87390-24E2-4A42-91B8-5D806CD93EFD}" type="presOf" srcId="{EF8967E3-97EF-4C57-A60C-F18B8C27386C}" destId="{424E0DF4-36FC-4D3E-BE9C-BB44A3113A63}" srcOrd="0" destOrd="0" presId="urn:microsoft.com/office/officeart/2005/8/layout/cycle5"/>
    <dgm:cxn modelId="{86CA57A0-E41E-416A-AC7D-1BCDF071715E}" type="presOf" srcId="{6F9314FC-921D-4931-94E3-1BC24E5C2F15}" destId="{247BEF2E-53EB-42D8-9C81-B1D1E9E74CEE}" srcOrd="0" destOrd="0" presId="urn:microsoft.com/office/officeart/2005/8/layout/cycle5"/>
    <dgm:cxn modelId="{0F0B02BE-1023-498D-953D-B4B81C729FF4}" type="presOf" srcId="{3EEAD36C-DFB0-4D1A-BD4B-A3408A2A6187}" destId="{786E98AE-EBEC-4A5F-AC72-2F4DF842DBD1}" srcOrd="0" destOrd="0" presId="urn:microsoft.com/office/officeart/2005/8/layout/cycle5"/>
    <dgm:cxn modelId="{326951A9-0032-4F39-A9EC-8F21A4D16801}" type="presOf" srcId="{DF49B6F4-2721-4295-956D-BD0EBEAFB695}" destId="{3B2B520F-EF6B-4BCB-A2B9-ADE62F6C17E4}" srcOrd="0" destOrd="0" presId="urn:microsoft.com/office/officeart/2005/8/layout/cycle5"/>
    <dgm:cxn modelId="{FB1724FD-E9DB-4016-B924-C594DC9EF8BF}" type="presOf" srcId="{33AF2F4E-760D-4EB3-8152-8117C479C2AF}" destId="{BCADA2A1-BB2E-4CD4-8BCB-F6657A1EA9DC}" srcOrd="0" destOrd="0" presId="urn:microsoft.com/office/officeart/2005/8/layout/cycle5"/>
    <dgm:cxn modelId="{9D638423-3572-4B1D-8543-71E2F67FE495}" srcId="{EF8967E3-97EF-4C57-A60C-F18B8C27386C}" destId="{94FB8E5C-11E6-40C0-BB35-6456B4BA89AF}" srcOrd="4" destOrd="0" parTransId="{2F12B64E-5283-49AA-8F86-9A0AA59AF608}" sibTransId="{758CD082-7D4D-4603-A60C-C023DBA8EA3E}"/>
    <dgm:cxn modelId="{DEC8C773-0657-4763-8BD5-70ADB7517C6C}" srcId="{EF8967E3-97EF-4C57-A60C-F18B8C27386C}" destId="{3EEAD36C-DFB0-4D1A-BD4B-A3408A2A6187}" srcOrd="1" destOrd="0" parTransId="{C99B5906-FAE7-42AA-A734-243DF0E4D176}" sibTransId="{1CEFB5DD-5AAD-402E-B852-4EE16A735DC6}"/>
    <dgm:cxn modelId="{70C5AA5E-C9CA-4BDF-BF62-3DA949DE7D12}" srcId="{EF8967E3-97EF-4C57-A60C-F18B8C27386C}" destId="{6F9314FC-921D-4931-94E3-1BC24E5C2F15}" srcOrd="0" destOrd="0" parTransId="{182C1DCB-504B-4381-AFF8-0E189B760606}" sibTransId="{3481AD70-0BC3-4CC7-98D4-1B33A75D7D43}"/>
    <dgm:cxn modelId="{AA606588-B049-4F6E-8F4F-937F4DF1B6C7}" type="presOf" srcId="{E0AE499D-4CD4-48E5-894D-F8F360AD5278}" destId="{E53DDEF2-2C3E-462A-8E24-B7E5FE253067}" srcOrd="0" destOrd="0" presId="urn:microsoft.com/office/officeart/2005/8/layout/cycle5"/>
    <dgm:cxn modelId="{6A84CC49-790B-4FEF-BC00-88A4F006CBCD}" srcId="{EF8967E3-97EF-4C57-A60C-F18B8C27386C}" destId="{24EC086B-7B91-4634-BCD2-512E7A0B815E}" srcOrd="5" destOrd="0" parTransId="{2E68E4DE-FD87-45D7-B3CD-CBDC3FA8BDCA}" sibTransId="{33AF2F4E-760D-4EB3-8152-8117C479C2AF}"/>
    <dgm:cxn modelId="{83A78CB2-F288-4C59-B0E7-0596B6ECA3CD}" srcId="{EF8967E3-97EF-4C57-A60C-F18B8C27386C}" destId="{DF49B6F4-2721-4295-956D-BD0EBEAFB695}" srcOrd="2" destOrd="0" parTransId="{F199DA85-CA0E-465F-8313-B7CBD4D143A5}" sibTransId="{E0AE499D-4CD4-48E5-894D-F8F360AD5278}"/>
    <dgm:cxn modelId="{57D0E914-47B5-4498-838C-91A2A3D33128}" type="presOf" srcId="{1CEFB5DD-5AAD-402E-B852-4EE16A735DC6}" destId="{C7917490-3A21-489E-8962-2141A8255794}" srcOrd="0" destOrd="0" presId="urn:microsoft.com/office/officeart/2005/8/layout/cycle5"/>
    <dgm:cxn modelId="{9D2540EE-3A24-49D3-AFA4-23E374F80EB5}" type="presOf" srcId="{C0B3F6F9-F7A3-4570-A9E0-AED02E5E66C1}" destId="{7BBCA51F-CEA0-4E61-BDB2-35922788EE42}" srcOrd="0" destOrd="0" presId="urn:microsoft.com/office/officeart/2005/8/layout/cycle5"/>
    <dgm:cxn modelId="{9E8056E8-D02B-433D-8EF9-306D38745EE7}" srcId="{EF8967E3-97EF-4C57-A60C-F18B8C27386C}" destId="{02951B7B-1170-4864-A528-CF2645D83AF6}" srcOrd="3" destOrd="0" parTransId="{FC658ECB-214B-49A8-B533-9939CD9A146A}" sibTransId="{C0B3F6F9-F7A3-4570-A9E0-AED02E5E66C1}"/>
    <dgm:cxn modelId="{A3288A80-8163-4AD0-A75D-85F12F86B29F}" type="presOf" srcId="{94FB8E5C-11E6-40C0-BB35-6456B4BA89AF}" destId="{5FA87F4A-A036-4A4A-8395-149776592651}" srcOrd="0" destOrd="0" presId="urn:microsoft.com/office/officeart/2005/8/layout/cycle5"/>
    <dgm:cxn modelId="{2C19FA79-2D55-419A-A6A5-AD3C856AD80B}" type="presParOf" srcId="{424E0DF4-36FC-4D3E-BE9C-BB44A3113A63}" destId="{247BEF2E-53EB-42D8-9C81-B1D1E9E74CEE}" srcOrd="0" destOrd="0" presId="urn:microsoft.com/office/officeart/2005/8/layout/cycle5"/>
    <dgm:cxn modelId="{852598FD-5DB0-40DB-A0BB-FF4662C0FF28}" type="presParOf" srcId="{424E0DF4-36FC-4D3E-BE9C-BB44A3113A63}" destId="{818DC524-CD43-42F5-AEF7-CC32C3F15278}" srcOrd="1" destOrd="0" presId="urn:microsoft.com/office/officeart/2005/8/layout/cycle5"/>
    <dgm:cxn modelId="{B03478F7-F6ED-4994-A1D0-67074D492997}" type="presParOf" srcId="{424E0DF4-36FC-4D3E-BE9C-BB44A3113A63}" destId="{483A0359-C848-480E-95BF-D4F5E7B76801}" srcOrd="2" destOrd="0" presId="urn:microsoft.com/office/officeart/2005/8/layout/cycle5"/>
    <dgm:cxn modelId="{FB61561C-5ADE-40DF-9D19-F730F64D0523}" type="presParOf" srcId="{424E0DF4-36FC-4D3E-BE9C-BB44A3113A63}" destId="{786E98AE-EBEC-4A5F-AC72-2F4DF842DBD1}" srcOrd="3" destOrd="0" presId="urn:microsoft.com/office/officeart/2005/8/layout/cycle5"/>
    <dgm:cxn modelId="{7870F4FB-E57D-4994-99CE-3F30A2F0F7B3}" type="presParOf" srcId="{424E0DF4-36FC-4D3E-BE9C-BB44A3113A63}" destId="{ED48208B-8B61-421E-AF3B-9522509A1F49}" srcOrd="4" destOrd="0" presId="urn:microsoft.com/office/officeart/2005/8/layout/cycle5"/>
    <dgm:cxn modelId="{30834701-3685-49D7-AF10-FA5796429A32}" type="presParOf" srcId="{424E0DF4-36FC-4D3E-BE9C-BB44A3113A63}" destId="{C7917490-3A21-489E-8962-2141A8255794}" srcOrd="5" destOrd="0" presId="urn:microsoft.com/office/officeart/2005/8/layout/cycle5"/>
    <dgm:cxn modelId="{12A5D7AF-967E-4804-8EA3-F960F2F35BAF}" type="presParOf" srcId="{424E0DF4-36FC-4D3E-BE9C-BB44A3113A63}" destId="{3B2B520F-EF6B-4BCB-A2B9-ADE62F6C17E4}" srcOrd="6" destOrd="0" presId="urn:microsoft.com/office/officeart/2005/8/layout/cycle5"/>
    <dgm:cxn modelId="{EC139886-2BA1-4728-AA67-1390BB64E61D}" type="presParOf" srcId="{424E0DF4-36FC-4D3E-BE9C-BB44A3113A63}" destId="{789A76C2-5802-4D98-B30D-F97AD936DAF0}" srcOrd="7" destOrd="0" presId="urn:microsoft.com/office/officeart/2005/8/layout/cycle5"/>
    <dgm:cxn modelId="{5FF2AB9D-A10E-419F-A13A-39647FEBF8B2}" type="presParOf" srcId="{424E0DF4-36FC-4D3E-BE9C-BB44A3113A63}" destId="{E53DDEF2-2C3E-462A-8E24-B7E5FE253067}" srcOrd="8" destOrd="0" presId="urn:microsoft.com/office/officeart/2005/8/layout/cycle5"/>
    <dgm:cxn modelId="{29CCA742-D4FD-42BF-AC81-363616B5A2EF}" type="presParOf" srcId="{424E0DF4-36FC-4D3E-BE9C-BB44A3113A63}" destId="{39E75563-060E-4E4A-8244-D3F6A7F5F806}" srcOrd="9" destOrd="0" presId="urn:microsoft.com/office/officeart/2005/8/layout/cycle5"/>
    <dgm:cxn modelId="{01FF4105-1878-40D4-9868-58C7C3388D9E}" type="presParOf" srcId="{424E0DF4-36FC-4D3E-BE9C-BB44A3113A63}" destId="{3D78B25F-F5C3-4ABF-9BBD-4CCAF0B3F230}" srcOrd="10" destOrd="0" presId="urn:microsoft.com/office/officeart/2005/8/layout/cycle5"/>
    <dgm:cxn modelId="{1D39E4A1-9D2D-4406-BF58-E53964A34BBF}" type="presParOf" srcId="{424E0DF4-36FC-4D3E-BE9C-BB44A3113A63}" destId="{7BBCA51F-CEA0-4E61-BDB2-35922788EE42}" srcOrd="11" destOrd="0" presId="urn:microsoft.com/office/officeart/2005/8/layout/cycle5"/>
    <dgm:cxn modelId="{0AC067DD-8A60-4727-984F-A03E9D3D1A42}" type="presParOf" srcId="{424E0DF4-36FC-4D3E-BE9C-BB44A3113A63}" destId="{5FA87F4A-A036-4A4A-8395-149776592651}" srcOrd="12" destOrd="0" presId="urn:microsoft.com/office/officeart/2005/8/layout/cycle5"/>
    <dgm:cxn modelId="{5C11DA70-C841-4CE1-BB6A-F8FAC4BFFCB2}" type="presParOf" srcId="{424E0DF4-36FC-4D3E-BE9C-BB44A3113A63}" destId="{E2748ED7-19FE-4496-AE03-218EE9F67FA9}" srcOrd="13" destOrd="0" presId="urn:microsoft.com/office/officeart/2005/8/layout/cycle5"/>
    <dgm:cxn modelId="{F342ACE9-2178-47B2-B19B-D7CC7BBDB05B}" type="presParOf" srcId="{424E0DF4-36FC-4D3E-BE9C-BB44A3113A63}" destId="{DADB75D5-3408-4BD3-9BE7-21B7C2E8FEC7}" srcOrd="14" destOrd="0" presId="urn:microsoft.com/office/officeart/2005/8/layout/cycle5"/>
    <dgm:cxn modelId="{DE52B84C-B787-47EE-A92B-F129640E6B40}" type="presParOf" srcId="{424E0DF4-36FC-4D3E-BE9C-BB44A3113A63}" destId="{9A9D69F7-245E-42A8-986B-AAE5AD210FEB}" srcOrd="15" destOrd="0" presId="urn:microsoft.com/office/officeart/2005/8/layout/cycle5"/>
    <dgm:cxn modelId="{E211C69D-27F9-42B7-9CD2-AF47EAAEB818}" type="presParOf" srcId="{424E0DF4-36FC-4D3E-BE9C-BB44A3113A63}" destId="{4746F945-6F68-42FA-9D06-44C37586982C}" srcOrd="16" destOrd="0" presId="urn:microsoft.com/office/officeart/2005/8/layout/cycle5"/>
    <dgm:cxn modelId="{481D7337-BCAF-441E-BC1C-606BCC86A8CD}" type="presParOf" srcId="{424E0DF4-36FC-4D3E-BE9C-BB44A3113A63}" destId="{BCADA2A1-BB2E-4CD4-8BCB-F6657A1EA9DC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8967E3-97EF-4C57-A60C-F18B8C27386C}" type="doc">
      <dgm:prSet loTypeId="urn:microsoft.com/office/officeart/2005/8/layout/cycle5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F9314FC-921D-4931-94E3-1BC24E5C2F15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Collect Artifacts:</a:t>
          </a:r>
        </a:p>
        <a:p>
          <a:r>
            <a:rPr lang="en-US" sz="1200" dirty="0" smtClean="0">
              <a:solidFill>
                <a:schemeClr val="tx1"/>
              </a:solidFill>
            </a:rPr>
            <a:t>Fall 18</a:t>
          </a:r>
        </a:p>
        <a:p>
          <a:r>
            <a:rPr lang="en-US" sz="1200" dirty="0" smtClean="0">
              <a:solidFill>
                <a:schemeClr val="tx1"/>
              </a:solidFill>
            </a:rPr>
            <a:t>Spring 19</a:t>
          </a:r>
          <a:endParaRPr lang="en-US" sz="1200" dirty="0">
            <a:solidFill>
              <a:schemeClr val="tx1"/>
            </a:solidFill>
          </a:endParaRPr>
        </a:p>
      </dgm:t>
    </dgm:pt>
    <dgm:pt modelId="{182C1DCB-504B-4381-AFF8-0E189B760606}" type="parTrans" cxnId="{70C5AA5E-C9CA-4BDF-BF62-3DA949DE7D12}">
      <dgm:prSet/>
      <dgm:spPr/>
      <dgm:t>
        <a:bodyPr/>
        <a:lstStyle/>
        <a:p>
          <a:endParaRPr lang="en-US"/>
        </a:p>
      </dgm:t>
    </dgm:pt>
    <dgm:pt modelId="{3481AD70-0BC3-4CC7-98D4-1B33A75D7D43}" type="sibTrans" cxnId="{70C5AA5E-C9CA-4BDF-BF62-3DA949DE7D12}">
      <dgm:prSet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EAD36C-DFB0-4D1A-BD4B-A3408A2A6187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Score Artifacts:</a:t>
          </a:r>
        </a:p>
        <a:p>
          <a:r>
            <a:rPr lang="en-US" sz="1200" dirty="0" smtClean="0">
              <a:solidFill>
                <a:schemeClr val="tx1"/>
              </a:solidFill>
            </a:rPr>
            <a:t>Summer 19</a:t>
          </a:r>
          <a:endParaRPr lang="en-US" sz="1200" dirty="0">
            <a:solidFill>
              <a:schemeClr val="tx1"/>
            </a:solidFill>
          </a:endParaRPr>
        </a:p>
      </dgm:t>
    </dgm:pt>
    <dgm:pt modelId="{C99B5906-FAE7-42AA-A734-243DF0E4D176}" type="parTrans" cxnId="{DEC8C773-0657-4763-8BD5-70ADB7517C6C}">
      <dgm:prSet/>
      <dgm:spPr/>
      <dgm:t>
        <a:bodyPr/>
        <a:lstStyle/>
        <a:p>
          <a:endParaRPr lang="en-US"/>
        </a:p>
      </dgm:t>
    </dgm:pt>
    <dgm:pt modelId="{1CEFB5DD-5AAD-402E-B852-4EE16A735DC6}" type="sibTrans" cxnId="{DEC8C773-0657-4763-8BD5-70ADB7517C6C}">
      <dgm:prSet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DF49B6F4-2721-4295-956D-BD0EBEAFB695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Collect and process data:</a:t>
          </a:r>
        </a:p>
        <a:p>
          <a:r>
            <a:rPr lang="en-US" sz="1200" dirty="0" smtClean="0">
              <a:solidFill>
                <a:schemeClr val="tx1"/>
              </a:solidFill>
            </a:rPr>
            <a:t>Summer 19</a:t>
          </a:r>
        </a:p>
        <a:p>
          <a:r>
            <a:rPr lang="en-US" sz="1200" dirty="0" smtClean="0">
              <a:solidFill>
                <a:schemeClr val="tx1"/>
              </a:solidFill>
            </a:rPr>
            <a:t>Fall 19</a:t>
          </a:r>
        </a:p>
      </dgm:t>
    </dgm:pt>
    <dgm:pt modelId="{F199DA85-CA0E-465F-8313-B7CBD4D143A5}" type="parTrans" cxnId="{83A78CB2-F288-4C59-B0E7-0596B6ECA3CD}">
      <dgm:prSet/>
      <dgm:spPr/>
      <dgm:t>
        <a:bodyPr/>
        <a:lstStyle/>
        <a:p>
          <a:endParaRPr lang="en-US"/>
        </a:p>
      </dgm:t>
    </dgm:pt>
    <dgm:pt modelId="{E0AE499D-4CD4-48E5-894D-F8F360AD5278}" type="sibTrans" cxnId="{83A78CB2-F288-4C59-B0E7-0596B6ECA3CD}">
      <dgm:prSet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02951B7B-1170-4864-A528-CF2645D83AF6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Improvement team:</a:t>
          </a:r>
        </a:p>
        <a:p>
          <a:r>
            <a:rPr lang="en-US" sz="1200" dirty="0" smtClean="0">
              <a:solidFill>
                <a:schemeClr val="tx1"/>
              </a:solidFill>
            </a:rPr>
            <a:t>Fall 19</a:t>
          </a:r>
        </a:p>
        <a:p>
          <a:r>
            <a:rPr lang="en-US" sz="1200" dirty="0" smtClean="0">
              <a:solidFill>
                <a:schemeClr val="tx1"/>
              </a:solidFill>
            </a:rPr>
            <a:t>Spring 20</a:t>
          </a:r>
          <a:endParaRPr lang="en-US" sz="1200" dirty="0">
            <a:solidFill>
              <a:schemeClr val="tx1"/>
            </a:solidFill>
          </a:endParaRPr>
        </a:p>
      </dgm:t>
    </dgm:pt>
    <dgm:pt modelId="{FC658ECB-214B-49A8-B533-9939CD9A146A}" type="parTrans" cxnId="{9E8056E8-D02B-433D-8EF9-306D38745EE7}">
      <dgm:prSet/>
      <dgm:spPr/>
      <dgm:t>
        <a:bodyPr/>
        <a:lstStyle/>
        <a:p>
          <a:endParaRPr lang="en-US"/>
        </a:p>
      </dgm:t>
    </dgm:pt>
    <dgm:pt modelId="{C0B3F6F9-F7A3-4570-A9E0-AED02E5E66C1}" type="sibTrans" cxnId="{9E8056E8-D02B-433D-8EF9-306D38745EE7}">
      <dgm:prSet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4FB8E5C-11E6-40C0-BB35-6456B4BA89AF}">
      <dgm:prSet phldrT="[Text]"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Interventions:</a:t>
          </a:r>
        </a:p>
        <a:p>
          <a:r>
            <a:rPr lang="en-US" sz="1200" dirty="0" smtClean="0">
              <a:solidFill>
                <a:schemeClr val="tx1"/>
              </a:solidFill>
            </a:rPr>
            <a:t>Fall 20</a:t>
          </a:r>
        </a:p>
        <a:p>
          <a:r>
            <a:rPr lang="en-US" sz="1200" dirty="0" smtClean="0">
              <a:solidFill>
                <a:schemeClr val="tx1"/>
              </a:solidFill>
            </a:rPr>
            <a:t>Spring 21</a:t>
          </a:r>
          <a:endParaRPr lang="en-US" sz="1200" dirty="0">
            <a:solidFill>
              <a:schemeClr val="tx1"/>
            </a:solidFill>
          </a:endParaRPr>
        </a:p>
      </dgm:t>
    </dgm:pt>
    <dgm:pt modelId="{2F12B64E-5283-49AA-8F86-9A0AA59AF608}" type="parTrans" cxnId="{9D638423-3572-4B1D-8543-71E2F67FE495}">
      <dgm:prSet/>
      <dgm:spPr/>
      <dgm:t>
        <a:bodyPr/>
        <a:lstStyle/>
        <a:p>
          <a:endParaRPr lang="en-US"/>
        </a:p>
      </dgm:t>
    </dgm:pt>
    <dgm:pt modelId="{758CD082-7D4D-4603-A60C-C023DBA8EA3E}" type="sibTrans" cxnId="{9D638423-3572-4B1D-8543-71E2F67FE495}">
      <dgm:prSet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4EC086B-7B91-4634-BCD2-512E7A0B815E}">
      <dgm:prSet custT="1"/>
      <dgm:spPr>
        <a:ln>
          <a:solidFill>
            <a:srgbClr val="4F2D7F"/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Faculty Development:</a:t>
          </a:r>
        </a:p>
        <a:p>
          <a:r>
            <a:rPr lang="en-US" sz="1200" dirty="0" smtClean="0">
              <a:solidFill>
                <a:schemeClr val="tx1"/>
              </a:solidFill>
            </a:rPr>
            <a:t>Spring 18 </a:t>
          </a:r>
          <a:endParaRPr lang="en-US" sz="1200" dirty="0">
            <a:solidFill>
              <a:schemeClr val="tx1"/>
            </a:solidFill>
          </a:endParaRPr>
        </a:p>
      </dgm:t>
    </dgm:pt>
    <dgm:pt modelId="{2E68E4DE-FD87-45D7-B3CD-CBDC3FA8BDCA}" type="parTrans" cxnId="{6A84CC49-790B-4FEF-BC00-88A4F006CBCD}">
      <dgm:prSet/>
      <dgm:spPr/>
      <dgm:t>
        <a:bodyPr/>
        <a:lstStyle/>
        <a:p>
          <a:endParaRPr lang="en-US"/>
        </a:p>
      </dgm:t>
    </dgm:pt>
    <dgm:pt modelId="{33AF2F4E-760D-4EB3-8152-8117C479C2AF}" type="sibTrans" cxnId="{6A84CC49-790B-4FEF-BC00-88A4F006CBCD}">
      <dgm:prSet/>
      <dgm:spPr>
        <a:ln>
          <a:solidFill>
            <a:srgbClr val="4F2D7F"/>
          </a:solidFill>
        </a:ln>
      </dgm:spPr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50855BE-92CB-4B8C-A502-0B2B6EA21D66}" type="pres">
      <dgm:prSet presAssocID="{EF8967E3-97EF-4C57-A60C-F18B8C2738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20F2BB-802D-4F5F-8466-B94858A16259}" type="pres">
      <dgm:prSet presAssocID="{6F9314FC-921D-4931-94E3-1BC24E5C2F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1AE1B-71B0-4B41-B3D6-6A46F6A280F5}" type="pres">
      <dgm:prSet presAssocID="{6F9314FC-921D-4931-94E3-1BC24E5C2F15}" presName="spNode" presStyleCnt="0"/>
      <dgm:spPr/>
    </dgm:pt>
    <dgm:pt modelId="{12D7E3A5-122C-417E-B25D-4811192F0336}" type="pres">
      <dgm:prSet presAssocID="{3481AD70-0BC3-4CC7-98D4-1B33A75D7D43}" presName="sibTrans" presStyleLbl="sibTrans1D1" presStyleIdx="0" presStyleCnt="6"/>
      <dgm:spPr/>
      <dgm:t>
        <a:bodyPr/>
        <a:lstStyle/>
        <a:p>
          <a:endParaRPr lang="en-US"/>
        </a:p>
      </dgm:t>
    </dgm:pt>
    <dgm:pt modelId="{AFAE70F5-6685-40FE-93B0-87A515A1640B}" type="pres">
      <dgm:prSet presAssocID="{3EEAD36C-DFB0-4D1A-BD4B-A3408A2A618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230DB-62C3-4749-925C-3877BAFFC467}" type="pres">
      <dgm:prSet presAssocID="{3EEAD36C-DFB0-4D1A-BD4B-A3408A2A6187}" presName="spNode" presStyleCnt="0"/>
      <dgm:spPr/>
    </dgm:pt>
    <dgm:pt modelId="{76A80D35-3DB0-47A7-8588-76354C4634A5}" type="pres">
      <dgm:prSet presAssocID="{1CEFB5DD-5AAD-402E-B852-4EE16A735DC6}" presName="sibTrans" presStyleLbl="sibTrans1D1" presStyleIdx="1" presStyleCnt="6"/>
      <dgm:spPr/>
      <dgm:t>
        <a:bodyPr/>
        <a:lstStyle/>
        <a:p>
          <a:endParaRPr lang="en-US"/>
        </a:p>
      </dgm:t>
    </dgm:pt>
    <dgm:pt modelId="{0063DAF2-6D07-432E-B8A0-DC38BD5CACB1}" type="pres">
      <dgm:prSet presAssocID="{DF49B6F4-2721-4295-956D-BD0EBEAFB69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24EFB-A0A9-4B95-9D22-98C5406411EF}" type="pres">
      <dgm:prSet presAssocID="{DF49B6F4-2721-4295-956D-BD0EBEAFB695}" presName="spNode" presStyleCnt="0"/>
      <dgm:spPr/>
    </dgm:pt>
    <dgm:pt modelId="{9C42AB8B-1CDF-4B82-95AE-982F3E05ADA9}" type="pres">
      <dgm:prSet presAssocID="{E0AE499D-4CD4-48E5-894D-F8F360AD5278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F6B6CAA-9FB8-4B2C-AFAD-A22C464C41AE}" type="pres">
      <dgm:prSet presAssocID="{02951B7B-1170-4864-A528-CF2645D83A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65C60-84CD-4E19-832F-78DB90157569}" type="pres">
      <dgm:prSet presAssocID="{02951B7B-1170-4864-A528-CF2645D83AF6}" presName="spNode" presStyleCnt="0"/>
      <dgm:spPr/>
    </dgm:pt>
    <dgm:pt modelId="{4E9B8C53-CA85-4A67-B00B-81D6B4BA2FDA}" type="pres">
      <dgm:prSet presAssocID="{C0B3F6F9-F7A3-4570-A9E0-AED02E5E66C1}" presName="sibTrans" presStyleLbl="sibTrans1D1" presStyleIdx="3" presStyleCnt="6"/>
      <dgm:spPr/>
      <dgm:t>
        <a:bodyPr/>
        <a:lstStyle/>
        <a:p>
          <a:endParaRPr lang="en-US"/>
        </a:p>
      </dgm:t>
    </dgm:pt>
    <dgm:pt modelId="{84AA963F-3396-4229-84F7-8D9823C3F3DF}" type="pres">
      <dgm:prSet presAssocID="{94FB8E5C-11E6-40C0-BB35-6456B4BA89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308F4-8FC3-4293-A3E0-F2E2A53F6546}" type="pres">
      <dgm:prSet presAssocID="{94FB8E5C-11E6-40C0-BB35-6456B4BA89AF}" presName="spNode" presStyleCnt="0"/>
      <dgm:spPr/>
    </dgm:pt>
    <dgm:pt modelId="{7BF0A1C2-6212-43D8-BF57-A9B07EEEC882}" type="pres">
      <dgm:prSet presAssocID="{758CD082-7D4D-4603-A60C-C023DBA8EA3E}" presName="sibTrans" presStyleLbl="sibTrans1D1" presStyleIdx="4" presStyleCnt="6"/>
      <dgm:spPr/>
      <dgm:t>
        <a:bodyPr/>
        <a:lstStyle/>
        <a:p>
          <a:endParaRPr lang="en-US"/>
        </a:p>
      </dgm:t>
    </dgm:pt>
    <dgm:pt modelId="{C502E625-2BEC-4CE8-BD2C-F8EDAB350A52}" type="pres">
      <dgm:prSet presAssocID="{24EC086B-7B91-4634-BCD2-512E7A0B81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725AA-4EB8-4A27-9666-8156EB0C6063}" type="pres">
      <dgm:prSet presAssocID="{24EC086B-7B91-4634-BCD2-512E7A0B815E}" presName="spNode" presStyleCnt="0"/>
      <dgm:spPr/>
    </dgm:pt>
    <dgm:pt modelId="{14BED83C-2070-4F58-8A09-EBD0A79C9F56}" type="pres">
      <dgm:prSet presAssocID="{33AF2F4E-760D-4EB3-8152-8117C479C2A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0B823E4-9266-494B-8006-273DA1523FBC}" type="presOf" srcId="{758CD082-7D4D-4603-A60C-C023DBA8EA3E}" destId="{7BF0A1C2-6212-43D8-BF57-A9B07EEEC882}" srcOrd="0" destOrd="0" presId="urn:microsoft.com/office/officeart/2005/8/layout/cycle5"/>
    <dgm:cxn modelId="{43B31E0C-B617-4D42-995E-B5519FC49CE0}" type="presOf" srcId="{24EC086B-7B91-4634-BCD2-512E7A0B815E}" destId="{C502E625-2BEC-4CE8-BD2C-F8EDAB350A52}" srcOrd="0" destOrd="0" presId="urn:microsoft.com/office/officeart/2005/8/layout/cycle5"/>
    <dgm:cxn modelId="{E0BD7F33-B19A-4548-AC54-4E95A6E82560}" type="presOf" srcId="{3481AD70-0BC3-4CC7-98D4-1B33A75D7D43}" destId="{12D7E3A5-122C-417E-B25D-4811192F0336}" srcOrd="0" destOrd="0" presId="urn:microsoft.com/office/officeart/2005/8/layout/cycle5"/>
    <dgm:cxn modelId="{6E3A4038-3A9A-49CB-9869-8E08544212DF}" type="presOf" srcId="{33AF2F4E-760D-4EB3-8152-8117C479C2AF}" destId="{14BED83C-2070-4F58-8A09-EBD0A79C9F56}" srcOrd="0" destOrd="0" presId="urn:microsoft.com/office/officeart/2005/8/layout/cycle5"/>
    <dgm:cxn modelId="{01C39E73-09E2-440D-83F0-DCAF8634742A}" type="presOf" srcId="{E0AE499D-4CD4-48E5-894D-F8F360AD5278}" destId="{9C42AB8B-1CDF-4B82-95AE-982F3E05ADA9}" srcOrd="0" destOrd="0" presId="urn:microsoft.com/office/officeart/2005/8/layout/cycle5"/>
    <dgm:cxn modelId="{6538DBB0-5563-4F2F-8FEF-718192F82F1C}" type="presOf" srcId="{02951B7B-1170-4864-A528-CF2645D83AF6}" destId="{5F6B6CAA-9FB8-4B2C-AFAD-A22C464C41AE}" srcOrd="0" destOrd="0" presId="urn:microsoft.com/office/officeart/2005/8/layout/cycle5"/>
    <dgm:cxn modelId="{1421A64A-5962-4C9B-9AF6-5FD75FB6B7FE}" type="presOf" srcId="{94FB8E5C-11E6-40C0-BB35-6456B4BA89AF}" destId="{84AA963F-3396-4229-84F7-8D9823C3F3DF}" srcOrd="0" destOrd="0" presId="urn:microsoft.com/office/officeart/2005/8/layout/cycle5"/>
    <dgm:cxn modelId="{123DD933-CC6D-46A2-A6B6-7CB8EAFFC13C}" type="presOf" srcId="{EF8967E3-97EF-4C57-A60C-F18B8C27386C}" destId="{C50855BE-92CB-4B8C-A502-0B2B6EA21D66}" srcOrd="0" destOrd="0" presId="urn:microsoft.com/office/officeart/2005/8/layout/cycle5"/>
    <dgm:cxn modelId="{1007CA5E-4763-4317-A377-546F10439B6E}" type="presOf" srcId="{DF49B6F4-2721-4295-956D-BD0EBEAFB695}" destId="{0063DAF2-6D07-432E-B8A0-DC38BD5CACB1}" srcOrd="0" destOrd="0" presId="urn:microsoft.com/office/officeart/2005/8/layout/cycle5"/>
    <dgm:cxn modelId="{51C1E5E4-FB65-47AD-BE96-787A44246289}" type="presOf" srcId="{6F9314FC-921D-4931-94E3-1BC24E5C2F15}" destId="{A420F2BB-802D-4F5F-8466-B94858A16259}" srcOrd="0" destOrd="0" presId="urn:microsoft.com/office/officeart/2005/8/layout/cycle5"/>
    <dgm:cxn modelId="{9D638423-3572-4B1D-8543-71E2F67FE495}" srcId="{EF8967E3-97EF-4C57-A60C-F18B8C27386C}" destId="{94FB8E5C-11E6-40C0-BB35-6456B4BA89AF}" srcOrd="4" destOrd="0" parTransId="{2F12B64E-5283-49AA-8F86-9A0AA59AF608}" sibTransId="{758CD082-7D4D-4603-A60C-C023DBA8EA3E}"/>
    <dgm:cxn modelId="{DEC8C773-0657-4763-8BD5-70ADB7517C6C}" srcId="{EF8967E3-97EF-4C57-A60C-F18B8C27386C}" destId="{3EEAD36C-DFB0-4D1A-BD4B-A3408A2A6187}" srcOrd="1" destOrd="0" parTransId="{C99B5906-FAE7-42AA-A734-243DF0E4D176}" sibTransId="{1CEFB5DD-5AAD-402E-B852-4EE16A735DC6}"/>
    <dgm:cxn modelId="{70C5AA5E-C9CA-4BDF-BF62-3DA949DE7D12}" srcId="{EF8967E3-97EF-4C57-A60C-F18B8C27386C}" destId="{6F9314FC-921D-4931-94E3-1BC24E5C2F15}" srcOrd="0" destOrd="0" parTransId="{182C1DCB-504B-4381-AFF8-0E189B760606}" sibTransId="{3481AD70-0BC3-4CC7-98D4-1B33A75D7D43}"/>
    <dgm:cxn modelId="{DF021252-D2F7-4009-9959-7693462D929F}" type="presOf" srcId="{C0B3F6F9-F7A3-4570-A9E0-AED02E5E66C1}" destId="{4E9B8C53-CA85-4A67-B00B-81D6B4BA2FDA}" srcOrd="0" destOrd="0" presId="urn:microsoft.com/office/officeart/2005/8/layout/cycle5"/>
    <dgm:cxn modelId="{6A84CC49-790B-4FEF-BC00-88A4F006CBCD}" srcId="{EF8967E3-97EF-4C57-A60C-F18B8C27386C}" destId="{24EC086B-7B91-4634-BCD2-512E7A0B815E}" srcOrd="5" destOrd="0" parTransId="{2E68E4DE-FD87-45D7-B3CD-CBDC3FA8BDCA}" sibTransId="{33AF2F4E-760D-4EB3-8152-8117C479C2AF}"/>
    <dgm:cxn modelId="{83A78CB2-F288-4C59-B0E7-0596B6ECA3CD}" srcId="{EF8967E3-97EF-4C57-A60C-F18B8C27386C}" destId="{DF49B6F4-2721-4295-956D-BD0EBEAFB695}" srcOrd="2" destOrd="0" parTransId="{F199DA85-CA0E-465F-8313-B7CBD4D143A5}" sibTransId="{E0AE499D-4CD4-48E5-894D-F8F360AD5278}"/>
    <dgm:cxn modelId="{743CBA95-B181-4FD2-9BAC-1C5058F6D382}" type="presOf" srcId="{1CEFB5DD-5AAD-402E-B852-4EE16A735DC6}" destId="{76A80D35-3DB0-47A7-8588-76354C4634A5}" srcOrd="0" destOrd="0" presId="urn:microsoft.com/office/officeart/2005/8/layout/cycle5"/>
    <dgm:cxn modelId="{C572CA3A-E6FC-4A7A-97F8-711B677DF5F7}" type="presOf" srcId="{3EEAD36C-DFB0-4D1A-BD4B-A3408A2A6187}" destId="{AFAE70F5-6685-40FE-93B0-87A515A1640B}" srcOrd="0" destOrd="0" presId="urn:microsoft.com/office/officeart/2005/8/layout/cycle5"/>
    <dgm:cxn modelId="{9E8056E8-D02B-433D-8EF9-306D38745EE7}" srcId="{EF8967E3-97EF-4C57-A60C-F18B8C27386C}" destId="{02951B7B-1170-4864-A528-CF2645D83AF6}" srcOrd="3" destOrd="0" parTransId="{FC658ECB-214B-49A8-B533-9939CD9A146A}" sibTransId="{C0B3F6F9-F7A3-4570-A9E0-AED02E5E66C1}"/>
    <dgm:cxn modelId="{9E8DB695-A48D-4DDB-97B9-B6A0256B8E03}" type="presParOf" srcId="{C50855BE-92CB-4B8C-A502-0B2B6EA21D66}" destId="{A420F2BB-802D-4F5F-8466-B94858A16259}" srcOrd="0" destOrd="0" presId="urn:microsoft.com/office/officeart/2005/8/layout/cycle5"/>
    <dgm:cxn modelId="{B379D6A4-A462-473F-A26D-2C602B354FD9}" type="presParOf" srcId="{C50855BE-92CB-4B8C-A502-0B2B6EA21D66}" destId="{F121AE1B-71B0-4B41-B3D6-6A46F6A280F5}" srcOrd="1" destOrd="0" presId="urn:microsoft.com/office/officeart/2005/8/layout/cycle5"/>
    <dgm:cxn modelId="{D7A218B6-E58A-47D2-A123-65E13822C26C}" type="presParOf" srcId="{C50855BE-92CB-4B8C-A502-0B2B6EA21D66}" destId="{12D7E3A5-122C-417E-B25D-4811192F0336}" srcOrd="2" destOrd="0" presId="urn:microsoft.com/office/officeart/2005/8/layout/cycle5"/>
    <dgm:cxn modelId="{E791CA74-F02E-487B-AF22-E7DD2D4955AE}" type="presParOf" srcId="{C50855BE-92CB-4B8C-A502-0B2B6EA21D66}" destId="{AFAE70F5-6685-40FE-93B0-87A515A1640B}" srcOrd="3" destOrd="0" presId="urn:microsoft.com/office/officeart/2005/8/layout/cycle5"/>
    <dgm:cxn modelId="{D7AF444A-A2A9-43C7-A151-79B0A4837193}" type="presParOf" srcId="{C50855BE-92CB-4B8C-A502-0B2B6EA21D66}" destId="{47D230DB-62C3-4749-925C-3877BAFFC467}" srcOrd="4" destOrd="0" presId="urn:microsoft.com/office/officeart/2005/8/layout/cycle5"/>
    <dgm:cxn modelId="{A056FC6C-B3DC-497D-9AA0-8B20CA8FA627}" type="presParOf" srcId="{C50855BE-92CB-4B8C-A502-0B2B6EA21D66}" destId="{76A80D35-3DB0-47A7-8588-76354C4634A5}" srcOrd="5" destOrd="0" presId="urn:microsoft.com/office/officeart/2005/8/layout/cycle5"/>
    <dgm:cxn modelId="{9FD51423-625B-4C11-BF89-DBD14E278237}" type="presParOf" srcId="{C50855BE-92CB-4B8C-A502-0B2B6EA21D66}" destId="{0063DAF2-6D07-432E-B8A0-DC38BD5CACB1}" srcOrd="6" destOrd="0" presId="urn:microsoft.com/office/officeart/2005/8/layout/cycle5"/>
    <dgm:cxn modelId="{015451BD-DC68-44F0-B0CD-C012AA520461}" type="presParOf" srcId="{C50855BE-92CB-4B8C-A502-0B2B6EA21D66}" destId="{68B24EFB-A0A9-4B95-9D22-98C5406411EF}" srcOrd="7" destOrd="0" presId="urn:microsoft.com/office/officeart/2005/8/layout/cycle5"/>
    <dgm:cxn modelId="{ED3895BA-6DFC-4EC5-88FC-E767E1073DB2}" type="presParOf" srcId="{C50855BE-92CB-4B8C-A502-0B2B6EA21D66}" destId="{9C42AB8B-1CDF-4B82-95AE-982F3E05ADA9}" srcOrd="8" destOrd="0" presId="urn:microsoft.com/office/officeart/2005/8/layout/cycle5"/>
    <dgm:cxn modelId="{021ABF7A-3E23-47A9-B1A0-548635E793FB}" type="presParOf" srcId="{C50855BE-92CB-4B8C-A502-0B2B6EA21D66}" destId="{5F6B6CAA-9FB8-4B2C-AFAD-A22C464C41AE}" srcOrd="9" destOrd="0" presId="urn:microsoft.com/office/officeart/2005/8/layout/cycle5"/>
    <dgm:cxn modelId="{62F42586-A833-4778-8440-069570FA8CA8}" type="presParOf" srcId="{C50855BE-92CB-4B8C-A502-0B2B6EA21D66}" destId="{F9A65C60-84CD-4E19-832F-78DB90157569}" srcOrd="10" destOrd="0" presId="urn:microsoft.com/office/officeart/2005/8/layout/cycle5"/>
    <dgm:cxn modelId="{236A319C-17DE-4F02-BE11-BCEFC2EBB4C2}" type="presParOf" srcId="{C50855BE-92CB-4B8C-A502-0B2B6EA21D66}" destId="{4E9B8C53-CA85-4A67-B00B-81D6B4BA2FDA}" srcOrd="11" destOrd="0" presId="urn:microsoft.com/office/officeart/2005/8/layout/cycle5"/>
    <dgm:cxn modelId="{F50194F5-30F3-47BC-82F7-1CDA8A85FF23}" type="presParOf" srcId="{C50855BE-92CB-4B8C-A502-0B2B6EA21D66}" destId="{84AA963F-3396-4229-84F7-8D9823C3F3DF}" srcOrd="12" destOrd="0" presId="urn:microsoft.com/office/officeart/2005/8/layout/cycle5"/>
    <dgm:cxn modelId="{8A95C105-C2C4-4E49-A642-4D18CB1BF272}" type="presParOf" srcId="{C50855BE-92CB-4B8C-A502-0B2B6EA21D66}" destId="{582308F4-8FC3-4293-A3E0-F2E2A53F6546}" srcOrd="13" destOrd="0" presId="urn:microsoft.com/office/officeart/2005/8/layout/cycle5"/>
    <dgm:cxn modelId="{6C884BEB-3392-40F7-869F-B90BFED627B7}" type="presParOf" srcId="{C50855BE-92CB-4B8C-A502-0B2B6EA21D66}" destId="{7BF0A1C2-6212-43D8-BF57-A9B07EEEC882}" srcOrd="14" destOrd="0" presId="urn:microsoft.com/office/officeart/2005/8/layout/cycle5"/>
    <dgm:cxn modelId="{CCB2D1D0-44EE-4AA2-8B9C-A7C3DF4ECBB0}" type="presParOf" srcId="{C50855BE-92CB-4B8C-A502-0B2B6EA21D66}" destId="{C502E625-2BEC-4CE8-BD2C-F8EDAB350A52}" srcOrd="15" destOrd="0" presId="urn:microsoft.com/office/officeart/2005/8/layout/cycle5"/>
    <dgm:cxn modelId="{929F77D2-5D5B-45C6-9F38-25C0249D9FAF}" type="presParOf" srcId="{C50855BE-92CB-4B8C-A502-0B2B6EA21D66}" destId="{75E725AA-4EB8-4A27-9666-8156EB0C6063}" srcOrd="16" destOrd="0" presId="urn:microsoft.com/office/officeart/2005/8/layout/cycle5"/>
    <dgm:cxn modelId="{95174AD4-EBC2-4298-967D-9FCC205413F2}" type="presParOf" srcId="{C50855BE-92CB-4B8C-A502-0B2B6EA21D66}" destId="{14BED83C-2070-4F58-8A09-EBD0A79C9F56}" srcOrd="17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AB810-1FBB-4C92-8927-26B08552FC19}">
      <dsp:nvSpPr>
        <dsp:cNvPr id="0" name=""/>
        <dsp:cNvSpPr/>
      </dsp:nvSpPr>
      <dsp:spPr>
        <a:xfrm>
          <a:off x="3817664" y="1381"/>
          <a:ext cx="1325790" cy="86176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859732" y="43449"/>
        <a:ext cx="1241654" cy="777627"/>
      </dsp:txXfrm>
    </dsp:sp>
    <dsp:sp modelId="{60F2DBA5-A766-4BF1-AAE2-80F7936A308E}">
      <dsp:nvSpPr>
        <dsp:cNvPr id="0" name=""/>
        <dsp:cNvSpPr/>
      </dsp:nvSpPr>
      <dsp:spPr>
        <a:xfrm>
          <a:off x="2451952" y="432263"/>
          <a:ext cx="4057214" cy="4057214"/>
        </a:xfrm>
        <a:custGeom>
          <a:avLst/>
          <a:gdLst/>
          <a:ahLst/>
          <a:cxnLst/>
          <a:rect l="0" t="0" r="0" b="0"/>
          <a:pathLst>
            <a:path>
              <a:moveTo>
                <a:pt x="2857929" y="177263"/>
              </a:moveTo>
              <a:arcTo wR="2028607" hR="2028607" stAng="17647820" swAng="922899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051A-9130-4F7E-98A7-182C68DEA41E}">
      <dsp:nvSpPr>
        <dsp:cNvPr id="0" name=""/>
        <dsp:cNvSpPr/>
      </dsp:nvSpPr>
      <dsp:spPr>
        <a:xfrm>
          <a:off x="5574490" y="1015684"/>
          <a:ext cx="1325790" cy="86176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Score Artifacts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616558" y="1057752"/>
        <a:ext cx="1241654" cy="777627"/>
      </dsp:txXfrm>
    </dsp:sp>
    <dsp:sp modelId="{E19F4669-44A7-469F-8B5C-D79DE317DA7D}">
      <dsp:nvSpPr>
        <dsp:cNvPr id="0" name=""/>
        <dsp:cNvSpPr/>
      </dsp:nvSpPr>
      <dsp:spPr>
        <a:xfrm>
          <a:off x="2451952" y="432263"/>
          <a:ext cx="4057214" cy="4057214"/>
        </a:xfrm>
        <a:custGeom>
          <a:avLst/>
          <a:gdLst/>
          <a:ahLst/>
          <a:cxnLst/>
          <a:rect l="0" t="0" r="0" b="0"/>
          <a:pathLst>
            <a:path>
              <a:moveTo>
                <a:pt x="4025635" y="1672058"/>
              </a:moveTo>
              <a:arcTo wR="2028607" hR="2028607" stAng="20992625" swAng="1214750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CB4A08-0417-4F05-895E-BE389ACC4EF9}">
      <dsp:nvSpPr>
        <dsp:cNvPr id="0" name=""/>
        <dsp:cNvSpPr/>
      </dsp:nvSpPr>
      <dsp:spPr>
        <a:xfrm>
          <a:off x="5574490" y="3044292"/>
          <a:ext cx="1325790" cy="86176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Collect and Process Data</a:t>
          </a:r>
        </a:p>
      </dsp:txBody>
      <dsp:txXfrm>
        <a:off x="5616558" y="3086360"/>
        <a:ext cx="1241654" cy="777627"/>
      </dsp:txXfrm>
    </dsp:sp>
    <dsp:sp modelId="{1BE07DAD-8A9E-45B4-A432-CEAED2F11A87}">
      <dsp:nvSpPr>
        <dsp:cNvPr id="0" name=""/>
        <dsp:cNvSpPr/>
      </dsp:nvSpPr>
      <dsp:spPr>
        <a:xfrm>
          <a:off x="2451952" y="432263"/>
          <a:ext cx="4057214" cy="4057214"/>
        </a:xfrm>
        <a:custGeom>
          <a:avLst/>
          <a:gdLst/>
          <a:ahLst/>
          <a:cxnLst/>
          <a:rect l="0" t="0" r="0" b="0"/>
          <a:pathLst>
            <a:path>
              <a:moveTo>
                <a:pt x="3319287" y="3593661"/>
              </a:moveTo>
              <a:arcTo wR="2028607" hR="2028607" stAng="3029281" swAng="922899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954BB-8ED2-4D39-A834-5DB54E16D0D7}">
      <dsp:nvSpPr>
        <dsp:cNvPr id="0" name=""/>
        <dsp:cNvSpPr/>
      </dsp:nvSpPr>
      <dsp:spPr>
        <a:xfrm>
          <a:off x="3817664" y="4058595"/>
          <a:ext cx="1325790" cy="86176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Improvement Teams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859732" y="4100663"/>
        <a:ext cx="1241654" cy="777627"/>
      </dsp:txXfrm>
    </dsp:sp>
    <dsp:sp modelId="{E4554AFC-70FD-4BCC-82FA-8AB6A9808404}">
      <dsp:nvSpPr>
        <dsp:cNvPr id="0" name=""/>
        <dsp:cNvSpPr/>
      </dsp:nvSpPr>
      <dsp:spPr>
        <a:xfrm>
          <a:off x="2451952" y="432263"/>
          <a:ext cx="4057214" cy="4057214"/>
        </a:xfrm>
        <a:custGeom>
          <a:avLst/>
          <a:gdLst/>
          <a:ahLst/>
          <a:cxnLst/>
          <a:rect l="0" t="0" r="0" b="0"/>
          <a:pathLst>
            <a:path>
              <a:moveTo>
                <a:pt x="1199285" y="3879950"/>
              </a:moveTo>
              <a:arcTo wR="2028607" hR="2028607" stAng="6847820" swAng="922899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6735C-4101-4120-ABF7-E012C0ED5E71}">
      <dsp:nvSpPr>
        <dsp:cNvPr id="0" name=""/>
        <dsp:cNvSpPr/>
      </dsp:nvSpPr>
      <dsp:spPr>
        <a:xfrm>
          <a:off x="2060839" y="3044292"/>
          <a:ext cx="1325790" cy="86176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Interventions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102907" y="3086360"/>
        <a:ext cx="1241654" cy="777627"/>
      </dsp:txXfrm>
    </dsp:sp>
    <dsp:sp modelId="{148622E1-409A-4AA9-A72F-06046A9AEB19}">
      <dsp:nvSpPr>
        <dsp:cNvPr id="0" name=""/>
        <dsp:cNvSpPr/>
      </dsp:nvSpPr>
      <dsp:spPr>
        <a:xfrm>
          <a:off x="2451952" y="432263"/>
          <a:ext cx="4057214" cy="4057214"/>
        </a:xfrm>
        <a:custGeom>
          <a:avLst/>
          <a:gdLst/>
          <a:ahLst/>
          <a:cxnLst/>
          <a:rect l="0" t="0" r="0" b="0"/>
          <a:pathLst>
            <a:path>
              <a:moveTo>
                <a:pt x="31579" y="2385156"/>
              </a:moveTo>
              <a:arcTo wR="2028607" hR="2028607" stAng="10192625" swAng="1214750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0BB71-591D-4D80-B40F-5A4F124B1390}">
      <dsp:nvSpPr>
        <dsp:cNvPr id="0" name=""/>
        <dsp:cNvSpPr/>
      </dsp:nvSpPr>
      <dsp:spPr>
        <a:xfrm>
          <a:off x="2060839" y="1015684"/>
          <a:ext cx="1325790" cy="861763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Faculty Development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102907" y="1057752"/>
        <a:ext cx="1241654" cy="777627"/>
      </dsp:txXfrm>
    </dsp:sp>
    <dsp:sp modelId="{EA7A675E-FE68-48B7-8F33-0411183B5F9D}">
      <dsp:nvSpPr>
        <dsp:cNvPr id="0" name=""/>
        <dsp:cNvSpPr/>
      </dsp:nvSpPr>
      <dsp:spPr>
        <a:xfrm>
          <a:off x="2451952" y="432263"/>
          <a:ext cx="4057214" cy="4057214"/>
        </a:xfrm>
        <a:custGeom>
          <a:avLst/>
          <a:gdLst/>
          <a:ahLst/>
          <a:cxnLst/>
          <a:rect l="0" t="0" r="0" b="0"/>
          <a:pathLst>
            <a:path>
              <a:moveTo>
                <a:pt x="737927" y="463553"/>
              </a:moveTo>
              <a:arcTo wR="2028607" hR="2028607" stAng="13829281" swAng="922899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BEF2E-53EB-42D8-9C81-B1D1E9E74CEE}">
      <dsp:nvSpPr>
        <dsp:cNvPr id="0" name=""/>
        <dsp:cNvSpPr/>
      </dsp:nvSpPr>
      <dsp:spPr>
        <a:xfrm>
          <a:off x="4639084" y="1356"/>
          <a:ext cx="1237431" cy="804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Collect Artifacts: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Spring 17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678348" y="40620"/>
        <a:ext cx="1158903" cy="725802"/>
      </dsp:txXfrm>
    </dsp:sp>
    <dsp:sp modelId="{483A0359-C848-480E-95BF-D4F5E7B76801}">
      <dsp:nvSpPr>
        <dsp:cNvPr id="0" name=""/>
        <dsp:cNvSpPr/>
      </dsp:nvSpPr>
      <dsp:spPr>
        <a:xfrm>
          <a:off x="3362548" y="403521"/>
          <a:ext cx="3790502" cy="3790502"/>
        </a:xfrm>
        <a:custGeom>
          <a:avLst/>
          <a:gdLst/>
          <a:ahLst/>
          <a:cxnLst/>
          <a:rect l="0" t="0" r="0" b="0"/>
          <a:pathLst>
            <a:path>
              <a:moveTo>
                <a:pt x="2669686" y="165445"/>
              </a:moveTo>
              <a:arcTo wR="1895251" hR="1895251" stAng="17647087" swAng="924221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E98AE-EBEC-4A5F-AC72-2F4DF842DBD1}">
      <dsp:nvSpPr>
        <dsp:cNvPr id="0" name=""/>
        <dsp:cNvSpPr/>
      </dsp:nvSpPr>
      <dsp:spPr>
        <a:xfrm>
          <a:off x="6280420" y="948981"/>
          <a:ext cx="1237431" cy="804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Score Artifacts: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Summer 17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6319684" y="988245"/>
        <a:ext cx="1158903" cy="725802"/>
      </dsp:txXfrm>
    </dsp:sp>
    <dsp:sp modelId="{C7917490-3A21-489E-8962-2141A8255794}">
      <dsp:nvSpPr>
        <dsp:cNvPr id="0" name=""/>
        <dsp:cNvSpPr/>
      </dsp:nvSpPr>
      <dsp:spPr>
        <a:xfrm>
          <a:off x="3362548" y="403521"/>
          <a:ext cx="3790502" cy="3790502"/>
        </a:xfrm>
        <a:custGeom>
          <a:avLst/>
          <a:gdLst/>
          <a:ahLst/>
          <a:cxnLst/>
          <a:rect l="0" t="0" r="0" b="0"/>
          <a:pathLst>
            <a:path>
              <a:moveTo>
                <a:pt x="3760954" y="1561892"/>
              </a:moveTo>
              <a:arcTo wR="1895251" hR="1895251" stAng="20992168" swAng="121566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B520F-EF6B-4BCB-A2B9-ADE62F6C17E4}">
      <dsp:nvSpPr>
        <dsp:cNvPr id="0" name=""/>
        <dsp:cNvSpPr/>
      </dsp:nvSpPr>
      <dsp:spPr>
        <a:xfrm>
          <a:off x="6280420" y="2844232"/>
          <a:ext cx="1237431" cy="804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Collect and process data: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Fall 17</a:t>
          </a:r>
        </a:p>
      </dsp:txBody>
      <dsp:txXfrm>
        <a:off x="6319684" y="2883496"/>
        <a:ext cx="1158903" cy="725802"/>
      </dsp:txXfrm>
    </dsp:sp>
    <dsp:sp modelId="{E53DDEF2-2C3E-462A-8E24-B7E5FE253067}">
      <dsp:nvSpPr>
        <dsp:cNvPr id="0" name=""/>
        <dsp:cNvSpPr/>
      </dsp:nvSpPr>
      <dsp:spPr>
        <a:xfrm>
          <a:off x="3362548" y="403521"/>
          <a:ext cx="3790502" cy="3790502"/>
        </a:xfrm>
        <a:custGeom>
          <a:avLst/>
          <a:gdLst/>
          <a:ahLst/>
          <a:cxnLst/>
          <a:rect l="0" t="0" r="0" b="0"/>
          <a:pathLst>
            <a:path>
              <a:moveTo>
                <a:pt x="3101335" y="3357215"/>
              </a:moveTo>
              <a:arcTo wR="1895251" hR="1895251" stAng="3028692" swAng="924221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75563-060E-4E4A-8244-D3F6A7F5F806}">
      <dsp:nvSpPr>
        <dsp:cNvPr id="0" name=""/>
        <dsp:cNvSpPr/>
      </dsp:nvSpPr>
      <dsp:spPr>
        <a:xfrm>
          <a:off x="4639084" y="3791858"/>
          <a:ext cx="1237431" cy="804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Improvement team: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Fall 17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Spring 18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678348" y="3831122"/>
        <a:ext cx="1158903" cy="725802"/>
      </dsp:txXfrm>
    </dsp:sp>
    <dsp:sp modelId="{7BBCA51F-CEA0-4E61-BDB2-35922788EE42}">
      <dsp:nvSpPr>
        <dsp:cNvPr id="0" name=""/>
        <dsp:cNvSpPr/>
      </dsp:nvSpPr>
      <dsp:spPr>
        <a:xfrm>
          <a:off x="3362548" y="403521"/>
          <a:ext cx="3790502" cy="3790502"/>
        </a:xfrm>
        <a:custGeom>
          <a:avLst/>
          <a:gdLst/>
          <a:ahLst/>
          <a:cxnLst/>
          <a:rect l="0" t="0" r="0" b="0"/>
          <a:pathLst>
            <a:path>
              <a:moveTo>
                <a:pt x="1120815" y="3625056"/>
              </a:moveTo>
              <a:arcTo wR="1895251" hR="1895251" stAng="6847087" swAng="924221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87F4A-A036-4A4A-8395-149776592651}">
      <dsp:nvSpPr>
        <dsp:cNvPr id="0" name=""/>
        <dsp:cNvSpPr/>
      </dsp:nvSpPr>
      <dsp:spPr>
        <a:xfrm>
          <a:off x="2997748" y="2844232"/>
          <a:ext cx="1237431" cy="804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Interventions: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Fall 18 projected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037012" y="2883496"/>
        <a:ext cx="1158903" cy="725802"/>
      </dsp:txXfrm>
    </dsp:sp>
    <dsp:sp modelId="{DADB75D5-3408-4BD3-9BE7-21B7C2E8FEC7}">
      <dsp:nvSpPr>
        <dsp:cNvPr id="0" name=""/>
        <dsp:cNvSpPr/>
      </dsp:nvSpPr>
      <dsp:spPr>
        <a:xfrm>
          <a:off x="3362548" y="403521"/>
          <a:ext cx="3790502" cy="3790502"/>
        </a:xfrm>
        <a:custGeom>
          <a:avLst/>
          <a:gdLst/>
          <a:ahLst/>
          <a:cxnLst/>
          <a:rect l="0" t="0" r="0" b="0"/>
          <a:pathLst>
            <a:path>
              <a:moveTo>
                <a:pt x="29547" y="2228609"/>
              </a:moveTo>
              <a:arcTo wR="1895251" hR="1895251" stAng="10192168" swAng="1215665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D69F7-245E-42A8-986B-AAE5AD210FEB}">
      <dsp:nvSpPr>
        <dsp:cNvPr id="0" name=""/>
        <dsp:cNvSpPr/>
      </dsp:nvSpPr>
      <dsp:spPr>
        <a:xfrm>
          <a:off x="2997748" y="948981"/>
          <a:ext cx="1237431" cy="804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Faculty Development: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N/A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Late Start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037012" y="988245"/>
        <a:ext cx="1158903" cy="725802"/>
      </dsp:txXfrm>
    </dsp:sp>
    <dsp:sp modelId="{BCADA2A1-BB2E-4CD4-8BCB-F6657A1EA9DC}">
      <dsp:nvSpPr>
        <dsp:cNvPr id="0" name=""/>
        <dsp:cNvSpPr/>
      </dsp:nvSpPr>
      <dsp:spPr>
        <a:xfrm>
          <a:off x="3362548" y="403521"/>
          <a:ext cx="3790502" cy="3790502"/>
        </a:xfrm>
        <a:custGeom>
          <a:avLst/>
          <a:gdLst/>
          <a:ahLst/>
          <a:cxnLst/>
          <a:rect l="0" t="0" r="0" b="0"/>
          <a:pathLst>
            <a:path>
              <a:moveTo>
                <a:pt x="689167" y="433287"/>
              </a:moveTo>
              <a:arcTo wR="1895251" hR="1895251" stAng="13828692" swAng="924221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0F2BB-802D-4F5F-8466-B94858A16259}">
      <dsp:nvSpPr>
        <dsp:cNvPr id="0" name=""/>
        <dsp:cNvSpPr/>
      </dsp:nvSpPr>
      <dsp:spPr>
        <a:xfrm>
          <a:off x="4672458" y="904"/>
          <a:ext cx="1170682" cy="760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Collect Artifacts: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Fall 18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Spring 19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709604" y="38050"/>
        <a:ext cx="1096390" cy="686651"/>
      </dsp:txXfrm>
    </dsp:sp>
    <dsp:sp modelId="{12D7E3A5-122C-417E-B25D-4811192F0336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2527219" y="156518"/>
              </a:moveTo>
              <a:arcTo wR="1794292" hR="1794292" stAng="17646552" swAng="925186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AE70F5-6685-40FE-93B0-87A515A1640B}">
      <dsp:nvSpPr>
        <dsp:cNvPr id="0" name=""/>
        <dsp:cNvSpPr/>
      </dsp:nvSpPr>
      <dsp:spPr>
        <a:xfrm>
          <a:off x="6226362" y="898050"/>
          <a:ext cx="1170682" cy="760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Score Artifacts: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Summer 19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6263508" y="935196"/>
        <a:ext cx="1096390" cy="686651"/>
      </dsp:txXfrm>
    </dsp:sp>
    <dsp:sp modelId="{76A80D35-3DB0-47A7-8588-76354C4634A5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3560581" y="1478520"/>
              </a:moveTo>
              <a:arcTo wR="1794292" hR="1794292" stAng="20991834" swAng="1216333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3DAF2-6D07-432E-B8A0-DC38BD5CACB1}">
      <dsp:nvSpPr>
        <dsp:cNvPr id="0" name=""/>
        <dsp:cNvSpPr/>
      </dsp:nvSpPr>
      <dsp:spPr>
        <a:xfrm>
          <a:off x="6226362" y="2692343"/>
          <a:ext cx="1170682" cy="760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Collect and process data: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Summer 19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Fall 19</a:t>
          </a:r>
        </a:p>
      </dsp:txBody>
      <dsp:txXfrm>
        <a:off x="6263508" y="2729489"/>
        <a:ext cx="1096390" cy="686651"/>
      </dsp:txXfrm>
    </dsp:sp>
    <dsp:sp modelId="{9C42AB8B-1CDF-4B82-95AE-982F3E05ADA9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2936302" y="3178236"/>
              </a:moveTo>
              <a:arcTo wR="1794292" hR="1794292" stAng="3028263" swAng="925186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B6CAA-9FB8-4B2C-AFAD-A22C464C41AE}">
      <dsp:nvSpPr>
        <dsp:cNvPr id="0" name=""/>
        <dsp:cNvSpPr/>
      </dsp:nvSpPr>
      <dsp:spPr>
        <a:xfrm>
          <a:off x="4672458" y="3589490"/>
          <a:ext cx="1170682" cy="760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Improvement team: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Fall 19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Spring 20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4709604" y="3626636"/>
        <a:ext cx="1096390" cy="686651"/>
      </dsp:txXfrm>
    </dsp:sp>
    <dsp:sp modelId="{4E9B8C53-CA85-4A67-B00B-81D6B4BA2FDA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1061365" y="3432066"/>
              </a:moveTo>
              <a:arcTo wR="1794292" hR="1794292" stAng="6846552" swAng="925186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AA963F-3396-4229-84F7-8D9823C3F3DF}">
      <dsp:nvSpPr>
        <dsp:cNvPr id="0" name=""/>
        <dsp:cNvSpPr/>
      </dsp:nvSpPr>
      <dsp:spPr>
        <a:xfrm>
          <a:off x="3118555" y="2692343"/>
          <a:ext cx="1170682" cy="760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Interventions: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Fall 20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Spring 21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155701" y="2729489"/>
        <a:ext cx="1096390" cy="686651"/>
      </dsp:txXfrm>
    </dsp:sp>
    <dsp:sp modelId="{7BF0A1C2-6212-43D8-BF57-A9B07EEEC882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28004" y="2110065"/>
              </a:moveTo>
              <a:arcTo wR="1794292" hR="1794292" stAng="10191834" swAng="1216333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2E625-2BEC-4CE8-BD2C-F8EDAB350A52}">
      <dsp:nvSpPr>
        <dsp:cNvPr id="0" name=""/>
        <dsp:cNvSpPr/>
      </dsp:nvSpPr>
      <dsp:spPr>
        <a:xfrm>
          <a:off x="3118555" y="898050"/>
          <a:ext cx="1170682" cy="760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F2D7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Faculty Development: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Spring 18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155701" y="935196"/>
        <a:ext cx="1096390" cy="686651"/>
      </dsp:txXfrm>
    </dsp:sp>
    <dsp:sp modelId="{14BED83C-2070-4F58-8A09-EBD0A79C9F56}">
      <dsp:nvSpPr>
        <dsp:cNvPr id="0" name=""/>
        <dsp:cNvSpPr/>
      </dsp:nvSpPr>
      <dsp:spPr>
        <a:xfrm>
          <a:off x="3463507" y="381376"/>
          <a:ext cx="3588585" cy="3588585"/>
        </a:xfrm>
        <a:custGeom>
          <a:avLst/>
          <a:gdLst/>
          <a:ahLst/>
          <a:cxnLst/>
          <a:rect l="0" t="0" r="0" b="0"/>
          <a:pathLst>
            <a:path>
              <a:moveTo>
                <a:pt x="652282" y="410349"/>
              </a:moveTo>
              <a:arcTo wR="1794292" hR="1794292" stAng="13828263" swAng="925186"/>
            </a:path>
          </a:pathLst>
        </a:custGeom>
        <a:noFill/>
        <a:ln w="6350" cap="flat" cmpd="sng" algn="ctr">
          <a:solidFill>
            <a:srgbClr val="4F2D7F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2376B3-67D3-48F1-A3F1-5AB445FD416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DE059-ED66-4096-B81F-9E48C879A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35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University Shiel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23" y="848975"/>
            <a:ext cx="2284548" cy="311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69" y="365125"/>
            <a:ext cx="9036731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2054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64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86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673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070" y="365125"/>
            <a:ext cx="9038318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6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689" y="2014628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15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40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DF91F-4D1E-428C-A799-9FEEB5737F2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6" descr="University Single 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69" y="6176963"/>
            <a:ext cx="7557861" cy="64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University Shiel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2214"/>
            <a:ext cx="1017451" cy="138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05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F91F-4D1E-428C-A799-9FEEB5737F27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1552-55DC-4EDA-9776-7264C2666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ca.edu/core/for-facult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76000">
              <a:srgbClr val="BDBDBD"/>
            </a:gs>
            <a:gs pos="31000">
              <a:schemeClr val="accent3">
                <a:lumMod val="0"/>
                <a:lumOff val="100000"/>
              </a:schemeClr>
            </a:gs>
            <a:gs pos="91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938" y="4242117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Assessment and the UCA Core: Annual Brief (2018)</a:t>
            </a:r>
          </a:p>
          <a:p>
            <a:r>
              <a:rPr lang="en-US" sz="3900" dirty="0" smtClean="0"/>
              <a:t>Responsible Living (2016-2017 AY)</a:t>
            </a:r>
          </a:p>
          <a:p>
            <a:r>
              <a:rPr lang="en-US" dirty="0" smtClean="0"/>
              <a:t>University of Central Arkansas</a:t>
            </a:r>
          </a:p>
          <a:p>
            <a:r>
              <a:rPr lang="en-US" dirty="0" smtClean="0"/>
              <a:t>Drs. Jacob Held and Brandon Combs</a:t>
            </a:r>
          </a:p>
        </p:txBody>
      </p:sp>
    </p:spTree>
    <p:extLst>
      <p:ext uri="{BB962C8B-B14F-4D97-AF65-F5344CB8AC3E}">
        <p14:creationId xmlns:p14="http://schemas.microsoft.com/office/powerpoint/2010/main" val="3212629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2995"/>
            <a:ext cx="10515600" cy="40239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 data from scoring sessions is entered into AQUA</a:t>
            </a:r>
          </a:p>
          <a:p>
            <a:r>
              <a:rPr lang="en-US" sz="3200" dirty="0" smtClean="0"/>
              <a:t>Dr. Combs collates, organizes, and interprets data</a:t>
            </a:r>
          </a:p>
          <a:p>
            <a:r>
              <a:rPr lang="en-US" sz="3200" dirty="0" smtClean="0"/>
              <a:t>Evaluative brief offered to UCA Core Council early/mid Fall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935" y="4423288"/>
            <a:ext cx="3318988" cy="13284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06" b="21083"/>
          <a:stretch/>
        </p:blipFill>
        <p:spPr>
          <a:xfrm>
            <a:off x="6971809" y="4246322"/>
            <a:ext cx="2961330" cy="168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38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6247"/>
            <a:ext cx="10515600" cy="3990716"/>
          </a:xfrm>
        </p:spPr>
        <p:txBody>
          <a:bodyPr/>
          <a:lstStyle/>
          <a:p>
            <a:r>
              <a:rPr lang="en-US" dirty="0"/>
              <a:t>Core Council reviews brief and convenes the Assessment Sub-Committee: Sub-Committee charged with evaluating data, requesting additional as needed, </a:t>
            </a:r>
            <a:r>
              <a:rPr lang="en-US" dirty="0" smtClean="0"/>
              <a:t>and making </a:t>
            </a:r>
            <a:r>
              <a:rPr lang="en-US" dirty="0"/>
              <a:t>recommendations on improvement procedures to UCA Core </a:t>
            </a:r>
            <a:r>
              <a:rPr lang="en-US" dirty="0" smtClean="0"/>
              <a:t>Council. </a:t>
            </a:r>
            <a:endParaRPr lang="en-US" dirty="0"/>
          </a:p>
          <a:p>
            <a:r>
              <a:rPr lang="en-US" dirty="0"/>
              <a:t>Interventions/Developmental Opportunities available following Fall/Spring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43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The Assessment Process in Practice: Responsible Living (R)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4155"/>
              </p:ext>
            </p:extLst>
          </p:nvPr>
        </p:nvGraphicFramePr>
        <p:xfrm>
          <a:off x="838200" y="1579418"/>
          <a:ext cx="10515600" cy="4597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323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Living: Artifact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433"/>
            <a:ext cx="10515600" cy="4065530"/>
          </a:xfrm>
        </p:spPr>
        <p:txBody>
          <a:bodyPr/>
          <a:lstStyle/>
          <a:p>
            <a:r>
              <a:rPr lang="en-US" sz="3200" dirty="0"/>
              <a:t>Collected artifacts Spring </a:t>
            </a:r>
            <a:r>
              <a:rPr lang="en-US" sz="3200" dirty="0" smtClean="0"/>
              <a:t>17</a:t>
            </a:r>
          </a:p>
          <a:p>
            <a:r>
              <a:rPr lang="en-US" sz="3200" dirty="0" smtClean="0"/>
              <a:t>Assessment Survey</a:t>
            </a:r>
          </a:p>
          <a:p>
            <a:r>
              <a:rPr lang="en-US" sz="3200" dirty="0" smtClean="0"/>
              <a:t>Collection (Electronic/Physical) </a:t>
            </a:r>
            <a:endParaRPr lang="en-US" sz="3200" dirty="0"/>
          </a:p>
          <a:p>
            <a:pPr lvl="1"/>
            <a:r>
              <a:rPr lang="en-US" sz="3200" dirty="0"/>
              <a:t>Began mid process so: </a:t>
            </a:r>
          </a:p>
          <a:p>
            <a:pPr lvl="2"/>
            <a:r>
              <a:rPr lang="en-US" sz="3200" dirty="0"/>
              <a:t>No pre-assessment faculty training </a:t>
            </a:r>
          </a:p>
          <a:p>
            <a:pPr lvl="2"/>
            <a:r>
              <a:rPr lang="en-US" sz="3200" dirty="0"/>
              <a:t>Difficult to collect all </a:t>
            </a:r>
            <a:r>
              <a:rPr lang="en-US" sz="3200" dirty="0" smtClean="0"/>
              <a:t>artifacts</a:t>
            </a:r>
          </a:p>
          <a:p>
            <a:pPr lvl="2"/>
            <a:r>
              <a:rPr lang="en-US" sz="3200" dirty="0" smtClean="0"/>
              <a:t>Need greater use of blackboard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945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Responsible Living: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Evaluations for the artifacts </a:t>
            </a:r>
            <a:r>
              <a:rPr lang="en-US" dirty="0" smtClean="0"/>
              <a:t>took </a:t>
            </a:r>
            <a:r>
              <a:rPr lang="en-US" dirty="0"/>
              <a:t>place August 14th – 17th, 2017.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evaluation team included: </a:t>
            </a:r>
            <a:endParaRPr lang="en-US" dirty="0" smtClean="0"/>
          </a:p>
          <a:p>
            <a:pPr lvl="1"/>
            <a:r>
              <a:rPr lang="en-US" dirty="0"/>
              <a:t>Rubric A (Ethics) </a:t>
            </a:r>
          </a:p>
          <a:p>
            <a:pPr lvl="2"/>
            <a:r>
              <a:rPr lang="en-US" dirty="0"/>
              <a:t>Donna Bowman, Honors College, Professor </a:t>
            </a:r>
          </a:p>
          <a:p>
            <a:pPr lvl="2"/>
            <a:r>
              <a:rPr lang="en-US" dirty="0"/>
              <a:t>Jacob Held, College of Liberal Arts, Associate Professor, Director of UCA Core </a:t>
            </a:r>
          </a:p>
          <a:p>
            <a:pPr lvl="2"/>
            <a:r>
              <a:rPr lang="en-US" dirty="0" err="1"/>
              <a:t>Vamsi</a:t>
            </a:r>
            <a:r>
              <a:rPr lang="en-US" dirty="0"/>
              <a:t> </a:t>
            </a:r>
            <a:r>
              <a:rPr lang="en-US" dirty="0" err="1"/>
              <a:t>Paruchuri</a:t>
            </a:r>
            <a:r>
              <a:rPr lang="en-US" dirty="0"/>
              <a:t>, College of Natural Sciences and Mathematics, Associate Professor</a:t>
            </a:r>
            <a:endParaRPr lang="en-US" dirty="0" smtClean="0"/>
          </a:p>
          <a:p>
            <a:pPr lvl="1"/>
            <a:r>
              <a:rPr lang="en-US" dirty="0" smtClean="0"/>
              <a:t>Rubric B (</a:t>
            </a:r>
            <a:r>
              <a:rPr lang="en-US" dirty="0"/>
              <a:t>Well-Being) </a:t>
            </a:r>
            <a:endParaRPr lang="en-US" dirty="0" smtClean="0"/>
          </a:p>
          <a:p>
            <a:pPr lvl="2"/>
            <a:r>
              <a:rPr lang="en-US" dirty="0" smtClean="0"/>
              <a:t>Michael </a:t>
            </a:r>
            <a:r>
              <a:rPr lang="en-US" dirty="0"/>
              <a:t>Casey, College of Business, Professor </a:t>
            </a:r>
            <a:endParaRPr lang="en-US" dirty="0" smtClean="0"/>
          </a:p>
          <a:p>
            <a:pPr lvl="2"/>
            <a:r>
              <a:rPr lang="en-US" dirty="0" smtClean="0"/>
              <a:t>Rebekah </a:t>
            </a:r>
            <a:r>
              <a:rPr lang="en-US" dirty="0"/>
              <a:t>Luong, College of Health and Behavioral Science, Instructor </a:t>
            </a:r>
            <a:endParaRPr lang="en-US" dirty="0" smtClean="0"/>
          </a:p>
          <a:p>
            <a:pPr lvl="2"/>
            <a:r>
              <a:rPr lang="en-US" dirty="0" smtClean="0"/>
              <a:t>Terri </a:t>
            </a:r>
            <a:r>
              <a:rPr lang="en-US" dirty="0" err="1"/>
              <a:t>Rine</a:t>
            </a:r>
            <a:r>
              <a:rPr lang="en-US" dirty="0"/>
              <a:t>, College of Health and Behavioral Science, Adjunct Faculty 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evaluation team, less Dr. Held as Director of UCA Core, was remunerated at $250 per day for three days.  Evaluations were hosted in Aqua by </a:t>
            </a:r>
            <a:r>
              <a:rPr lang="en-US" dirty="0" err="1"/>
              <a:t>Taskstream</a:t>
            </a:r>
            <a:r>
              <a:rPr lang="en-US" dirty="0"/>
              <a:t> housed in the Office of Assessment.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78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Evaluative Brief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assessment results demonstrate growth in both Responsible Living rubrics by student classification level (e.g., freshman, sophomore) and course level (i.e., lower division, upper division).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growth between student classification year over year and course level performance (e.g., upper division, lower division) were </a:t>
            </a:r>
            <a:r>
              <a:rPr lang="en-US" dirty="0" smtClean="0"/>
              <a:t>lower </a:t>
            </a:r>
            <a:r>
              <a:rPr lang="en-US" dirty="0"/>
              <a:t>than expected.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lowest scoring rubric row was Rubric A, Row 3 aligning to Ethical Application.  </a:t>
            </a:r>
            <a:endParaRPr lang="en-US" dirty="0" smtClean="0"/>
          </a:p>
          <a:p>
            <a:r>
              <a:rPr lang="en-US" dirty="0" smtClean="0"/>
              <a:t>Several </a:t>
            </a:r>
            <a:r>
              <a:rPr lang="en-US" dirty="0"/>
              <a:t>artifacts were marked as “N/A,” illustrating a misaligned assignment to the respective rubric.  </a:t>
            </a:r>
            <a:endParaRPr lang="en-US" dirty="0" smtClean="0"/>
          </a:p>
          <a:p>
            <a:r>
              <a:rPr lang="en-US" dirty="0" smtClean="0"/>
              <a:t>Overall</a:t>
            </a:r>
            <a:r>
              <a:rPr lang="en-US" dirty="0"/>
              <a:t>, there was a high level of inter-rater reliability.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It is recommended that the UCA Core Council considers the following:  </a:t>
            </a:r>
            <a:endParaRPr lang="en-US" dirty="0" smtClean="0"/>
          </a:p>
          <a:p>
            <a:pPr lvl="1"/>
            <a:r>
              <a:rPr lang="en-US" sz="2900" dirty="0" smtClean="0"/>
              <a:t>Explore </a:t>
            </a:r>
            <a:r>
              <a:rPr lang="en-US" sz="2900" dirty="0"/>
              <a:t>assignment design training for UCA Core faculty. </a:t>
            </a:r>
            <a:endParaRPr lang="en-US" sz="2900" dirty="0" smtClean="0"/>
          </a:p>
          <a:p>
            <a:pPr marL="457200" lvl="1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Explore </a:t>
            </a:r>
            <a:r>
              <a:rPr lang="en-US" sz="2900" dirty="0"/>
              <a:t>curriculum scaffolding of the UCA Core. </a:t>
            </a:r>
            <a:endParaRPr lang="en-US" sz="2900" dirty="0" smtClean="0"/>
          </a:p>
          <a:p>
            <a:pPr marL="457200" lvl="1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Work </a:t>
            </a:r>
            <a:r>
              <a:rPr lang="en-US" sz="2900" dirty="0"/>
              <a:t>with faculty to ensure the assignment being chosen is the best representation of skill achievement for their assigned rubric</a:t>
            </a:r>
            <a:r>
              <a:rPr lang="en-US" sz="2900" dirty="0" smtClean="0"/>
              <a:t>.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Continue </a:t>
            </a:r>
            <a:r>
              <a:rPr lang="en-US" sz="2900" dirty="0"/>
              <a:t>to work with faculty and department chairs to ensure all course sections are submitting for UCA Core assessment. </a:t>
            </a:r>
          </a:p>
        </p:txBody>
      </p:sp>
    </p:spTree>
    <p:extLst>
      <p:ext uri="{BB962C8B-B14F-4D97-AF65-F5344CB8AC3E}">
        <p14:creationId xmlns:p14="http://schemas.microsoft.com/office/powerpoint/2010/main" val="1110904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Evaluative Brief: Some Results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05345" y="1690688"/>
            <a:ext cx="4322619" cy="4514813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31822" y="1690688"/>
            <a:ext cx="4526217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15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Evaluative Brief: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considerations and recommendations as presented to the UCA Core Council by the Office of Assessment, include, but are not limited to: </a:t>
            </a:r>
          </a:p>
          <a:p>
            <a:pPr lvl="0" fontAlgn="base"/>
            <a:r>
              <a:rPr lang="en-US" dirty="0" smtClean="0"/>
              <a:t>Scores </a:t>
            </a:r>
            <a:r>
              <a:rPr lang="en-US" dirty="0"/>
              <a:t>did not advance based on student classification as </a:t>
            </a:r>
            <a:r>
              <a:rPr lang="en-US" dirty="0" smtClean="0"/>
              <a:t>expected.  </a:t>
            </a:r>
            <a:r>
              <a:rPr lang="en-US" dirty="0"/>
              <a:t>This inconsistency can potentially be linked </a:t>
            </a:r>
            <a:r>
              <a:rPr lang="en-US" dirty="0" smtClean="0"/>
              <a:t>to </a:t>
            </a:r>
            <a:r>
              <a:rPr lang="en-US" dirty="0"/>
              <a:t>assignment design. </a:t>
            </a:r>
          </a:p>
          <a:p>
            <a:pPr lvl="1" fontAlgn="base"/>
            <a:r>
              <a:rPr lang="en-US" dirty="0"/>
              <a:t>Recommendation: Explore assignment design training for UCA Core faculty. </a:t>
            </a:r>
          </a:p>
          <a:p>
            <a:pPr lvl="1" fontAlgn="base"/>
            <a:r>
              <a:rPr lang="en-US" dirty="0"/>
              <a:t>Recommendation: Explore curriculum scaffolding of the UCA Core. </a:t>
            </a:r>
          </a:p>
          <a:p>
            <a:pPr lvl="0" fontAlgn="base"/>
            <a:r>
              <a:rPr lang="en-US" dirty="0"/>
              <a:t>There were several artifacts marked as “N/A” by </a:t>
            </a:r>
            <a:r>
              <a:rPr lang="en-US" dirty="0" smtClean="0"/>
              <a:t>evaluators. </a:t>
            </a:r>
            <a:endParaRPr lang="en-US" dirty="0"/>
          </a:p>
          <a:p>
            <a:pPr lvl="1" fontAlgn="base"/>
            <a:r>
              <a:rPr lang="en-US" dirty="0"/>
              <a:t>Recommendation: Work with faculty to ensure the assignment being chosen is the best representation of skill achievement for their assigned rubric. </a:t>
            </a:r>
          </a:p>
          <a:p>
            <a:pPr lvl="0" fontAlgn="base"/>
            <a:r>
              <a:rPr lang="en-US" dirty="0"/>
              <a:t>Participation for Spring 2017 was 77.25%.  For a first-time implementation, this is an excellent response </a:t>
            </a:r>
            <a:r>
              <a:rPr lang="en-US" dirty="0" smtClean="0"/>
              <a:t>rate. </a:t>
            </a:r>
            <a:endParaRPr lang="en-US" dirty="0"/>
          </a:p>
          <a:p>
            <a:pPr lvl="1" fontAlgn="base"/>
            <a:r>
              <a:rPr lang="en-US" dirty="0"/>
              <a:t>Recommendation: Continue to work with faculty and department chairs to ensure all course sections are submitting for UCA Core assessment.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52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Data: </a:t>
            </a:r>
            <a:br>
              <a:rPr lang="en-US" dirty="0" smtClean="0"/>
            </a:br>
            <a:r>
              <a:rPr lang="en-US" dirty="0" smtClean="0"/>
              <a:t>UCA Core Assessment Sub-committee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Charge</a:t>
            </a:r>
            <a:r>
              <a:rPr lang="en-US" dirty="0"/>
              <a:t>: To review Core assessment data, provide a cogent interpretation </a:t>
            </a:r>
            <a:r>
              <a:rPr lang="en-US" dirty="0" smtClean="0"/>
              <a:t>of the data to </a:t>
            </a:r>
            <a:r>
              <a:rPr lang="en-US" dirty="0"/>
              <a:t>the Core Council, and recommend interventions or developmental </a:t>
            </a:r>
            <a:r>
              <a:rPr lang="en-US" dirty="0" smtClean="0"/>
              <a:t>opportunities based on recent assessment data.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Membership</a:t>
            </a:r>
            <a:r>
              <a:rPr lang="en-US" dirty="0"/>
              <a:t>: 1 representative from each of the 6 colleges, 1 at-large, the Director of Assessment (ex officio), and 2 “content consultants” chosen by the 7 voting members of the sub-committee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99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Sub-Committee: Spring ‘18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Faculty Development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the top </a:t>
            </a:r>
            <a:r>
              <a:rPr lang="en-US" dirty="0" smtClean="0"/>
              <a:t>CRNS for </a:t>
            </a:r>
            <a:r>
              <a:rPr lang="en-US" dirty="0"/>
              <a:t>both Goal A and Goal B, </a:t>
            </a:r>
            <a:r>
              <a:rPr lang="en-US" dirty="0" smtClean="0"/>
              <a:t>broken </a:t>
            </a:r>
            <a:r>
              <a:rPr lang="en-US" dirty="0"/>
              <a:t>down by LD and UD Core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Contact faculty and work in consultation with the CTE for AY 18-19.</a:t>
            </a:r>
          </a:p>
          <a:p>
            <a:pPr lvl="1"/>
            <a:r>
              <a:rPr lang="en-US" dirty="0" smtClean="0"/>
              <a:t> UCA Core and Assessment programming. </a:t>
            </a:r>
          </a:p>
          <a:p>
            <a:pPr lvl="2"/>
            <a:r>
              <a:rPr lang="en-US" dirty="0" smtClean="0"/>
              <a:t>Rubrics, assessment, and student learning</a:t>
            </a:r>
          </a:p>
          <a:p>
            <a:pPr lvl="2"/>
            <a:r>
              <a:rPr lang="en-US" dirty="0" smtClean="0"/>
              <a:t>Assignment design</a:t>
            </a:r>
          </a:p>
          <a:p>
            <a:pPr lvl="2"/>
            <a:r>
              <a:rPr lang="en-US" dirty="0" smtClean="0"/>
              <a:t>Assignment selection</a:t>
            </a:r>
          </a:p>
          <a:p>
            <a:pPr lvl="2"/>
            <a:r>
              <a:rPr lang="en-US" dirty="0" smtClean="0"/>
              <a:t>Responsible Living best practices on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6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UCA Core: Quick Refresher</a:t>
            </a:r>
            <a:endParaRPr lang="en-US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1154954" y="2053793"/>
            <a:ext cx="3141878" cy="57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4 Competencies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1154954" y="2667606"/>
            <a:ext cx="3141879" cy="28472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Effective Communication (C)</a:t>
            </a:r>
          </a:p>
          <a:p>
            <a:pPr marL="285750" indent="-285750"/>
            <a:r>
              <a:rPr lang="en-US" sz="2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Critical Inquiry (I)</a:t>
            </a:r>
          </a:p>
          <a:p>
            <a:pPr marL="285750" indent="-285750"/>
            <a:r>
              <a:rPr lang="en-US" sz="2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Diversity (D) </a:t>
            </a:r>
          </a:p>
          <a:p>
            <a:pPr marL="285750" indent="-285750"/>
            <a:r>
              <a:rPr lang="en-US" sz="2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Responsible Living (R)</a:t>
            </a:r>
          </a:p>
          <a:p>
            <a:pPr marL="0" indent="0">
              <a:buNone/>
            </a:pPr>
            <a:endParaRPr lang="en-US" sz="20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525237" y="2055410"/>
            <a:ext cx="3147009" cy="5762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FYS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8" name="Text Placeholder 8"/>
          <p:cNvSpPr txBox="1">
            <a:spLocks/>
          </p:cNvSpPr>
          <p:nvPr/>
        </p:nvSpPr>
        <p:spPr>
          <a:xfrm>
            <a:off x="4519075" y="2630055"/>
            <a:ext cx="3147009" cy="28472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First-year </a:t>
            </a:r>
            <a:r>
              <a:rPr lang="en-US" sz="2000" dirty="0">
                <a:latin typeface="Aparajita" panose="020B0604020202020204" pitchFamily="34" charset="0"/>
                <a:cs typeface="Aparajita" panose="020B0604020202020204" pitchFamily="34" charset="0"/>
              </a:rPr>
              <a:t>seminar (FYS) courses provide an intimate educational experience, integrating knowledge and skills within an academic discipline with Core competencies, and connecting students to UCA.</a:t>
            </a:r>
            <a:endParaRPr lang="en-US" sz="20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7780069" y="2053793"/>
            <a:ext cx="3145730" cy="5762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Capstone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Text Placeholder 9"/>
          <p:cNvSpPr txBox="1">
            <a:spLocks/>
          </p:cNvSpPr>
          <p:nvPr/>
        </p:nvSpPr>
        <p:spPr>
          <a:xfrm>
            <a:off x="7888326" y="2630055"/>
            <a:ext cx="3145536" cy="28472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Aparajita" panose="020B0604020202020204" pitchFamily="34" charset="0"/>
                <a:cs typeface="Aparajita" panose="020B0604020202020204" pitchFamily="34" charset="0"/>
              </a:rPr>
              <a:t>The Capstone Experience is </a:t>
            </a:r>
            <a:r>
              <a:rPr lang="en-US" sz="2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 </a:t>
            </a:r>
            <a:r>
              <a:rPr lang="en-US" sz="2000" dirty="0">
                <a:latin typeface="Aparajita" panose="020B0604020202020204" pitchFamily="34" charset="0"/>
                <a:cs typeface="Aparajita" panose="020B0604020202020204" pitchFamily="34" charset="0"/>
              </a:rPr>
              <a:t>culminating experience in the UCA Core, affording the student an opportunity to demonstrate her abilities in Effective Communication and Critical Inquiry. </a:t>
            </a:r>
            <a:endParaRPr lang="en-US" sz="1800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05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Sub-Committee: Spring ‘18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Core Curriculum </a:t>
            </a:r>
          </a:p>
          <a:p>
            <a:pPr lvl="1"/>
            <a:r>
              <a:rPr lang="en-US" dirty="0" smtClean="0"/>
              <a:t>The Core is a developmental program, progressing from the introduction </a:t>
            </a:r>
            <a:r>
              <a:rPr lang="en-US" dirty="0"/>
              <a:t>of skills and concepts to reinforcement, and ultimately </a:t>
            </a:r>
            <a:r>
              <a:rPr lang="en-US" dirty="0" smtClean="0"/>
              <a:t>mastery. It </a:t>
            </a:r>
            <a:r>
              <a:rPr lang="en-US" dirty="0"/>
              <a:t>is paramount that LD and UD Core courses be placed intentionally throughout a student’s </a:t>
            </a:r>
            <a:r>
              <a:rPr lang="en-US" dirty="0" smtClean="0"/>
              <a:t>general education </a:t>
            </a:r>
            <a:r>
              <a:rPr lang="en-US" dirty="0"/>
              <a:t>and programmatic curriculum.</a:t>
            </a:r>
          </a:p>
          <a:p>
            <a:pPr lvl="1"/>
            <a:r>
              <a:rPr lang="en-US" dirty="0" smtClean="0"/>
              <a:t>Audit </a:t>
            </a:r>
            <a:r>
              <a:rPr lang="en-US" dirty="0"/>
              <a:t>all degree programs with regard to LD and UD Core offerings. Make curricular recommendations to reflect the nature of the UCA Core as </a:t>
            </a:r>
            <a:r>
              <a:rPr lang="en-US" dirty="0" smtClean="0"/>
              <a:t>a </a:t>
            </a:r>
            <a:r>
              <a:rPr lang="en-US" dirty="0" err="1" smtClean="0"/>
              <a:t>scaffolded</a:t>
            </a:r>
            <a:r>
              <a:rPr lang="en-US" dirty="0" smtClean="0"/>
              <a:t> </a:t>
            </a:r>
            <a:r>
              <a:rPr lang="en-US" dirty="0"/>
              <a:t>program. </a:t>
            </a:r>
          </a:p>
          <a:p>
            <a:pPr lvl="1"/>
            <a:r>
              <a:rPr lang="en-US" dirty="0"/>
              <a:t>Students required </a:t>
            </a:r>
            <a:r>
              <a:rPr lang="en-US" dirty="0" smtClean="0"/>
              <a:t>to successfully complete LD </a:t>
            </a:r>
            <a:r>
              <a:rPr lang="en-US" dirty="0"/>
              <a:t>Core </a:t>
            </a:r>
            <a:r>
              <a:rPr lang="en-US" dirty="0" smtClean="0"/>
              <a:t>coursework prior </a:t>
            </a:r>
            <a:r>
              <a:rPr lang="en-US" dirty="0"/>
              <a:t>to UD Core </a:t>
            </a:r>
            <a:r>
              <a:rPr lang="en-US" dirty="0" smtClean="0"/>
              <a:t>coursework in </a:t>
            </a:r>
            <a:r>
              <a:rPr lang="en-US" dirty="0"/>
              <a:t>any Core Competency area. (Scaffolding)</a:t>
            </a:r>
          </a:p>
        </p:txBody>
      </p:sp>
    </p:spTree>
    <p:extLst>
      <p:ext uri="{BB962C8B-B14F-4D97-AF65-F5344CB8AC3E}">
        <p14:creationId xmlns:p14="http://schemas.microsoft.com/office/powerpoint/2010/main" val="343717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Spring ’18: </a:t>
            </a:r>
            <a:br>
              <a:rPr lang="en-US" dirty="0" smtClean="0"/>
            </a:br>
            <a:r>
              <a:rPr lang="en-US" dirty="0" err="1" smtClean="0"/>
              <a:t>Coontinuing</a:t>
            </a:r>
            <a:r>
              <a:rPr lang="en-US" dirty="0" smtClean="0"/>
              <a:t> the Diversity Cycle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Diversity </a:t>
            </a:r>
          </a:p>
          <a:p>
            <a:pPr lvl="1"/>
            <a:r>
              <a:rPr lang="en-US" dirty="0" smtClean="0"/>
              <a:t>Training sessions: </a:t>
            </a:r>
          </a:p>
          <a:p>
            <a:pPr lvl="2"/>
            <a:r>
              <a:rPr lang="en-US" dirty="0" smtClean="0"/>
              <a:t>Feb 13</a:t>
            </a:r>
            <a:r>
              <a:rPr lang="en-US" baseline="30000" dirty="0" smtClean="0"/>
              <a:t>th</a:t>
            </a:r>
            <a:r>
              <a:rPr lang="en-US" dirty="0" smtClean="0"/>
              <a:t>, x period (TORW 319) </a:t>
            </a:r>
          </a:p>
          <a:p>
            <a:pPr lvl="2"/>
            <a:r>
              <a:rPr lang="en-US" dirty="0" smtClean="0"/>
              <a:t>Feb 14</a:t>
            </a:r>
            <a:r>
              <a:rPr lang="en-US" baseline="30000" dirty="0" smtClean="0"/>
              <a:t>th</a:t>
            </a:r>
            <a:r>
              <a:rPr lang="en-US" dirty="0" smtClean="0"/>
              <a:t>, 3:00 (TORW 319) </a:t>
            </a:r>
          </a:p>
          <a:p>
            <a:pPr lvl="1"/>
            <a:r>
              <a:rPr lang="en-US" dirty="0" smtClean="0"/>
              <a:t>Completing Diversity artifact collection</a:t>
            </a:r>
          </a:p>
          <a:p>
            <a:pPr lvl="1"/>
            <a:r>
              <a:rPr lang="en-US" dirty="0" smtClean="0"/>
              <a:t>Recruiting Scoring team for Summer 18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Interested in being a Diversity scorer?</a:t>
            </a:r>
          </a:p>
          <a:p>
            <a:pPr marL="457200" lvl="1" indent="0" algn="ctr">
              <a:buNone/>
            </a:pPr>
            <a:r>
              <a:rPr lang="en-US" dirty="0" smtClean="0"/>
              <a:t>Contact Dr. Brandon Combs</a:t>
            </a:r>
          </a:p>
          <a:p>
            <a:pPr marL="0" indent="0" algn="ctr">
              <a:buNone/>
            </a:pPr>
            <a:r>
              <a:rPr lang="en-US" sz="2400" dirty="0" smtClean="0"/>
              <a:t>Director </a:t>
            </a:r>
            <a:r>
              <a:rPr lang="en-US" sz="2400" dirty="0"/>
              <a:t>of Assessment</a:t>
            </a:r>
          </a:p>
          <a:p>
            <a:pPr marL="0" indent="0" algn="ctr">
              <a:buNone/>
            </a:pPr>
            <a:r>
              <a:rPr lang="en-US" sz="2400" dirty="0" err="1"/>
              <a:t>Wingo</a:t>
            </a:r>
            <a:r>
              <a:rPr lang="en-US" sz="2400" dirty="0"/>
              <a:t> 215A</a:t>
            </a:r>
          </a:p>
          <a:p>
            <a:pPr marL="0" indent="0" algn="ctr">
              <a:buNone/>
            </a:pPr>
            <a:r>
              <a:rPr lang="en-US" sz="2400" dirty="0"/>
              <a:t>501-450-3253</a:t>
            </a:r>
          </a:p>
          <a:p>
            <a:pPr marL="0" indent="0" algn="ctr">
              <a:buNone/>
            </a:pPr>
            <a:r>
              <a:rPr lang="en-US" sz="2400" dirty="0"/>
              <a:t>bcombs@uca.edu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5563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cs typeface="Aparajita" panose="020B0604020202020204" pitchFamily="34" charset="0"/>
              </a:rPr>
              <a:t>Assessment Spring ‘18: </a:t>
            </a:r>
            <a:br>
              <a:rPr lang="en-US" sz="3600" dirty="0" smtClean="0">
                <a:cs typeface="Aparajita" panose="020B0604020202020204" pitchFamily="34" charset="0"/>
              </a:rPr>
            </a:br>
            <a:r>
              <a:rPr lang="en-US" sz="3600" dirty="0" smtClean="0">
                <a:cs typeface="Aparajita" panose="020B0604020202020204" pitchFamily="34" charset="0"/>
              </a:rPr>
              <a:t>Beginning Effective Communication (C)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0246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023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Communication: Spring ‘18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Training Sessions</a:t>
            </a:r>
          </a:p>
          <a:p>
            <a:pPr lvl="1"/>
            <a:r>
              <a:rPr lang="en-US" dirty="0" smtClean="0"/>
              <a:t>Goal A (Oral): </a:t>
            </a:r>
          </a:p>
          <a:p>
            <a:pPr marL="914400" lvl="2" indent="0">
              <a:buNone/>
            </a:pPr>
            <a:r>
              <a:rPr lang="en-US" dirty="0" err="1"/>
              <a:t>Faciltators</a:t>
            </a:r>
            <a:r>
              <a:rPr lang="en-US" dirty="0"/>
              <a:t>: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Bedner</a:t>
            </a:r>
            <a:r>
              <a:rPr lang="en-US" dirty="0" smtClean="0"/>
              <a:t>, Stacy </a:t>
            </a:r>
            <a:r>
              <a:rPr lang="en-US" dirty="0" err="1" smtClean="0"/>
              <a:t>Fritzges</a:t>
            </a:r>
            <a:r>
              <a:rPr lang="en-US" dirty="0" smtClean="0"/>
              <a:t>, and Jake Held </a:t>
            </a:r>
            <a:endParaRPr lang="en-US" dirty="0"/>
          </a:p>
          <a:p>
            <a:pPr lvl="2"/>
            <a:r>
              <a:rPr lang="en-US" dirty="0" smtClean="0"/>
              <a:t>Tuesday</a:t>
            </a:r>
            <a:r>
              <a:rPr lang="en-US" dirty="0"/>
              <a:t>, April 17, 2018 at x-period</a:t>
            </a:r>
          </a:p>
          <a:p>
            <a:pPr lvl="2"/>
            <a:r>
              <a:rPr lang="en-US" dirty="0"/>
              <a:t>Thursday, April 19, 2018 at x-period</a:t>
            </a:r>
          </a:p>
          <a:p>
            <a:pPr lvl="2"/>
            <a:r>
              <a:rPr lang="en-US" dirty="0"/>
              <a:t>Friday, April 20, 2018 at 3:00 pm.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58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Communication: Spring ‘18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Training Sessions</a:t>
            </a:r>
          </a:p>
          <a:p>
            <a:pPr lvl="1"/>
            <a:r>
              <a:rPr lang="en-US" dirty="0" smtClean="0"/>
              <a:t>Goal B (Written): </a:t>
            </a:r>
          </a:p>
          <a:p>
            <a:pPr marL="914400" lvl="2" indent="0">
              <a:buNone/>
            </a:pPr>
            <a:r>
              <a:rPr lang="en-US" dirty="0" err="1"/>
              <a:t>Faciltators</a:t>
            </a:r>
            <a:r>
              <a:rPr lang="en-US" dirty="0"/>
              <a:t>: </a:t>
            </a:r>
            <a:r>
              <a:rPr lang="en-US" dirty="0" smtClean="0"/>
              <a:t>Carey Clark, Jen Talbot, and Jake Held </a:t>
            </a:r>
            <a:endParaRPr lang="en-US" dirty="0"/>
          </a:p>
          <a:p>
            <a:pPr lvl="2"/>
            <a:r>
              <a:rPr lang="en-US" dirty="0"/>
              <a:t>Monday, April 09, 2018, at 3:00 pm. </a:t>
            </a:r>
          </a:p>
          <a:p>
            <a:pPr lvl="2"/>
            <a:r>
              <a:rPr lang="en-US" dirty="0"/>
              <a:t>Tuesday, April 10, 2018 at x-period</a:t>
            </a:r>
          </a:p>
          <a:p>
            <a:pPr lvl="2"/>
            <a:r>
              <a:rPr lang="en-US" dirty="0"/>
              <a:t>Thursday April 12, 2018 at x-period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62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Communication: Spring ‘18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Training Sessions</a:t>
            </a:r>
          </a:p>
          <a:p>
            <a:pPr lvl="1"/>
            <a:r>
              <a:rPr lang="en-US" dirty="0" smtClean="0"/>
              <a:t>Goal C (Collaboration): </a:t>
            </a:r>
          </a:p>
          <a:p>
            <a:pPr marL="914400" lvl="2" indent="0">
              <a:buNone/>
            </a:pPr>
            <a:r>
              <a:rPr lang="en-US" dirty="0" err="1"/>
              <a:t>Faciltators</a:t>
            </a:r>
            <a:r>
              <a:rPr lang="en-US" dirty="0"/>
              <a:t>: </a:t>
            </a:r>
            <a:r>
              <a:rPr lang="en-US" dirty="0" smtClean="0"/>
              <a:t>Chris </a:t>
            </a:r>
            <a:r>
              <a:rPr lang="en-US" dirty="0" err="1" smtClean="0"/>
              <a:t>Craun</a:t>
            </a:r>
            <a:r>
              <a:rPr lang="en-US" dirty="0"/>
              <a:t> </a:t>
            </a:r>
            <a:r>
              <a:rPr lang="en-US" dirty="0" smtClean="0"/>
              <a:t>and Jake Held </a:t>
            </a:r>
            <a:endParaRPr lang="en-US" dirty="0"/>
          </a:p>
          <a:p>
            <a:pPr lvl="2"/>
            <a:r>
              <a:rPr lang="en-US" dirty="0"/>
              <a:t>Monday April 02, 2018 at 3:00 pm</a:t>
            </a:r>
          </a:p>
          <a:p>
            <a:pPr lvl="2"/>
            <a:r>
              <a:rPr lang="en-US" dirty="0"/>
              <a:t>Wednesday, April 4, 2018 at 3:00 pm</a:t>
            </a:r>
          </a:p>
          <a:p>
            <a:pPr lvl="2"/>
            <a:r>
              <a:rPr lang="en-US" dirty="0"/>
              <a:t>Thursday, April 05, 2018 at x-period. </a:t>
            </a:r>
          </a:p>
        </p:txBody>
      </p:sp>
    </p:spTree>
    <p:extLst>
      <p:ext uri="{BB962C8B-B14F-4D97-AF65-F5344CB8AC3E}">
        <p14:creationId xmlns:p14="http://schemas.microsoft.com/office/powerpoint/2010/main" val="3723462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Dr. Jacob Held</a:t>
            </a:r>
          </a:p>
          <a:p>
            <a:pPr marL="0" indent="0" algn="ctr">
              <a:buNone/>
            </a:pPr>
            <a:r>
              <a:rPr lang="en-US" dirty="0" smtClean="0"/>
              <a:t>Director of the UCA Core</a:t>
            </a:r>
          </a:p>
          <a:p>
            <a:pPr marL="0" indent="0" algn="ctr">
              <a:buNone/>
            </a:pPr>
            <a:r>
              <a:rPr lang="en-US" dirty="0" err="1" smtClean="0"/>
              <a:t>Wingo</a:t>
            </a:r>
            <a:r>
              <a:rPr lang="en-US" dirty="0" smtClean="0"/>
              <a:t> 213M</a:t>
            </a:r>
          </a:p>
          <a:p>
            <a:pPr marL="0" indent="0" algn="ctr">
              <a:buNone/>
            </a:pPr>
            <a:r>
              <a:rPr lang="en-US" dirty="0" smtClean="0"/>
              <a:t>501-450-5307</a:t>
            </a:r>
          </a:p>
          <a:p>
            <a:pPr marL="0" indent="0" algn="ctr">
              <a:buNone/>
            </a:pPr>
            <a:r>
              <a:rPr lang="en-US" dirty="0" smtClean="0"/>
              <a:t>jmheld@uca.edu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Dr. Brandon Combs</a:t>
            </a:r>
          </a:p>
          <a:p>
            <a:pPr marL="0" indent="0" algn="ctr">
              <a:buNone/>
            </a:pPr>
            <a:r>
              <a:rPr lang="en-US" dirty="0"/>
              <a:t>Director of Assessment</a:t>
            </a:r>
          </a:p>
          <a:p>
            <a:pPr marL="0" indent="0" algn="ctr">
              <a:buNone/>
            </a:pPr>
            <a:r>
              <a:rPr lang="en-US" dirty="0" err="1"/>
              <a:t>Wingo</a:t>
            </a:r>
            <a:r>
              <a:rPr lang="en-US" dirty="0"/>
              <a:t> 215A</a:t>
            </a:r>
          </a:p>
          <a:p>
            <a:pPr marL="0" indent="0" algn="ctr">
              <a:buNone/>
            </a:pPr>
            <a:r>
              <a:rPr lang="en-US" dirty="0"/>
              <a:t>501-450-3253</a:t>
            </a:r>
          </a:p>
          <a:p>
            <a:pPr marL="0" indent="0" algn="ctr">
              <a:buNone/>
            </a:pPr>
            <a:r>
              <a:rPr lang="en-US" dirty="0"/>
              <a:t>bcombs@uca.edu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5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Core and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Lower Division: Introduce and Develop </a:t>
            </a:r>
          </a:p>
          <a:p>
            <a:r>
              <a:rPr lang="en-US" dirty="0" smtClean="0"/>
              <a:t>Upper Division: Reinforce, and Demonstrate Mastery</a:t>
            </a:r>
          </a:p>
          <a:p>
            <a:r>
              <a:rPr lang="en-US" dirty="0" smtClean="0"/>
              <a:t>Capstone: Culminating Educational Experience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46" y="1584556"/>
            <a:ext cx="5770485" cy="41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7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parajita" panose="020B0604020202020204" pitchFamily="34" charset="0"/>
              </a:rPr>
              <a:t>Improving Student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The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UCA Core is a comprehensive four-year program that introduces, develops, and reinforces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core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competencies. </a:t>
            </a:r>
            <a:endParaRPr lang="en-US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342900" indent="-342900"/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It is the charge of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the UCA Core Council to evaluate curricula and policies as they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pertain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to the mission of the UCA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Core.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Clearly articulated standards and expectations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An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assessment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plan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A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n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improvement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plan </a:t>
            </a:r>
          </a:p>
          <a:p>
            <a:pPr marL="457200" lvl="1" indent="0"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UCA Core Handbook and Assessment Plan at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http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://uca.edu/core/for-faculty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/</a:t>
            </a:r>
            <a:endParaRPr lang="en-US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lvl="1" indent="0" algn="ctr">
              <a:buNone/>
            </a:pP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4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Assessment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Assessment of the UCA Core will proceed on a 4 year cycle. </a:t>
            </a:r>
          </a:p>
          <a:p>
            <a:r>
              <a:rPr lang="en-US" dirty="0"/>
              <a:t>Each year a single competency, with all its associated goals, will be assessed. </a:t>
            </a:r>
          </a:p>
          <a:p>
            <a:r>
              <a:rPr lang="en-US" dirty="0"/>
              <a:t>The first four year cycle provides initial data. A second four cycle allows for an assessment of the process as a whole. </a:t>
            </a:r>
            <a:r>
              <a:rPr lang="en-US" dirty="0" smtClean="0"/>
              <a:t>A full </a:t>
            </a:r>
            <a:r>
              <a:rPr lang="en-US" dirty="0"/>
              <a:t>programmatic assessment is recommended every 10 </a:t>
            </a:r>
            <a:r>
              <a:rPr lang="en-US" dirty="0" smtClean="0"/>
              <a:t>years.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6245037"/>
              </p:ext>
            </p:extLst>
          </p:nvPr>
        </p:nvGraphicFramePr>
        <p:xfrm>
          <a:off x="6019800" y="2368550"/>
          <a:ext cx="5684520" cy="23364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7420">
                  <a:extLst>
                    <a:ext uri="{9D8B030D-6E8A-4147-A177-3AD203B41FA5}">
                      <a16:colId xmlns:a16="http://schemas.microsoft.com/office/drawing/2014/main" val="130846302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465635206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69750237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2458690945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3864043118"/>
                    </a:ext>
                  </a:extLst>
                </a:gridCol>
                <a:gridCol w="947420">
                  <a:extLst>
                    <a:ext uri="{9D8B030D-6E8A-4147-A177-3AD203B41FA5}">
                      <a16:colId xmlns:a16="http://schemas.microsoft.com/office/drawing/2014/main" val="1806528598"/>
                    </a:ext>
                  </a:extLst>
                </a:gridCol>
              </a:tblGrid>
              <a:tr h="52197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Academic</a:t>
                      </a:r>
                      <a:r>
                        <a:rPr lang="en-US" sz="1100" baseline="0" dirty="0" smtClean="0"/>
                        <a:t> Year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16-17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17-18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18-19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19-20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20-21</a:t>
                      </a:r>
                      <a:endParaRPr lang="en-US" sz="1100" dirty="0"/>
                    </a:p>
                  </a:txBody>
                  <a:tcPr anchor="ctr">
                    <a:solidFill>
                      <a:srgbClr val="4F2D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66896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Assess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49741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Evaluate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CI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0871034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Train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</a:t>
                      </a:r>
                      <a:endParaRPr lang="en-US" sz="1100" dirty="0"/>
                    </a:p>
                  </a:txBody>
                  <a:tcPr anchor="ctr">
                    <a:solidFill>
                      <a:srgbClr val="A38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964591"/>
                  </a:ext>
                </a:extLst>
              </a:tr>
              <a:tr h="453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Implement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</a:t>
                      </a:r>
                      <a:endParaRPr 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8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9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        The Assessment 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38185"/>
              </p:ext>
            </p:extLst>
          </p:nvPr>
        </p:nvGraphicFramePr>
        <p:xfrm>
          <a:off x="1255223" y="1296784"/>
          <a:ext cx="8961120" cy="492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47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Development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1821" y="2053243"/>
            <a:ext cx="10515600" cy="4107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Spring before the Assessment year</a:t>
            </a:r>
          </a:p>
          <a:p>
            <a:pPr marL="457200" lvl="1" indent="0">
              <a:buNone/>
            </a:pPr>
            <a:r>
              <a:rPr lang="en-US" sz="3600" dirty="0" smtClean="0"/>
              <a:t>Offer sessions facilitated by content experts on: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Curriculum design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Assignment design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Assignment choice and placement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600" dirty="0" smtClean="0"/>
              <a:t>The assessment process itself</a:t>
            </a:r>
          </a:p>
        </p:txBody>
      </p:sp>
    </p:spTree>
    <p:extLst>
      <p:ext uri="{BB962C8B-B14F-4D97-AF65-F5344CB8AC3E}">
        <p14:creationId xmlns:p14="http://schemas.microsoft.com/office/powerpoint/2010/main" val="127870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cs typeface="Aparajita" panose="020B0604020202020204" pitchFamily="34" charset="0"/>
              </a:rPr>
              <a:t>Artifact Collection: The Survey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2380" t="20215" r="20027"/>
          <a:stretch/>
        </p:blipFill>
        <p:spPr>
          <a:xfrm>
            <a:off x="6292735" y="1690688"/>
            <a:ext cx="5061065" cy="431806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Fall and Spring of assessment year, Dr. Brandon Combs from the Office of Assessment will send out a survey</a:t>
            </a:r>
          </a:p>
          <a:p>
            <a:pPr lvl="1"/>
            <a:r>
              <a:rPr lang="en-US" dirty="0" smtClean="0"/>
              <a:t>What will you use for assessment?</a:t>
            </a:r>
          </a:p>
          <a:p>
            <a:pPr lvl="1"/>
            <a:r>
              <a:rPr lang="en-US" dirty="0" smtClean="0"/>
              <a:t>When will it be used?</a:t>
            </a:r>
          </a:p>
          <a:p>
            <a:pPr lvl="1"/>
            <a:r>
              <a:rPr lang="en-US" dirty="0" smtClean="0"/>
              <a:t>How will it be delivered?</a:t>
            </a:r>
            <a:endParaRPr lang="en-US" dirty="0"/>
          </a:p>
          <a:p>
            <a:pPr lvl="1"/>
            <a:r>
              <a:rPr lang="en-US" dirty="0" smtClean="0"/>
              <a:t>All artifacts entered into AQUA</a:t>
            </a:r>
          </a:p>
        </p:txBody>
      </p:sp>
    </p:spTree>
    <p:extLst>
      <p:ext uri="{BB962C8B-B14F-4D97-AF65-F5344CB8AC3E}">
        <p14:creationId xmlns:p14="http://schemas.microsoft.com/office/powerpoint/2010/main" val="367210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parajita" panose="020B0604020202020204" pitchFamily="34" charset="0"/>
              </a:rPr>
              <a:t>Artifact 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1433"/>
            <a:ext cx="10515600" cy="406553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summer all artifacts have been collected: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cs typeface="Aparajita" panose="020B0604020202020204" pitchFamily="34" charset="0"/>
              </a:rPr>
              <a:t>Recruit a team of “scorers” from faculty area experts across campus (Reimbursed at $250.00 per day (3 day commitment))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cs typeface="Aparajita" panose="020B0604020202020204" pitchFamily="34" charset="0"/>
              </a:rPr>
              <a:t>Meet late summer with scoring team</a:t>
            </a:r>
          </a:p>
          <a:p>
            <a:pPr lvl="2"/>
            <a:r>
              <a:rPr lang="en-US" sz="2400" dirty="0" smtClean="0">
                <a:cs typeface="Aparajita" panose="020B0604020202020204" pitchFamily="34" charset="0"/>
              </a:rPr>
              <a:t>Calibrate the team using anchor samples</a:t>
            </a:r>
          </a:p>
          <a:p>
            <a:pPr lvl="2"/>
            <a:r>
              <a:rPr lang="en-US" sz="2400" dirty="0" smtClean="0">
                <a:cs typeface="Aparajita" panose="020B0604020202020204" pitchFamily="34" charset="0"/>
              </a:rPr>
              <a:t>Provide each scorer with AQUA profile</a:t>
            </a:r>
          </a:p>
          <a:p>
            <a:pPr lvl="2"/>
            <a:r>
              <a:rPr lang="en-US" sz="2400" dirty="0" smtClean="0">
                <a:cs typeface="Aparajita" panose="020B0604020202020204" pitchFamily="34" charset="0"/>
              </a:rPr>
              <a:t>Score, score, score (Real time monitoring by Dr. Combs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) </a:t>
            </a:r>
          </a:p>
          <a:p>
            <a:pPr lvl="2"/>
            <a:endParaRPr lang="en-US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2"/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7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A Template 20170120" id="{B021F648-B73B-4EAA-9DEB-A977EACE8479}" vid="{0BCC2BEA-115B-4C7B-BAB7-6FE7699DE5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UCA Template 20170120</Template>
  <TotalTime>1075</TotalTime>
  <Words>1601</Words>
  <Application>Microsoft Office PowerPoint</Application>
  <PresentationFormat>Widescreen</PresentationFormat>
  <Paragraphs>228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Aparajita</vt:lpstr>
      <vt:lpstr>Arial</vt:lpstr>
      <vt:lpstr>Calibri</vt:lpstr>
      <vt:lpstr>Calibri Light</vt:lpstr>
      <vt:lpstr>Garamond</vt:lpstr>
      <vt:lpstr>Office Theme</vt:lpstr>
      <vt:lpstr>PowerPoint Presentation</vt:lpstr>
      <vt:lpstr>THE UCA Core: Quick Refresher</vt:lpstr>
      <vt:lpstr>The Core and Scaffolding</vt:lpstr>
      <vt:lpstr>Improving Student Learning </vt:lpstr>
      <vt:lpstr>The Assessment Cycle</vt:lpstr>
      <vt:lpstr>         The Assessment Process</vt:lpstr>
      <vt:lpstr>Faculty Development</vt:lpstr>
      <vt:lpstr>Artifact Collection: The Survey</vt:lpstr>
      <vt:lpstr>Artifact Scoring</vt:lpstr>
      <vt:lpstr>Data Collection</vt:lpstr>
      <vt:lpstr>Using the Data</vt:lpstr>
      <vt:lpstr>         The Assessment Process in Practice: Responsible Living (R)</vt:lpstr>
      <vt:lpstr>Responsible Living: Artifact Collection</vt:lpstr>
      <vt:lpstr>Responsible Living: Scoring</vt:lpstr>
      <vt:lpstr>Evaluative Brief</vt:lpstr>
      <vt:lpstr>Evaluative Brief: Some Results </vt:lpstr>
      <vt:lpstr>Evaluative Brief: Recommendations</vt:lpstr>
      <vt:lpstr>Using the Data:  UCA Core Assessment Sub-committee</vt:lpstr>
      <vt:lpstr>Assessment Sub-Committee: Spring ‘18</vt:lpstr>
      <vt:lpstr>Assessment Sub-Committee: Spring ‘18</vt:lpstr>
      <vt:lpstr>Assessment Spring ’18:  Coontinuing the Diversity Cycle</vt:lpstr>
      <vt:lpstr>Assessment Spring ‘18:  Beginning Effective Communication (C)</vt:lpstr>
      <vt:lpstr>Effective Communication: Spring ‘18</vt:lpstr>
      <vt:lpstr>Effective Communication: Spring ‘18</vt:lpstr>
      <vt:lpstr>Effective Communication: Spring ‘18</vt:lpstr>
      <vt:lpstr>Contact Information</vt:lpstr>
    </vt:vector>
  </TitlesOfParts>
  <Company>University of Central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UCA</dc:creator>
  <cp:lastModifiedBy>Jacob M Held </cp:lastModifiedBy>
  <cp:revision>90</cp:revision>
  <cp:lastPrinted>2017-02-17T14:34:16Z</cp:lastPrinted>
  <dcterms:created xsi:type="dcterms:W3CDTF">2017-01-20T13:57:15Z</dcterms:created>
  <dcterms:modified xsi:type="dcterms:W3CDTF">2020-03-18T16:40:01Z</dcterms:modified>
</cp:coreProperties>
</file>