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72" r:id="rId5"/>
    <p:sldId id="307" r:id="rId6"/>
    <p:sldId id="285" r:id="rId7"/>
    <p:sldId id="263" r:id="rId8"/>
    <p:sldId id="274" r:id="rId9"/>
    <p:sldId id="275" r:id="rId10"/>
    <p:sldId id="308" r:id="rId11"/>
    <p:sldId id="293" r:id="rId12"/>
    <p:sldId id="310" r:id="rId13"/>
    <p:sldId id="311" r:id="rId14"/>
    <p:sldId id="312" r:id="rId15"/>
    <p:sldId id="313" r:id="rId16"/>
    <p:sldId id="297" r:id="rId17"/>
    <p:sldId id="301" r:id="rId18"/>
    <p:sldId id="302" r:id="rId19"/>
    <p:sldId id="294" r:id="rId20"/>
    <p:sldId id="264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D7F"/>
    <a:srgbClr val="A38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967E3-97EF-4C57-A60C-F18B8C27386C}" type="doc">
      <dgm:prSet loTypeId="urn:microsoft.com/office/officeart/2005/8/layout/cycle5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F9314FC-921D-4931-94E3-1BC24E5C2F15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Collect Artifacts</a:t>
          </a:r>
          <a:endParaRPr lang="en-US" sz="1400" dirty="0">
            <a:solidFill>
              <a:schemeClr val="tx1"/>
            </a:solidFill>
          </a:endParaRPr>
        </a:p>
      </dgm:t>
    </dgm:pt>
    <dgm:pt modelId="{182C1DCB-504B-4381-AFF8-0E189B760606}" type="parTrans" cxnId="{70C5AA5E-C9CA-4BDF-BF62-3DA949DE7D12}">
      <dgm:prSet/>
      <dgm:spPr/>
      <dgm:t>
        <a:bodyPr/>
        <a:lstStyle/>
        <a:p>
          <a:endParaRPr lang="en-US"/>
        </a:p>
      </dgm:t>
    </dgm:pt>
    <dgm:pt modelId="{3481AD70-0BC3-4CC7-98D4-1B33A75D7D43}" type="sibTrans" cxnId="{70C5AA5E-C9CA-4BDF-BF62-3DA949DE7D12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3EEAD36C-DFB0-4D1A-BD4B-A3408A2A6187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Score Artifacts</a:t>
          </a:r>
          <a:endParaRPr lang="en-US" sz="1400" dirty="0">
            <a:solidFill>
              <a:schemeClr val="tx1"/>
            </a:solidFill>
          </a:endParaRPr>
        </a:p>
      </dgm:t>
    </dgm:pt>
    <dgm:pt modelId="{C99B5906-FAE7-42AA-A734-243DF0E4D176}" type="parTrans" cxnId="{DEC8C773-0657-4763-8BD5-70ADB7517C6C}">
      <dgm:prSet/>
      <dgm:spPr/>
      <dgm:t>
        <a:bodyPr/>
        <a:lstStyle/>
        <a:p>
          <a:endParaRPr lang="en-US"/>
        </a:p>
      </dgm:t>
    </dgm:pt>
    <dgm:pt modelId="{1CEFB5DD-5AAD-402E-B852-4EE16A735DC6}" type="sibTrans" cxnId="{DEC8C773-0657-4763-8BD5-70ADB7517C6C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DF49B6F4-2721-4295-956D-BD0EBEAFB695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Collect and Process Data</a:t>
          </a:r>
        </a:p>
      </dgm:t>
    </dgm:pt>
    <dgm:pt modelId="{F199DA85-CA0E-465F-8313-B7CBD4D143A5}" type="parTrans" cxnId="{83A78CB2-F288-4C59-B0E7-0596B6ECA3CD}">
      <dgm:prSet/>
      <dgm:spPr/>
      <dgm:t>
        <a:bodyPr/>
        <a:lstStyle/>
        <a:p>
          <a:endParaRPr lang="en-US"/>
        </a:p>
      </dgm:t>
    </dgm:pt>
    <dgm:pt modelId="{E0AE499D-4CD4-48E5-894D-F8F360AD5278}" type="sibTrans" cxnId="{83A78CB2-F288-4C59-B0E7-0596B6ECA3CD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02951B7B-1170-4864-A528-CF2645D83AF6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Improvement Teams</a:t>
          </a:r>
          <a:endParaRPr lang="en-US" sz="1400" dirty="0">
            <a:solidFill>
              <a:schemeClr val="tx1"/>
            </a:solidFill>
          </a:endParaRPr>
        </a:p>
      </dgm:t>
    </dgm:pt>
    <dgm:pt modelId="{FC658ECB-214B-49A8-B533-9939CD9A146A}" type="parTrans" cxnId="{9E8056E8-D02B-433D-8EF9-306D38745EE7}">
      <dgm:prSet/>
      <dgm:spPr/>
      <dgm:t>
        <a:bodyPr/>
        <a:lstStyle/>
        <a:p>
          <a:endParaRPr lang="en-US"/>
        </a:p>
      </dgm:t>
    </dgm:pt>
    <dgm:pt modelId="{C0B3F6F9-F7A3-4570-A9E0-AED02E5E66C1}" type="sibTrans" cxnId="{9E8056E8-D02B-433D-8EF9-306D38745EE7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94FB8E5C-11E6-40C0-BB35-6456B4BA89AF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Interventions</a:t>
          </a:r>
          <a:endParaRPr lang="en-US" sz="1400" dirty="0">
            <a:solidFill>
              <a:schemeClr val="tx1"/>
            </a:solidFill>
          </a:endParaRPr>
        </a:p>
      </dgm:t>
    </dgm:pt>
    <dgm:pt modelId="{2F12B64E-5283-49AA-8F86-9A0AA59AF608}" type="parTrans" cxnId="{9D638423-3572-4B1D-8543-71E2F67FE495}">
      <dgm:prSet/>
      <dgm:spPr/>
      <dgm:t>
        <a:bodyPr/>
        <a:lstStyle/>
        <a:p>
          <a:endParaRPr lang="en-US"/>
        </a:p>
      </dgm:t>
    </dgm:pt>
    <dgm:pt modelId="{758CD082-7D4D-4603-A60C-C023DBA8EA3E}" type="sibTrans" cxnId="{9D638423-3572-4B1D-8543-71E2F67FE495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24EC086B-7B91-4634-BCD2-512E7A0B815E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Faculty Development </a:t>
          </a:r>
          <a:endParaRPr lang="en-US" sz="1400" dirty="0">
            <a:solidFill>
              <a:schemeClr val="tx1"/>
            </a:solidFill>
          </a:endParaRPr>
        </a:p>
      </dgm:t>
    </dgm:pt>
    <dgm:pt modelId="{2E68E4DE-FD87-45D7-B3CD-CBDC3FA8BDCA}" type="parTrans" cxnId="{6A84CC49-790B-4FEF-BC00-88A4F006CBCD}">
      <dgm:prSet/>
      <dgm:spPr/>
      <dgm:t>
        <a:bodyPr/>
        <a:lstStyle/>
        <a:p>
          <a:endParaRPr lang="en-US"/>
        </a:p>
      </dgm:t>
    </dgm:pt>
    <dgm:pt modelId="{33AF2F4E-760D-4EB3-8152-8117C479C2AF}" type="sibTrans" cxnId="{6A84CC49-790B-4FEF-BC00-88A4F006CBCD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69DAA656-B0BC-49AF-AB63-005FFFE38F60}" type="pres">
      <dgm:prSet presAssocID="{EF8967E3-97EF-4C57-A60C-F18B8C2738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4AB810-1FBB-4C92-8927-26B08552FC19}" type="pres">
      <dgm:prSet presAssocID="{6F9314FC-921D-4931-94E3-1BC24E5C2F1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0B5A9-02AC-4A5A-B9CA-076B7AC363FF}" type="pres">
      <dgm:prSet presAssocID="{6F9314FC-921D-4931-94E3-1BC24E5C2F15}" presName="spNode" presStyleCnt="0"/>
      <dgm:spPr/>
    </dgm:pt>
    <dgm:pt modelId="{60F2DBA5-A766-4BF1-AAE2-80F7936A308E}" type="pres">
      <dgm:prSet presAssocID="{3481AD70-0BC3-4CC7-98D4-1B33A75D7D43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0EC051A-9130-4F7E-98A7-182C68DEA41E}" type="pres">
      <dgm:prSet presAssocID="{3EEAD36C-DFB0-4D1A-BD4B-A3408A2A618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59641-535E-40F1-B2B4-A4C456788426}" type="pres">
      <dgm:prSet presAssocID="{3EEAD36C-DFB0-4D1A-BD4B-A3408A2A6187}" presName="spNode" presStyleCnt="0"/>
      <dgm:spPr/>
    </dgm:pt>
    <dgm:pt modelId="{E19F4669-44A7-469F-8B5C-D79DE317DA7D}" type="pres">
      <dgm:prSet presAssocID="{1CEFB5DD-5AAD-402E-B852-4EE16A735DC6}" presName="sibTrans" presStyleLbl="sibTrans1D1" presStyleIdx="1" presStyleCnt="6"/>
      <dgm:spPr/>
      <dgm:t>
        <a:bodyPr/>
        <a:lstStyle/>
        <a:p>
          <a:endParaRPr lang="en-US"/>
        </a:p>
      </dgm:t>
    </dgm:pt>
    <dgm:pt modelId="{B2CB4A08-0417-4F05-895E-BE389ACC4EF9}" type="pres">
      <dgm:prSet presAssocID="{DF49B6F4-2721-4295-956D-BD0EBEAFB69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D935CB-5D54-4DE6-9BFE-E827809A43C4}" type="pres">
      <dgm:prSet presAssocID="{DF49B6F4-2721-4295-956D-BD0EBEAFB695}" presName="spNode" presStyleCnt="0"/>
      <dgm:spPr/>
    </dgm:pt>
    <dgm:pt modelId="{1BE07DAD-8A9E-45B4-A432-CEAED2F11A87}" type="pres">
      <dgm:prSet presAssocID="{E0AE499D-4CD4-48E5-894D-F8F360AD5278}" presName="sibTrans" presStyleLbl="sibTrans1D1" presStyleIdx="2" presStyleCnt="6"/>
      <dgm:spPr/>
      <dgm:t>
        <a:bodyPr/>
        <a:lstStyle/>
        <a:p>
          <a:endParaRPr lang="en-US"/>
        </a:p>
      </dgm:t>
    </dgm:pt>
    <dgm:pt modelId="{882954BB-8ED2-4D39-A834-5DB54E16D0D7}" type="pres">
      <dgm:prSet presAssocID="{02951B7B-1170-4864-A528-CF2645D83AF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0713F-6D51-42F3-AA8E-1FBFFFBEC65A}" type="pres">
      <dgm:prSet presAssocID="{02951B7B-1170-4864-A528-CF2645D83AF6}" presName="spNode" presStyleCnt="0"/>
      <dgm:spPr/>
    </dgm:pt>
    <dgm:pt modelId="{E4554AFC-70FD-4BCC-82FA-8AB6A9808404}" type="pres">
      <dgm:prSet presAssocID="{C0B3F6F9-F7A3-4570-A9E0-AED02E5E66C1}" presName="sibTrans" presStyleLbl="sibTrans1D1" presStyleIdx="3" presStyleCnt="6"/>
      <dgm:spPr/>
      <dgm:t>
        <a:bodyPr/>
        <a:lstStyle/>
        <a:p>
          <a:endParaRPr lang="en-US"/>
        </a:p>
      </dgm:t>
    </dgm:pt>
    <dgm:pt modelId="{AA96735C-4101-4120-ABF7-E012C0ED5E71}" type="pres">
      <dgm:prSet presAssocID="{94FB8E5C-11E6-40C0-BB35-6456B4BA89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8AC2D-0B83-450A-9321-33AEEF02F8B3}" type="pres">
      <dgm:prSet presAssocID="{94FB8E5C-11E6-40C0-BB35-6456B4BA89AF}" presName="spNode" presStyleCnt="0"/>
      <dgm:spPr/>
    </dgm:pt>
    <dgm:pt modelId="{148622E1-409A-4AA9-A72F-06046A9AEB19}" type="pres">
      <dgm:prSet presAssocID="{758CD082-7D4D-4603-A60C-C023DBA8EA3E}" presName="sibTrans" presStyleLbl="sibTrans1D1" presStyleIdx="4" presStyleCnt="6"/>
      <dgm:spPr/>
      <dgm:t>
        <a:bodyPr/>
        <a:lstStyle/>
        <a:p>
          <a:endParaRPr lang="en-US"/>
        </a:p>
      </dgm:t>
    </dgm:pt>
    <dgm:pt modelId="{A820BB71-591D-4D80-B40F-5A4F124B1390}" type="pres">
      <dgm:prSet presAssocID="{24EC086B-7B91-4634-BCD2-512E7A0B815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88C10-7CFF-4F9F-9D62-6D067564BC2D}" type="pres">
      <dgm:prSet presAssocID="{24EC086B-7B91-4634-BCD2-512E7A0B815E}" presName="spNode" presStyleCnt="0"/>
      <dgm:spPr/>
    </dgm:pt>
    <dgm:pt modelId="{EA7A675E-FE68-48B7-8F33-0411183B5F9D}" type="pres">
      <dgm:prSet presAssocID="{33AF2F4E-760D-4EB3-8152-8117C479C2AF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A7B2C1C3-0C56-4F64-B7A9-4947596283E0}" type="presOf" srcId="{94FB8E5C-11E6-40C0-BB35-6456B4BA89AF}" destId="{AA96735C-4101-4120-ABF7-E012C0ED5E71}" srcOrd="0" destOrd="0" presId="urn:microsoft.com/office/officeart/2005/8/layout/cycle5"/>
    <dgm:cxn modelId="{77EE7E7D-4D5A-420A-971D-3EB27C9355C9}" type="presOf" srcId="{C0B3F6F9-F7A3-4570-A9E0-AED02E5E66C1}" destId="{E4554AFC-70FD-4BCC-82FA-8AB6A9808404}" srcOrd="0" destOrd="0" presId="urn:microsoft.com/office/officeart/2005/8/layout/cycle5"/>
    <dgm:cxn modelId="{25225C2D-FD47-464E-83ED-1BB1679840D9}" type="presOf" srcId="{3EEAD36C-DFB0-4D1A-BD4B-A3408A2A6187}" destId="{80EC051A-9130-4F7E-98A7-182C68DEA41E}" srcOrd="0" destOrd="0" presId="urn:microsoft.com/office/officeart/2005/8/layout/cycle5"/>
    <dgm:cxn modelId="{9CF1F3AA-6C64-48B4-94F6-0A5D7667301B}" type="presOf" srcId="{758CD082-7D4D-4603-A60C-C023DBA8EA3E}" destId="{148622E1-409A-4AA9-A72F-06046A9AEB19}" srcOrd="0" destOrd="0" presId="urn:microsoft.com/office/officeart/2005/8/layout/cycle5"/>
    <dgm:cxn modelId="{4B4FF17E-8E3B-4BB4-B610-F221FF89A889}" type="presOf" srcId="{24EC086B-7B91-4634-BCD2-512E7A0B815E}" destId="{A820BB71-591D-4D80-B40F-5A4F124B1390}" srcOrd="0" destOrd="0" presId="urn:microsoft.com/office/officeart/2005/8/layout/cycle5"/>
    <dgm:cxn modelId="{78071EB5-2D0C-4246-BF66-F2A25231BE2A}" type="presOf" srcId="{3481AD70-0BC3-4CC7-98D4-1B33A75D7D43}" destId="{60F2DBA5-A766-4BF1-AAE2-80F7936A308E}" srcOrd="0" destOrd="0" presId="urn:microsoft.com/office/officeart/2005/8/layout/cycle5"/>
    <dgm:cxn modelId="{B1D718BE-E577-4C2B-B4A2-775586D13148}" type="presOf" srcId="{6F9314FC-921D-4931-94E3-1BC24E5C2F15}" destId="{A94AB810-1FBB-4C92-8927-26B08552FC19}" srcOrd="0" destOrd="0" presId="urn:microsoft.com/office/officeart/2005/8/layout/cycle5"/>
    <dgm:cxn modelId="{2247E4FB-CC03-42CD-99F6-5F5B9139BA97}" type="presOf" srcId="{1CEFB5DD-5AAD-402E-B852-4EE16A735DC6}" destId="{E19F4669-44A7-469F-8B5C-D79DE317DA7D}" srcOrd="0" destOrd="0" presId="urn:microsoft.com/office/officeart/2005/8/layout/cycle5"/>
    <dgm:cxn modelId="{9D638423-3572-4B1D-8543-71E2F67FE495}" srcId="{EF8967E3-97EF-4C57-A60C-F18B8C27386C}" destId="{94FB8E5C-11E6-40C0-BB35-6456B4BA89AF}" srcOrd="4" destOrd="0" parTransId="{2F12B64E-5283-49AA-8F86-9A0AA59AF608}" sibTransId="{758CD082-7D4D-4603-A60C-C023DBA8EA3E}"/>
    <dgm:cxn modelId="{DEC8C773-0657-4763-8BD5-70ADB7517C6C}" srcId="{EF8967E3-97EF-4C57-A60C-F18B8C27386C}" destId="{3EEAD36C-DFB0-4D1A-BD4B-A3408A2A6187}" srcOrd="1" destOrd="0" parTransId="{C99B5906-FAE7-42AA-A734-243DF0E4D176}" sibTransId="{1CEFB5DD-5AAD-402E-B852-4EE16A735DC6}"/>
    <dgm:cxn modelId="{660B5A51-6F12-4D67-A725-8F1C5494D254}" type="presOf" srcId="{33AF2F4E-760D-4EB3-8152-8117C479C2AF}" destId="{EA7A675E-FE68-48B7-8F33-0411183B5F9D}" srcOrd="0" destOrd="0" presId="urn:microsoft.com/office/officeart/2005/8/layout/cycle5"/>
    <dgm:cxn modelId="{85F6EF1F-5C63-4D0A-A7EF-F300ACB29918}" type="presOf" srcId="{DF49B6F4-2721-4295-956D-BD0EBEAFB695}" destId="{B2CB4A08-0417-4F05-895E-BE389ACC4EF9}" srcOrd="0" destOrd="0" presId="urn:microsoft.com/office/officeart/2005/8/layout/cycle5"/>
    <dgm:cxn modelId="{70C5AA5E-C9CA-4BDF-BF62-3DA949DE7D12}" srcId="{EF8967E3-97EF-4C57-A60C-F18B8C27386C}" destId="{6F9314FC-921D-4931-94E3-1BC24E5C2F15}" srcOrd="0" destOrd="0" parTransId="{182C1DCB-504B-4381-AFF8-0E189B760606}" sibTransId="{3481AD70-0BC3-4CC7-98D4-1B33A75D7D43}"/>
    <dgm:cxn modelId="{6A84CC49-790B-4FEF-BC00-88A4F006CBCD}" srcId="{EF8967E3-97EF-4C57-A60C-F18B8C27386C}" destId="{24EC086B-7B91-4634-BCD2-512E7A0B815E}" srcOrd="5" destOrd="0" parTransId="{2E68E4DE-FD87-45D7-B3CD-CBDC3FA8BDCA}" sibTransId="{33AF2F4E-760D-4EB3-8152-8117C479C2AF}"/>
    <dgm:cxn modelId="{1FE809BC-A306-47F1-B4B8-65B8642FFFE6}" type="presOf" srcId="{E0AE499D-4CD4-48E5-894D-F8F360AD5278}" destId="{1BE07DAD-8A9E-45B4-A432-CEAED2F11A87}" srcOrd="0" destOrd="0" presId="urn:microsoft.com/office/officeart/2005/8/layout/cycle5"/>
    <dgm:cxn modelId="{E1E74769-BAF9-4293-A261-896D24E6CF0B}" type="presOf" srcId="{EF8967E3-97EF-4C57-A60C-F18B8C27386C}" destId="{69DAA656-B0BC-49AF-AB63-005FFFE38F60}" srcOrd="0" destOrd="0" presId="urn:microsoft.com/office/officeart/2005/8/layout/cycle5"/>
    <dgm:cxn modelId="{83A78CB2-F288-4C59-B0E7-0596B6ECA3CD}" srcId="{EF8967E3-97EF-4C57-A60C-F18B8C27386C}" destId="{DF49B6F4-2721-4295-956D-BD0EBEAFB695}" srcOrd="2" destOrd="0" parTransId="{F199DA85-CA0E-465F-8313-B7CBD4D143A5}" sibTransId="{E0AE499D-4CD4-48E5-894D-F8F360AD5278}"/>
    <dgm:cxn modelId="{EE06AE47-A5CF-4587-80D2-3A1F1BF58027}" type="presOf" srcId="{02951B7B-1170-4864-A528-CF2645D83AF6}" destId="{882954BB-8ED2-4D39-A834-5DB54E16D0D7}" srcOrd="0" destOrd="0" presId="urn:microsoft.com/office/officeart/2005/8/layout/cycle5"/>
    <dgm:cxn modelId="{9E8056E8-D02B-433D-8EF9-306D38745EE7}" srcId="{EF8967E3-97EF-4C57-A60C-F18B8C27386C}" destId="{02951B7B-1170-4864-A528-CF2645D83AF6}" srcOrd="3" destOrd="0" parTransId="{FC658ECB-214B-49A8-B533-9939CD9A146A}" sibTransId="{C0B3F6F9-F7A3-4570-A9E0-AED02E5E66C1}"/>
    <dgm:cxn modelId="{2E3A824E-CDA6-44A0-BC62-C94BB294B7F2}" type="presParOf" srcId="{69DAA656-B0BC-49AF-AB63-005FFFE38F60}" destId="{A94AB810-1FBB-4C92-8927-26B08552FC19}" srcOrd="0" destOrd="0" presId="urn:microsoft.com/office/officeart/2005/8/layout/cycle5"/>
    <dgm:cxn modelId="{A0559C1B-45F5-494E-82F9-F95D7FDF1530}" type="presParOf" srcId="{69DAA656-B0BC-49AF-AB63-005FFFE38F60}" destId="{27F0B5A9-02AC-4A5A-B9CA-076B7AC363FF}" srcOrd="1" destOrd="0" presId="urn:microsoft.com/office/officeart/2005/8/layout/cycle5"/>
    <dgm:cxn modelId="{D8CF23F7-1CBE-4968-9BC4-B5896444FA37}" type="presParOf" srcId="{69DAA656-B0BC-49AF-AB63-005FFFE38F60}" destId="{60F2DBA5-A766-4BF1-AAE2-80F7936A308E}" srcOrd="2" destOrd="0" presId="urn:microsoft.com/office/officeart/2005/8/layout/cycle5"/>
    <dgm:cxn modelId="{E4F7B7A8-FAFF-43F3-908F-0D5E98C66802}" type="presParOf" srcId="{69DAA656-B0BC-49AF-AB63-005FFFE38F60}" destId="{80EC051A-9130-4F7E-98A7-182C68DEA41E}" srcOrd="3" destOrd="0" presId="urn:microsoft.com/office/officeart/2005/8/layout/cycle5"/>
    <dgm:cxn modelId="{9B92CB74-E7AB-4A51-A002-FCF9028935EC}" type="presParOf" srcId="{69DAA656-B0BC-49AF-AB63-005FFFE38F60}" destId="{3A759641-535E-40F1-B2B4-A4C456788426}" srcOrd="4" destOrd="0" presId="urn:microsoft.com/office/officeart/2005/8/layout/cycle5"/>
    <dgm:cxn modelId="{01412C84-1B44-4CB0-80B9-06EEA8AC7F0B}" type="presParOf" srcId="{69DAA656-B0BC-49AF-AB63-005FFFE38F60}" destId="{E19F4669-44A7-469F-8B5C-D79DE317DA7D}" srcOrd="5" destOrd="0" presId="urn:microsoft.com/office/officeart/2005/8/layout/cycle5"/>
    <dgm:cxn modelId="{BDD58F31-541D-4A10-9D04-4EA47A8BB222}" type="presParOf" srcId="{69DAA656-B0BC-49AF-AB63-005FFFE38F60}" destId="{B2CB4A08-0417-4F05-895E-BE389ACC4EF9}" srcOrd="6" destOrd="0" presId="urn:microsoft.com/office/officeart/2005/8/layout/cycle5"/>
    <dgm:cxn modelId="{B5AF43E7-007E-4A0C-A882-8156365853E5}" type="presParOf" srcId="{69DAA656-B0BC-49AF-AB63-005FFFE38F60}" destId="{C4D935CB-5D54-4DE6-9BFE-E827809A43C4}" srcOrd="7" destOrd="0" presId="urn:microsoft.com/office/officeart/2005/8/layout/cycle5"/>
    <dgm:cxn modelId="{62101DC8-9BA2-4BDE-A855-AAC780178C54}" type="presParOf" srcId="{69DAA656-B0BC-49AF-AB63-005FFFE38F60}" destId="{1BE07DAD-8A9E-45B4-A432-CEAED2F11A87}" srcOrd="8" destOrd="0" presId="urn:microsoft.com/office/officeart/2005/8/layout/cycle5"/>
    <dgm:cxn modelId="{956820AA-44B8-4806-B313-807F8F66100E}" type="presParOf" srcId="{69DAA656-B0BC-49AF-AB63-005FFFE38F60}" destId="{882954BB-8ED2-4D39-A834-5DB54E16D0D7}" srcOrd="9" destOrd="0" presId="urn:microsoft.com/office/officeart/2005/8/layout/cycle5"/>
    <dgm:cxn modelId="{59D3B43D-4071-4565-9680-FEE96ECFA94A}" type="presParOf" srcId="{69DAA656-B0BC-49AF-AB63-005FFFE38F60}" destId="{0390713F-6D51-42F3-AA8E-1FBFFFBEC65A}" srcOrd="10" destOrd="0" presId="urn:microsoft.com/office/officeart/2005/8/layout/cycle5"/>
    <dgm:cxn modelId="{38F69C36-4E93-4D39-8EFD-BDA07612D29B}" type="presParOf" srcId="{69DAA656-B0BC-49AF-AB63-005FFFE38F60}" destId="{E4554AFC-70FD-4BCC-82FA-8AB6A9808404}" srcOrd="11" destOrd="0" presId="urn:microsoft.com/office/officeart/2005/8/layout/cycle5"/>
    <dgm:cxn modelId="{A2F63385-8C83-4256-8D25-772DB9F79A88}" type="presParOf" srcId="{69DAA656-B0BC-49AF-AB63-005FFFE38F60}" destId="{AA96735C-4101-4120-ABF7-E012C0ED5E71}" srcOrd="12" destOrd="0" presId="urn:microsoft.com/office/officeart/2005/8/layout/cycle5"/>
    <dgm:cxn modelId="{595ACD13-A7FA-46E5-8E6A-1CADEAE4A3D4}" type="presParOf" srcId="{69DAA656-B0BC-49AF-AB63-005FFFE38F60}" destId="{5268AC2D-0B83-450A-9321-33AEEF02F8B3}" srcOrd="13" destOrd="0" presId="urn:microsoft.com/office/officeart/2005/8/layout/cycle5"/>
    <dgm:cxn modelId="{D3FF5E0F-F13D-4B0F-B118-1379820120FD}" type="presParOf" srcId="{69DAA656-B0BC-49AF-AB63-005FFFE38F60}" destId="{148622E1-409A-4AA9-A72F-06046A9AEB19}" srcOrd="14" destOrd="0" presId="urn:microsoft.com/office/officeart/2005/8/layout/cycle5"/>
    <dgm:cxn modelId="{67DD0518-8DC6-43F3-B99A-600C63DD13A1}" type="presParOf" srcId="{69DAA656-B0BC-49AF-AB63-005FFFE38F60}" destId="{A820BB71-591D-4D80-B40F-5A4F124B1390}" srcOrd="15" destOrd="0" presId="urn:microsoft.com/office/officeart/2005/8/layout/cycle5"/>
    <dgm:cxn modelId="{CF81FE8C-0591-4FE4-B1CC-EDB0CB85ACD6}" type="presParOf" srcId="{69DAA656-B0BC-49AF-AB63-005FFFE38F60}" destId="{96688C10-7CFF-4F9F-9D62-6D067564BC2D}" srcOrd="16" destOrd="0" presId="urn:microsoft.com/office/officeart/2005/8/layout/cycle5"/>
    <dgm:cxn modelId="{B7503EF2-6963-4D04-994E-77EF00F1A957}" type="presParOf" srcId="{69DAA656-B0BC-49AF-AB63-005FFFE38F60}" destId="{EA7A675E-FE68-48B7-8F33-0411183B5F9D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AB810-1FBB-4C92-8927-26B08552FC19}">
      <dsp:nvSpPr>
        <dsp:cNvPr id="0" name=""/>
        <dsp:cNvSpPr/>
      </dsp:nvSpPr>
      <dsp:spPr>
        <a:xfrm>
          <a:off x="3499829" y="207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Collect Artifacts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537650" y="38028"/>
        <a:ext cx="1116299" cy="699120"/>
      </dsp:txXfrm>
    </dsp:sp>
    <dsp:sp modelId="{60F2DBA5-A766-4BF1-AAE2-80F7936A308E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2569365" y="159367"/>
              </a:moveTo>
              <a:arcTo wR="1823775" hR="1823775" stAng="17647831" swAng="922878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C051A-9130-4F7E-98A7-182C68DEA41E}">
      <dsp:nvSpPr>
        <dsp:cNvPr id="0" name=""/>
        <dsp:cNvSpPr/>
      </dsp:nvSpPr>
      <dsp:spPr>
        <a:xfrm>
          <a:off x="5079265" y="912095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Score Artifacts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117086" y="949916"/>
        <a:ext cx="1116299" cy="699120"/>
      </dsp:txXfrm>
    </dsp:sp>
    <dsp:sp modelId="{E19F4669-44A7-469F-8B5C-D79DE317DA7D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3619161" y="1503231"/>
              </a:moveTo>
              <a:arcTo wR="1823775" hR="1823775" stAng="20992632" swAng="1214735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B4A08-0417-4F05-895E-BE389ACC4EF9}">
      <dsp:nvSpPr>
        <dsp:cNvPr id="0" name=""/>
        <dsp:cNvSpPr/>
      </dsp:nvSpPr>
      <dsp:spPr>
        <a:xfrm>
          <a:off x="5079265" y="2735871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Collect and Process Data</a:t>
          </a:r>
        </a:p>
      </dsp:txBody>
      <dsp:txXfrm>
        <a:off x="5117086" y="2773692"/>
        <a:ext cx="1116299" cy="699120"/>
      </dsp:txXfrm>
    </dsp:sp>
    <dsp:sp modelId="{1BE07DAD-8A9E-45B4-A432-CEAED2F11A87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2984129" y="3230806"/>
              </a:moveTo>
              <a:arcTo wR="1823775" hR="1823775" stAng="3029291" swAng="922878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954BB-8ED2-4D39-A834-5DB54E16D0D7}">
      <dsp:nvSpPr>
        <dsp:cNvPr id="0" name=""/>
        <dsp:cNvSpPr/>
      </dsp:nvSpPr>
      <dsp:spPr>
        <a:xfrm>
          <a:off x="3499829" y="3647759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Improvement Teams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537650" y="3685580"/>
        <a:ext cx="1116299" cy="699120"/>
      </dsp:txXfrm>
    </dsp:sp>
    <dsp:sp modelId="{E4554AFC-70FD-4BCC-82FA-8AB6A9808404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1078185" y="3488183"/>
              </a:moveTo>
              <a:arcTo wR="1823775" hR="1823775" stAng="6847831" swAng="922878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6735C-4101-4120-ABF7-E012C0ED5E71}">
      <dsp:nvSpPr>
        <dsp:cNvPr id="0" name=""/>
        <dsp:cNvSpPr/>
      </dsp:nvSpPr>
      <dsp:spPr>
        <a:xfrm>
          <a:off x="1920393" y="2735871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Interventions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958214" y="2773692"/>
        <a:ext cx="1116299" cy="699120"/>
      </dsp:txXfrm>
    </dsp:sp>
    <dsp:sp modelId="{148622E1-409A-4AA9-A72F-06046A9AEB19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28390" y="2144319"/>
              </a:moveTo>
              <a:arcTo wR="1823775" hR="1823775" stAng="10192632" swAng="1214735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0BB71-591D-4D80-B40F-5A4F124B1390}">
      <dsp:nvSpPr>
        <dsp:cNvPr id="0" name=""/>
        <dsp:cNvSpPr/>
      </dsp:nvSpPr>
      <dsp:spPr>
        <a:xfrm>
          <a:off x="1920393" y="912095"/>
          <a:ext cx="1191941" cy="774762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Faculty Development 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958214" y="949916"/>
        <a:ext cx="1116299" cy="699120"/>
      </dsp:txXfrm>
    </dsp:sp>
    <dsp:sp modelId="{EA7A675E-FE68-48B7-8F33-0411183B5F9D}">
      <dsp:nvSpPr>
        <dsp:cNvPr id="0" name=""/>
        <dsp:cNvSpPr/>
      </dsp:nvSpPr>
      <dsp:spPr>
        <a:xfrm>
          <a:off x="2272024" y="387588"/>
          <a:ext cx="3647551" cy="3647551"/>
        </a:xfrm>
        <a:custGeom>
          <a:avLst/>
          <a:gdLst/>
          <a:ahLst/>
          <a:cxnLst/>
          <a:rect l="0" t="0" r="0" b="0"/>
          <a:pathLst>
            <a:path>
              <a:moveTo>
                <a:pt x="663421" y="416744"/>
              </a:moveTo>
              <a:arcTo wR="1823775" hR="1823775" stAng="13829291" swAng="922878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2376B3-67D3-48F1-A3F1-5AB445FD416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CDE059-ED66-4096-B81F-9E48C879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353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University Shiel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823" y="848975"/>
            <a:ext cx="2284548" cy="311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31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69" y="365125"/>
            <a:ext cx="9036731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2054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64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86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70" y="365125"/>
            <a:ext cx="903673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57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70" y="365125"/>
            <a:ext cx="9038318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65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89" y="2014628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15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05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DF91F-4D1E-428C-A799-9FEEB5737F2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6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ca.edu/core/for-facult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31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606" y="4193177"/>
            <a:ext cx="9112332" cy="2220686"/>
          </a:xfrm>
        </p:spPr>
        <p:txBody>
          <a:bodyPr>
            <a:noAutofit/>
          </a:bodyPr>
          <a:lstStyle/>
          <a:p>
            <a:r>
              <a:rPr lang="en-US" sz="4000" dirty="0" smtClean="0"/>
              <a:t>Assessment </a:t>
            </a:r>
            <a:r>
              <a:rPr lang="en-US" sz="4000" dirty="0" smtClean="0"/>
              <a:t>of the </a:t>
            </a:r>
            <a:r>
              <a:rPr lang="en-US" sz="4000" dirty="0" smtClean="0"/>
              <a:t>UCA Core</a:t>
            </a:r>
          </a:p>
          <a:p>
            <a:r>
              <a:rPr lang="en-US" sz="4000" dirty="0" smtClean="0"/>
              <a:t> Annual Brief (AY ‘18-19)</a:t>
            </a:r>
          </a:p>
          <a:p>
            <a:r>
              <a:rPr lang="en-US" sz="4000" b="1" dirty="0" smtClean="0"/>
              <a:t>Diversity </a:t>
            </a:r>
          </a:p>
        </p:txBody>
      </p:sp>
    </p:spTree>
    <p:extLst>
      <p:ext uri="{BB962C8B-B14F-4D97-AF65-F5344CB8AC3E}">
        <p14:creationId xmlns:p14="http://schemas.microsoft.com/office/powerpoint/2010/main" val="32126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Diversity: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Evaluation of </a:t>
            </a:r>
            <a:r>
              <a:rPr lang="en-US" dirty="0"/>
              <a:t>the artifacts </a:t>
            </a:r>
            <a:r>
              <a:rPr lang="en-US" dirty="0" smtClean="0"/>
              <a:t>took </a:t>
            </a:r>
            <a:r>
              <a:rPr lang="en-US" dirty="0"/>
              <a:t>place </a:t>
            </a:r>
            <a:r>
              <a:rPr lang="en-US" dirty="0" smtClean="0"/>
              <a:t>August </a:t>
            </a:r>
            <a:r>
              <a:rPr lang="en-US" dirty="0" smtClean="0"/>
              <a:t>2018. The </a:t>
            </a:r>
            <a:r>
              <a:rPr lang="en-US" dirty="0"/>
              <a:t>evaluation team included: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Rubric </a:t>
            </a:r>
            <a:r>
              <a:rPr lang="en-US" dirty="0"/>
              <a:t>A (Own)</a:t>
            </a:r>
          </a:p>
          <a:p>
            <a:pPr lvl="2"/>
            <a:r>
              <a:rPr lang="en-US" b="1" dirty="0" smtClean="0"/>
              <a:t>Riva </a:t>
            </a:r>
            <a:r>
              <a:rPr lang="en-US" b="1" dirty="0"/>
              <a:t>Brown</a:t>
            </a:r>
            <a:r>
              <a:rPr lang="en-US" dirty="0"/>
              <a:t>, Assistant Professor, School of Communication</a:t>
            </a:r>
          </a:p>
          <a:p>
            <a:pPr lvl="2"/>
            <a:r>
              <a:rPr lang="en-US" b="1" dirty="0" smtClean="0"/>
              <a:t>Yuen </a:t>
            </a:r>
            <a:r>
              <a:rPr lang="en-US" b="1" dirty="0"/>
              <a:t>Chan</a:t>
            </a:r>
            <a:r>
              <a:rPr lang="en-US" dirty="0"/>
              <a:t>, Assistant Professor, Marketing and Management</a:t>
            </a:r>
          </a:p>
          <a:p>
            <a:pPr lvl="2"/>
            <a:r>
              <a:rPr lang="en-US" b="1" dirty="0" smtClean="0"/>
              <a:t>John </a:t>
            </a:r>
            <a:r>
              <a:rPr lang="en-US" b="1" dirty="0"/>
              <a:t>Gale</a:t>
            </a:r>
            <a:r>
              <a:rPr lang="en-US" dirty="0"/>
              <a:t>, Associate Professor, Film, Theatre, and Creative Writing</a:t>
            </a:r>
          </a:p>
          <a:p>
            <a:pPr marL="457200" lvl="1" indent="0">
              <a:buNone/>
            </a:pPr>
            <a:r>
              <a:rPr lang="en-US" dirty="0" smtClean="0"/>
              <a:t>Rubric </a:t>
            </a:r>
            <a:r>
              <a:rPr lang="en-US" dirty="0"/>
              <a:t>B (Other)</a:t>
            </a:r>
          </a:p>
          <a:p>
            <a:pPr lvl="2"/>
            <a:r>
              <a:rPr lang="en-US" b="1" dirty="0" smtClean="0"/>
              <a:t>John </a:t>
            </a:r>
            <a:r>
              <a:rPr lang="en-US" b="1" dirty="0" err="1"/>
              <a:t>Parrack</a:t>
            </a:r>
            <a:r>
              <a:rPr lang="en-US" dirty="0"/>
              <a:t>, Professor, Language, Linguistics, Literatures &amp; Cultures</a:t>
            </a:r>
          </a:p>
          <a:p>
            <a:pPr lvl="2"/>
            <a:r>
              <a:rPr lang="en-US" b="1" dirty="0" smtClean="0"/>
              <a:t>Zachary </a:t>
            </a:r>
            <a:r>
              <a:rPr lang="en-US" b="1" dirty="0"/>
              <a:t>Smith</a:t>
            </a:r>
            <a:r>
              <a:rPr lang="en-US" dirty="0"/>
              <a:t>, Assistant Professor, History</a:t>
            </a:r>
          </a:p>
          <a:p>
            <a:pPr lvl="2"/>
            <a:r>
              <a:rPr lang="en-US" b="1" dirty="0" smtClean="0"/>
              <a:t>Thomas </a:t>
            </a:r>
            <a:r>
              <a:rPr lang="en-US" b="1" dirty="0"/>
              <a:t>Snyder</a:t>
            </a:r>
            <a:r>
              <a:rPr lang="en-US" dirty="0"/>
              <a:t>, Associate Professor, Economics, Finance, </a:t>
            </a:r>
            <a:r>
              <a:rPr lang="en-US" dirty="0" smtClean="0"/>
              <a:t>and Insurance </a:t>
            </a:r>
            <a:r>
              <a:rPr lang="en-US" dirty="0"/>
              <a:t>&amp; Risk Management</a:t>
            </a:r>
          </a:p>
          <a:p>
            <a:pPr marL="457200" lvl="1" indent="0">
              <a:buNone/>
            </a:pPr>
            <a:r>
              <a:rPr lang="en-US" dirty="0" smtClean="0"/>
              <a:t>Rubric </a:t>
            </a:r>
            <a:r>
              <a:rPr lang="en-US" dirty="0"/>
              <a:t>C (Creative Works)</a:t>
            </a:r>
          </a:p>
          <a:p>
            <a:pPr lvl="2"/>
            <a:r>
              <a:rPr lang="en-US" b="1" dirty="0" smtClean="0"/>
              <a:t>Gilbert </a:t>
            </a:r>
            <a:r>
              <a:rPr lang="en-US" b="1" dirty="0"/>
              <a:t>Baker</a:t>
            </a:r>
            <a:r>
              <a:rPr lang="en-US" dirty="0"/>
              <a:t>, Assistant Professor, Music</a:t>
            </a:r>
          </a:p>
          <a:p>
            <a:pPr lvl="2"/>
            <a:r>
              <a:rPr lang="en-US" b="1" dirty="0" smtClean="0"/>
              <a:t>Sonya </a:t>
            </a:r>
            <a:r>
              <a:rPr lang="en-US" b="1" dirty="0"/>
              <a:t>Fritz</a:t>
            </a:r>
            <a:r>
              <a:rPr lang="en-US" dirty="0"/>
              <a:t>, Associate Professor, English</a:t>
            </a:r>
          </a:p>
          <a:p>
            <a:pPr lvl="2"/>
            <a:r>
              <a:rPr lang="en-US" b="1" dirty="0" smtClean="0"/>
              <a:t>Kyle </a:t>
            </a:r>
            <a:r>
              <a:rPr lang="en-US" b="1" dirty="0"/>
              <a:t>Mattson</a:t>
            </a:r>
            <a:r>
              <a:rPr lang="en-US" dirty="0"/>
              <a:t>, Associate Professor, School of Communication</a:t>
            </a:r>
          </a:p>
          <a:p>
            <a:pPr lvl="2"/>
            <a:r>
              <a:rPr lang="en-US" b="1" dirty="0" smtClean="0"/>
              <a:t>Stephanie </a:t>
            </a:r>
            <a:r>
              <a:rPr lang="en-US" b="1" dirty="0" err="1"/>
              <a:t>Vanderslice</a:t>
            </a:r>
            <a:r>
              <a:rPr lang="en-US" dirty="0"/>
              <a:t>, Professor, Film, Theatre, and Creative Writing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2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Using the Data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6247"/>
            <a:ext cx="10515600" cy="3990716"/>
          </a:xfrm>
        </p:spPr>
        <p:txBody>
          <a:bodyPr/>
          <a:lstStyle/>
          <a:p>
            <a:r>
              <a:rPr lang="en-US" dirty="0" smtClean="0"/>
              <a:t>The Office of Assessment provides an Evaluative Brief.</a:t>
            </a:r>
          </a:p>
          <a:p>
            <a:r>
              <a:rPr lang="en-US" dirty="0" smtClean="0"/>
              <a:t>The Assessment Sub-Committee of the UCA Core Council convenes to review the brief.</a:t>
            </a:r>
          </a:p>
          <a:p>
            <a:r>
              <a:rPr lang="en-US" dirty="0" smtClean="0"/>
              <a:t>Assessment Sub-Committee </a:t>
            </a:r>
            <a:r>
              <a:rPr lang="en-US" dirty="0"/>
              <a:t>charged with evaluating data, requesting additional </a:t>
            </a:r>
            <a:r>
              <a:rPr lang="en-US" dirty="0" smtClean="0"/>
              <a:t>data as </a:t>
            </a:r>
            <a:r>
              <a:rPr lang="en-US" dirty="0"/>
              <a:t>needed, </a:t>
            </a:r>
            <a:r>
              <a:rPr lang="en-US" dirty="0" smtClean="0"/>
              <a:t>and making </a:t>
            </a:r>
            <a:r>
              <a:rPr lang="en-US" dirty="0"/>
              <a:t>recommendations on improvement </a:t>
            </a:r>
            <a:r>
              <a:rPr lang="en-US" dirty="0" smtClean="0"/>
              <a:t>measures </a:t>
            </a:r>
            <a:r>
              <a:rPr lang="en-US" dirty="0"/>
              <a:t>to </a:t>
            </a:r>
            <a:r>
              <a:rPr lang="en-US" dirty="0" smtClean="0"/>
              <a:t>the UCA </a:t>
            </a:r>
            <a:r>
              <a:rPr lang="en-US" dirty="0"/>
              <a:t>Core </a:t>
            </a:r>
            <a:r>
              <a:rPr lang="en-US" dirty="0" smtClean="0"/>
              <a:t>Council. </a:t>
            </a:r>
            <a:endParaRPr lang="en-US" dirty="0"/>
          </a:p>
          <a:p>
            <a:r>
              <a:rPr lang="en-US" dirty="0"/>
              <a:t>Interventions/Developmental Opportunities </a:t>
            </a:r>
            <a:r>
              <a:rPr lang="en-US" dirty="0" smtClean="0"/>
              <a:t>are designed and implemented the following </a:t>
            </a:r>
            <a:r>
              <a:rPr lang="en-US" dirty="0" smtClean="0"/>
              <a:t>academic year.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4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6637" y="632390"/>
            <a:ext cx="9629664" cy="526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3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7068" y="353001"/>
            <a:ext cx="8177167" cy="578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7069" y="371295"/>
            <a:ext cx="8014796" cy="56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7068" y="365125"/>
            <a:ext cx="8165325" cy="579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3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Observations and Recommendations  from the Evaluative Brief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1702" y="1946366"/>
            <a:ext cx="5458097" cy="4230597"/>
          </a:xfrm>
        </p:spPr>
        <p:txBody>
          <a:bodyPr>
            <a:noAutofit/>
          </a:bodyPr>
          <a:lstStyle/>
          <a:p>
            <a:r>
              <a:rPr lang="en-US" dirty="0"/>
              <a:t>Scores did not advance </a:t>
            </a:r>
            <a:r>
              <a:rPr lang="en-US" dirty="0" smtClean="0"/>
              <a:t>as </a:t>
            </a:r>
            <a:r>
              <a:rPr lang="en-US" dirty="0" smtClean="0"/>
              <a:t>expected, especially </a:t>
            </a:r>
            <a:r>
              <a:rPr lang="en-US" dirty="0" smtClean="0"/>
              <a:t>for Rubric B which showed virtually no growth.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were </a:t>
            </a:r>
            <a:r>
              <a:rPr lang="en-US" dirty="0" smtClean="0"/>
              <a:t>a considerable number of </a:t>
            </a:r>
            <a:r>
              <a:rPr lang="en-US" dirty="0"/>
              <a:t>artifacts marked </a:t>
            </a:r>
            <a:r>
              <a:rPr lang="en-US" dirty="0" smtClean="0"/>
              <a:t>“</a:t>
            </a:r>
            <a:r>
              <a:rPr lang="en-US" dirty="0"/>
              <a:t>N/A” by </a:t>
            </a:r>
            <a:r>
              <a:rPr lang="en-US" dirty="0" smtClean="0"/>
              <a:t>evaluators. </a:t>
            </a:r>
          </a:p>
          <a:p>
            <a:r>
              <a:rPr lang="en-US" dirty="0"/>
              <a:t>P</a:t>
            </a:r>
            <a:r>
              <a:rPr lang="en-US" dirty="0" smtClean="0"/>
              <a:t>articipation </a:t>
            </a:r>
            <a:r>
              <a:rPr lang="en-US" dirty="0"/>
              <a:t>for 2017-2018 dropped from 77% to 41</a:t>
            </a:r>
            <a:r>
              <a:rPr lang="en-US" dirty="0" smtClean="0"/>
              <a:t>%.</a:t>
            </a:r>
            <a:endParaRPr lang="en-US" dirty="0" smtClean="0"/>
          </a:p>
          <a:p>
            <a:r>
              <a:rPr lang="en-US" dirty="0" smtClean="0"/>
              <a:t>Overall</a:t>
            </a:r>
            <a:r>
              <a:rPr lang="en-US" dirty="0"/>
              <a:t>, there was a high level of inter-rater reliability.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91794" y="1946366"/>
            <a:ext cx="5421086" cy="4349931"/>
          </a:xfrm>
        </p:spPr>
        <p:txBody>
          <a:bodyPr>
            <a:noAutofit/>
          </a:bodyPr>
          <a:lstStyle/>
          <a:p>
            <a:r>
              <a:rPr lang="en-US" dirty="0" smtClean="0"/>
              <a:t>Explore </a:t>
            </a:r>
            <a:r>
              <a:rPr lang="en-US" dirty="0"/>
              <a:t>assignment </a:t>
            </a:r>
            <a:r>
              <a:rPr lang="en-US" dirty="0" smtClean="0"/>
              <a:t>design/choice </a:t>
            </a:r>
            <a:r>
              <a:rPr lang="en-US" dirty="0" smtClean="0"/>
              <a:t>training. </a:t>
            </a:r>
          </a:p>
          <a:p>
            <a:r>
              <a:rPr lang="en-US" dirty="0" smtClean="0"/>
              <a:t>Explore </a:t>
            </a:r>
            <a:r>
              <a:rPr lang="en-US" dirty="0"/>
              <a:t>curriculum scaffolding of the UCA Core. </a:t>
            </a:r>
            <a:endParaRPr lang="en-US" dirty="0" smtClean="0"/>
          </a:p>
          <a:p>
            <a:r>
              <a:rPr lang="en-US" dirty="0" smtClean="0"/>
              <a:t>Work </a:t>
            </a:r>
            <a:r>
              <a:rPr lang="en-US" dirty="0"/>
              <a:t>with faculty to ensure </a:t>
            </a:r>
            <a:r>
              <a:rPr lang="en-US" dirty="0" smtClean="0"/>
              <a:t>course content aligns to Core outcomes.</a:t>
            </a:r>
            <a:endParaRPr lang="en-US" dirty="0" smtClean="0"/>
          </a:p>
          <a:p>
            <a:r>
              <a:rPr lang="en-US" dirty="0" smtClean="0"/>
              <a:t>Continue </a:t>
            </a:r>
            <a:r>
              <a:rPr lang="en-US" dirty="0"/>
              <a:t>to work with </a:t>
            </a:r>
            <a:r>
              <a:rPr lang="en-US" dirty="0" smtClean="0"/>
              <a:t>faculty, chairs, and deans </a:t>
            </a:r>
            <a:r>
              <a:rPr lang="en-US" dirty="0"/>
              <a:t>to ensure </a:t>
            </a:r>
            <a:r>
              <a:rPr lang="en-US" dirty="0" smtClean="0"/>
              <a:t>compliance in the assessment process.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0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462" y="1881051"/>
            <a:ext cx="10426337" cy="4295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Faculty Development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the top </a:t>
            </a:r>
            <a:r>
              <a:rPr lang="en-US" dirty="0" smtClean="0"/>
              <a:t>CRNS for Goals A, B</a:t>
            </a:r>
            <a:r>
              <a:rPr lang="en-US" dirty="0"/>
              <a:t>, </a:t>
            </a:r>
            <a:r>
              <a:rPr lang="en-US" dirty="0" smtClean="0"/>
              <a:t>and C. </a:t>
            </a:r>
          </a:p>
          <a:p>
            <a:pPr lvl="1"/>
            <a:r>
              <a:rPr lang="en-US" dirty="0" smtClean="0"/>
              <a:t>Contact faculty and work in consultation to develop programming for AY 19-20.</a:t>
            </a:r>
          </a:p>
          <a:p>
            <a:pPr lvl="1"/>
            <a:r>
              <a:rPr lang="en-US" dirty="0" smtClean="0"/>
              <a:t>We can learn a great deal from each other. We need to leverage our best practices for our students’ benefit. </a:t>
            </a:r>
          </a:p>
          <a:p>
            <a:pPr lvl="1"/>
            <a:r>
              <a:rPr lang="en-US" dirty="0" smtClean="0"/>
              <a:t>UCA Core Diversity programming. Sessions to promote/discuss:</a:t>
            </a:r>
          </a:p>
          <a:p>
            <a:pPr lvl="2"/>
            <a:r>
              <a:rPr lang="en-US" sz="2400" dirty="0" smtClean="0"/>
              <a:t>Rubrics, assessment, and student learning</a:t>
            </a:r>
          </a:p>
          <a:p>
            <a:pPr lvl="2"/>
            <a:r>
              <a:rPr lang="en-US" sz="2400" dirty="0" smtClean="0"/>
              <a:t>Assignment design and selection </a:t>
            </a:r>
          </a:p>
          <a:p>
            <a:pPr lvl="2"/>
            <a:r>
              <a:rPr lang="en-US" sz="2400" dirty="0" smtClean="0"/>
              <a:t>Diversity education best practices on campus</a:t>
            </a:r>
          </a:p>
        </p:txBody>
      </p:sp>
    </p:spTree>
    <p:extLst>
      <p:ext uri="{BB962C8B-B14F-4D97-AF65-F5344CB8AC3E}">
        <p14:creationId xmlns:p14="http://schemas.microsoft.com/office/powerpoint/2010/main" val="31932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smtClean="0"/>
              <a:t>Actions: </a:t>
            </a:r>
            <a:br>
              <a:rPr lang="en-US" dirty="0" smtClean="0"/>
            </a:br>
            <a:r>
              <a:rPr lang="en-US" dirty="0" smtClean="0"/>
              <a:t>The LD Core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Core Curriculum </a:t>
            </a:r>
          </a:p>
          <a:p>
            <a:pPr lvl="1"/>
            <a:r>
              <a:rPr lang="en-US" sz="2800" dirty="0" smtClean="0"/>
              <a:t>The Core is a developmental program. It </a:t>
            </a:r>
            <a:r>
              <a:rPr lang="en-US" sz="2800" dirty="0"/>
              <a:t>is paramount that LD and UD Core courses be placed intentionally throughout a student’s </a:t>
            </a:r>
            <a:r>
              <a:rPr lang="en-US" sz="2800" dirty="0" smtClean="0"/>
              <a:t>curriculum</a:t>
            </a:r>
            <a:r>
              <a:rPr lang="en-US" sz="2800" dirty="0"/>
              <a:t>.</a:t>
            </a:r>
          </a:p>
          <a:p>
            <a:pPr lvl="1"/>
            <a:r>
              <a:rPr lang="en-US" sz="2800" dirty="0" smtClean="0"/>
              <a:t>Review all courses falling under the Diversity competency of the Lower Division Core. </a:t>
            </a:r>
          </a:p>
          <a:p>
            <a:pPr lvl="2"/>
            <a:r>
              <a:rPr lang="en-US" sz="2800" dirty="0" smtClean="0"/>
              <a:t>Assurance of Quality </a:t>
            </a:r>
          </a:p>
          <a:p>
            <a:pPr lvl="1"/>
            <a:r>
              <a:rPr lang="en-US" sz="2800" dirty="0" smtClean="0"/>
              <a:t>Make </a:t>
            </a:r>
            <a:r>
              <a:rPr lang="en-US" sz="2800" dirty="0"/>
              <a:t>curricular recommendations to reflect the nature of the UCA Core as </a:t>
            </a:r>
            <a:r>
              <a:rPr lang="en-US" sz="2800" dirty="0" smtClean="0"/>
              <a:t>a </a:t>
            </a:r>
            <a:r>
              <a:rPr lang="en-US" sz="2800" dirty="0" err="1" smtClean="0"/>
              <a:t>scaffolded</a:t>
            </a:r>
            <a:r>
              <a:rPr lang="en-US" sz="2800" dirty="0" smtClean="0"/>
              <a:t> </a:t>
            </a:r>
            <a:r>
              <a:rPr lang="en-US" sz="2800" dirty="0"/>
              <a:t>program. </a:t>
            </a:r>
          </a:p>
        </p:txBody>
      </p:sp>
    </p:spTree>
    <p:extLst>
      <p:ext uri="{BB962C8B-B14F-4D97-AF65-F5344CB8AC3E}">
        <p14:creationId xmlns:p14="http://schemas.microsoft.com/office/powerpoint/2010/main" val="3437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parajita" panose="020B0604020202020204" pitchFamily="34" charset="0"/>
              </a:rPr>
              <a:t>The Goal is Student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1" y="2142309"/>
            <a:ext cx="10570029" cy="4034654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 smtClean="0"/>
              <a:t>The </a:t>
            </a:r>
            <a:r>
              <a:rPr lang="en-US" sz="2800" dirty="0"/>
              <a:t>goal of the UCA Core is to provide a </a:t>
            </a:r>
            <a:r>
              <a:rPr lang="en-US" sz="2800" b="1" i="1" dirty="0"/>
              <a:t>common, foundational educational experience</a:t>
            </a:r>
            <a:r>
              <a:rPr lang="en-US" sz="2800" dirty="0"/>
              <a:t> to all UCA undergraduate students. </a:t>
            </a:r>
            <a:r>
              <a:rPr lang="en-US" sz="2800" dirty="0" smtClean="0"/>
              <a:t>We chose these outcomes as the </a:t>
            </a:r>
            <a:r>
              <a:rPr lang="en-US" sz="2800" b="1" i="1" dirty="0" smtClean="0"/>
              <a:t>essential skills</a:t>
            </a:r>
            <a:r>
              <a:rPr lang="en-US" sz="2800" b="1" dirty="0" smtClean="0"/>
              <a:t> </a:t>
            </a:r>
            <a:r>
              <a:rPr lang="en-US" sz="2800" dirty="0" smtClean="0"/>
              <a:t>all UCA students should develop. </a:t>
            </a:r>
          </a:p>
          <a:p>
            <a:pPr lvl="1"/>
            <a:r>
              <a:rPr lang="en-US" sz="2800" dirty="0" smtClean="0"/>
              <a:t>We can only achieve this goal if we </a:t>
            </a:r>
            <a:r>
              <a:rPr lang="en-US" sz="2800" dirty="0"/>
              <a:t>continuously </a:t>
            </a:r>
            <a:r>
              <a:rPr lang="en-US" sz="2800" dirty="0" smtClean="0"/>
              <a:t>evaluate </a:t>
            </a:r>
            <a:r>
              <a:rPr lang="en-US" sz="2800" dirty="0"/>
              <a:t>the UCA Core curriculum and </a:t>
            </a:r>
            <a:r>
              <a:rPr lang="en-US" sz="2800" b="1" i="1" dirty="0" smtClean="0"/>
              <a:t>assess </a:t>
            </a:r>
            <a:r>
              <a:rPr lang="en-US" sz="2800" b="1" i="1" dirty="0"/>
              <a:t>it for programmatic cohesion and effectiveness</a:t>
            </a:r>
            <a:r>
              <a:rPr lang="en-US" sz="2800" dirty="0"/>
              <a:t>. </a:t>
            </a:r>
            <a:r>
              <a:rPr lang="en-US" sz="2800" dirty="0" smtClean="0"/>
              <a:t>Assessment is crucial for improvement!</a:t>
            </a:r>
          </a:p>
          <a:p>
            <a:pPr lvl="1"/>
            <a:r>
              <a:rPr lang="en-US" sz="2800" dirty="0" smtClean="0"/>
              <a:t>We all must do our bona fide best in our respective roles to provide our students the best education possible at UCA.</a:t>
            </a:r>
            <a:r>
              <a:rPr lang="en-US" sz="2800" dirty="0"/>
              <a:t> </a:t>
            </a:r>
            <a:endParaRPr lang="en-US" sz="2800" dirty="0" smtClean="0"/>
          </a:p>
          <a:p>
            <a:pPr lvl="1"/>
            <a:r>
              <a:rPr lang="en-US" sz="2800" dirty="0" smtClean="0"/>
              <a:t>Remember: </a:t>
            </a:r>
            <a:r>
              <a:rPr lang="en-US" sz="2800" b="1" dirty="0" smtClean="0"/>
              <a:t>This is about the students!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70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UCA Core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034" y="2053792"/>
            <a:ext cx="10700657" cy="4043409"/>
          </a:xfrm>
        </p:spPr>
        <p:txBody>
          <a:bodyPr>
            <a:normAutofit/>
          </a:bodyPr>
          <a:lstStyle/>
          <a:p>
            <a:r>
              <a:rPr lang="en-US" sz="3200" dirty="0"/>
              <a:t>The UCA Core is a comprehensive academic program of study designed to develop and reinforce students’ knowledge and skills of </a:t>
            </a:r>
            <a:r>
              <a:rPr lang="en-US" sz="3200" b="1" i="1" dirty="0"/>
              <a:t>critical inquiry </a:t>
            </a:r>
            <a:r>
              <a:rPr lang="en-US" sz="3200" dirty="0"/>
              <a:t>and </a:t>
            </a:r>
            <a:r>
              <a:rPr lang="en-US" sz="3200" b="1" i="1" dirty="0"/>
              <a:t>effective communication</a:t>
            </a:r>
            <a:r>
              <a:rPr lang="en-US" sz="3200" dirty="0"/>
              <a:t>, as well as the knowledge and skills necessary for living </a:t>
            </a:r>
            <a:r>
              <a:rPr lang="en-US" sz="3200" b="1" i="1" dirty="0"/>
              <a:t>responsible, ethical </a:t>
            </a:r>
            <a:r>
              <a:rPr lang="en-US" sz="3200" dirty="0"/>
              <a:t>lives</a:t>
            </a:r>
            <a:r>
              <a:rPr lang="en-US" sz="3200" i="1" dirty="0"/>
              <a:t> </a:t>
            </a:r>
            <a:r>
              <a:rPr lang="en-US" sz="3200" dirty="0"/>
              <a:t>in a </a:t>
            </a:r>
            <a:r>
              <a:rPr lang="en-US" sz="3200" b="1" i="1" dirty="0"/>
              <a:t>diverse</a:t>
            </a:r>
            <a:r>
              <a:rPr lang="en-US" sz="3200" i="1" dirty="0"/>
              <a:t> </a:t>
            </a:r>
            <a:r>
              <a:rPr lang="en-US" sz="3200" dirty="0"/>
              <a:t>and changing world.</a:t>
            </a:r>
          </a:p>
          <a:p>
            <a:r>
              <a:rPr lang="en-US" sz="3200" dirty="0"/>
              <a:t>The overarching goal of the program is to facilitate the development of thoughtful, knowledgeable, articulate, and ethical citizens.</a:t>
            </a: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1154954" y="2053793"/>
            <a:ext cx="3141878" cy="576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1154954" y="2667606"/>
            <a:ext cx="3141879" cy="28472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4525237" y="2055410"/>
            <a:ext cx="3147009" cy="5762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8" name="Text Placeholder 8"/>
          <p:cNvSpPr txBox="1">
            <a:spLocks/>
          </p:cNvSpPr>
          <p:nvPr/>
        </p:nvSpPr>
        <p:spPr>
          <a:xfrm>
            <a:off x="4519075" y="2630055"/>
            <a:ext cx="3147009" cy="28472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7780069" y="2053793"/>
            <a:ext cx="3145730" cy="5762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0" name="Text Placeholder 9"/>
          <p:cNvSpPr txBox="1">
            <a:spLocks/>
          </p:cNvSpPr>
          <p:nvPr/>
        </p:nvSpPr>
        <p:spPr>
          <a:xfrm>
            <a:off x="7888326" y="2630055"/>
            <a:ext cx="3145536" cy="28472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Dr. Jake Held</a:t>
            </a:r>
          </a:p>
          <a:p>
            <a:pPr marL="0" indent="0" algn="ctr">
              <a:buNone/>
            </a:pPr>
            <a:r>
              <a:rPr lang="en-US" sz="3200" dirty="0" smtClean="0"/>
              <a:t>Director of the </a:t>
            </a:r>
            <a:r>
              <a:rPr lang="en-US" sz="3200" smtClean="0"/>
              <a:t>UCA Core</a:t>
            </a:r>
          </a:p>
          <a:p>
            <a:pPr marL="0" indent="0" algn="ctr">
              <a:buNone/>
            </a:pPr>
            <a:r>
              <a:rPr lang="en-US" sz="3200" smtClean="0"/>
              <a:t>Torreyson</a:t>
            </a:r>
            <a:r>
              <a:rPr lang="en-US" sz="3200" dirty="0" smtClean="0"/>
              <a:t> West 346 </a:t>
            </a:r>
          </a:p>
          <a:p>
            <a:pPr marL="0" indent="0" algn="ctr">
              <a:buNone/>
            </a:pPr>
            <a:r>
              <a:rPr lang="en-US" sz="3200" dirty="0" smtClean="0"/>
              <a:t>501-450-5307</a:t>
            </a:r>
          </a:p>
          <a:p>
            <a:pPr marL="0" indent="0" algn="ctr">
              <a:buNone/>
            </a:pPr>
            <a:r>
              <a:rPr lang="en-US" sz="3200" dirty="0" smtClean="0"/>
              <a:t>jmheld@uca.edu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685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Competencies and 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37805"/>
            <a:ext cx="5471160" cy="4139157"/>
          </a:xfrm>
        </p:spPr>
        <p:txBody>
          <a:bodyPr/>
          <a:lstStyle/>
          <a:p>
            <a:r>
              <a:rPr lang="en-US" dirty="0" smtClean="0"/>
              <a:t>Lower Division: Introduce and Develop </a:t>
            </a:r>
          </a:p>
          <a:p>
            <a:r>
              <a:rPr lang="en-US" dirty="0" smtClean="0"/>
              <a:t>Upper Division: Reinforce, and Demonstrate Mastery</a:t>
            </a:r>
          </a:p>
          <a:p>
            <a:r>
              <a:rPr lang="en-US" dirty="0" smtClean="0"/>
              <a:t>Capstone: Culminating Educational Experience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046" y="1690688"/>
            <a:ext cx="6078783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Student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06" y="1959429"/>
            <a:ext cx="10687594" cy="4217534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>
                <a:cs typeface="Aparajita" panose="020B0604020202020204" pitchFamily="34" charset="0"/>
              </a:rPr>
              <a:t>The </a:t>
            </a:r>
            <a:r>
              <a:rPr lang="en-US" dirty="0">
                <a:cs typeface="Aparajita" panose="020B0604020202020204" pitchFamily="34" charset="0"/>
              </a:rPr>
              <a:t>UCA Core is a comprehensive four-year program that introduces, develops, and reinforces </a:t>
            </a:r>
            <a:r>
              <a:rPr lang="en-US" dirty="0" smtClean="0">
                <a:cs typeface="Aparajita" panose="020B0604020202020204" pitchFamily="34" charset="0"/>
              </a:rPr>
              <a:t>core </a:t>
            </a:r>
            <a:r>
              <a:rPr lang="en-US" dirty="0">
                <a:cs typeface="Aparajita" panose="020B0604020202020204" pitchFamily="34" charset="0"/>
              </a:rPr>
              <a:t>competencies. </a:t>
            </a:r>
            <a:endParaRPr lang="en-US" dirty="0" smtClean="0">
              <a:cs typeface="Aparajita" panose="020B0604020202020204" pitchFamily="34" charset="0"/>
            </a:endParaRPr>
          </a:p>
          <a:p>
            <a:pPr marL="342900" indent="-342900"/>
            <a:r>
              <a:rPr lang="en-US" dirty="0" smtClean="0"/>
              <a:t>The </a:t>
            </a:r>
            <a:r>
              <a:rPr lang="en-US" dirty="0"/>
              <a:t>UCA Core Council in part functions as a curriculum review body whose primary duty in this regard is to review </a:t>
            </a:r>
            <a:r>
              <a:rPr lang="en-US" dirty="0" smtClean="0"/>
              <a:t>undergraduate </a:t>
            </a:r>
            <a:r>
              <a:rPr lang="en-US" dirty="0"/>
              <a:t>courses </a:t>
            </a:r>
            <a:r>
              <a:rPr lang="en-US" dirty="0" smtClean="0"/>
              <a:t>proposed for or in the </a:t>
            </a:r>
            <a:r>
              <a:rPr lang="en-US" dirty="0"/>
              <a:t>UCA Core </a:t>
            </a:r>
            <a:r>
              <a:rPr lang="en-US" dirty="0" smtClean="0"/>
              <a:t>to assure </a:t>
            </a:r>
            <a:r>
              <a:rPr lang="en-US" dirty="0"/>
              <a:t>they are consistent with and exemplify the educational goals of the UCA Core.</a:t>
            </a:r>
            <a:endParaRPr lang="en-US" dirty="0">
              <a:cs typeface="Aparajita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cs typeface="Aparajita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en-US" dirty="0" smtClean="0">
                <a:cs typeface="Aparajita" panose="020B0604020202020204" pitchFamily="34" charset="0"/>
              </a:rPr>
              <a:t>UCA Core Handbook and Assessment Plan at </a:t>
            </a:r>
            <a:r>
              <a:rPr lang="en-US" dirty="0" smtClean="0">
                <a:cs typeface="Aparajita" panose="020B0604020202020204" pitchFamily="34" charset="0"/>
                <a:hlinkClick r:id="rId2"/>
              </a:rPr>
              <a:t>http</a:t>
            </a:r>
            <a:r>
              <a:rPr lang="en-US" dirty="0">
                <a:cs typeface="Aparajita" panose="020B0604020202020204" pitchFamily="34" charset="0"/>
                <a:hlinkClick r:id="rId2"/>
              </a:rPr>
              <a:t>://uca.edu/core/for-faculty</a:t>
            </a:r>
            <a:r>
              <a:rPr lang="en-US" dirty="0" smtClean="0">
                <a:cs typeface="Aparajita" panose="020B0604020202020204" pitchFamily="34" charset="0"/>
                <a:hlinkClick r:id="rId2"/>
              </a:rPr>
              <a:t>/</a:t>
            </a:r>
            <a:endParaRPr lang="en-US" dirty="0" smtClean="0">
              <a:cs typeface="Aparajita" panose="020B0604020202020204" pitchFamily="34" charset="0"/>
            </a:endParaRPr>
          </a:p>
          <a:p>
            <a:pPr marL="457200" lvl="1" indent="0" algn="ctr">
              <a:buNone/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4" y="2142309"/>
            <a:ext cx="10933612" cy="403465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3200" dirty="0" smtClean="0"/>
              <a:t>Assure integrity in the UCA Core as an academic program 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Verify that best practices are being used consistently across campus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Optimize student learning across the 4 competencies at both the Lower and Upper Division 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Identify areas for improvement and design and implement improvement measures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25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Assessment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four </a:t>
            </a:r>
            <a:r>
              <a:rPr lang="en-US" dirty="0"/>
              <a:t>year cycle. </a:t>
            </a:r>
          </a:p>
          <a:p>
            <a:r>
              <a:rPr lang="en-US" dirty="0"/>
              <a:t>Each year </a:t>
            </a:r>
            <a:r>
              <a:rPr lang="en-US" dirty="0" smtClean="0"/>
              <a:t>we will focus on one aspect of each competency. </a:t>
            </a:r>
            <a:endParaRPr lang="en-US" dirty="0"/>
          </a:p>
          <a:p>
            <a:r>
              <a:rPr lang="en-US" dirty="0"/>
              <a:t>The first four year cycle provides initial data. A second four cycle allows for an assessment of the process as a whole. </a:t>
            </a:r>
            <a:r>
              <a:rPr lang="en-US" dirty="0" smtClean="0"/>
              <a:t>A full </a:t>
            </a:r>
            <a:r>
              <a:rPr lang="en-US" dirty="0"/>
              <a:t>programmatic assessment is recommended every 10 </a:t>
            </a:r>
            <a:r>
              <a:rPr lang="en-US" dirty="0" smtClean="0"/>
              <a:t>years.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6245037"/>
              </p:ext>
            </p:extLst>
          </p:nvPr>
        </p:nvGraphicFramePr>
        <p:xfrm>
          <a:off x="6019800" y="2368550"/>
          <a:ext cx="5684520" cy="23364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47420">
                  <a:extLst>
                    <a:ext uri="{9D8B030D-6E8A-4147-A177-3AD203B41FA5}">
                      <a16:colId xmlns:a16="http://schemas.microsoft.com/office/drawing/2014/main" val="1308463025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1465635206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697502378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2458690945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3864043118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1806528598"/>
                    </a:ext>
                  </a:extLst>
                </a:gridCol>
              </a:tblGrid>
              <a:tr h="52197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Academic</a:t>
                      </a:r>
                      <a:r>
                        <a:rPr lang="en-US" sz="1100" baseline="0" dirty="0" smtClean="0"/>
                        <a:t> Year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16-17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17-18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18-19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19-20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20-21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668964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Assess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497414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Evaluate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</a:t>
                      </a: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0871034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Train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964591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Implement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028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3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cs typeface="Aparajita" panose="020B0604020202020204" pitchFamily="34" charset="0"/>
              </a:rPr>
              <a:t>          </a:t>
            </a:r>
            <a:r>
              <a:rPr lang="en-US" dirty="0" smtClean="0">
                <a:cs typeface="Aparajita" panose="020B0604020202020204" pitchFamily="34" charset="0"/>
              </a:rPr>
              <a:t>The Assessment Process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554968"/>
              </p:ext>
            </p:extLst>
          </p:nvPr>
        </p:nvGraphicFramePr>
        <p:xfrm>
          <a:off x="2024743" y="1690688"/>
          <a:ext cx="8191600" cy="4422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54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parajita" panose="020B0604020202020204" pitchFamily="34" charset="0"/>
              </a:rPr>
              <a:t>Artifact Collection: The Survey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2380" t="20215" r="20027"/>
          <a:stretch/>
        </p:blipFill>
        <p:spPr>
          <a:xfrm>
            <a:off x="6292735" y="1690688"/>
            <a:ext cx="5061065" cy="431806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48640" y="1933303"/>
            <a:ext cx="5471160" cy="4243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Fall and Spring of assessment year, a survey is sent out from the office of assessment.</a:t>
            </a:r>
          </a:p>
          <a:p>
            <a:pPr lvl="1"/>
            <a:r>
              <a:rPr lang="en-US" sz="2800" dirty="0" smtClean="0"/>
              <a:t>What will you use for assessment?</a:t>
            </a:r>
          </a:p>
          <a:p>
            <a:pPr lvl="1"/>
            <a:r>
              <a:rPr lang="en-US" sz="2800" dirty="0" smtClean="0"/>
              <a:t>When will it be used?</a:t>
            </a:r>
          </a:p>
          <a:p>
            <a:pPr lvl="1"/>
            <a:r>
              <a:rPr lang="en-US" sz="2800" dirty="0" smtClean="0"/>
              <a:t>How will it be delivered?</a:t>
            </a:r>
            <a:endParaRPr lang="en-US" sz="2800" dirty="0"/>
          </a:p>
          <a:p>
            <a:pPr lvl="1"/>
            <a:r>
              <a:rPr lang="en-US" sz="2800" dirty="0" smtClean="0"/>
              <a:t>All artifacts entered into AQUA</a:t>
            </a:r>
          </a:p>
        </p:txBody>
      </p:sp>
    </p:spTree>
    <p:extLst>
      <p:ext uri="{BB962C8B-B14F-4D97-AF65-F5344CB8AC3E}">
        <p14:creationId xmlns:p14="http://schemas.microsoft.com/office/powerpoint/2010/main" val="36721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cs typeface="Aparajita" panose="020B0604020202020204" pitchFamily="34" charset="0"/>
              </a:rPr>
              <a:t>Artifact Scoring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348" y="2246811"/>
            <a:ext cx="10476412" cy="393015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The summer after artifacts have been collected: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>
                <a:cs typeface="Aparajita" panose="020B0604020202020204" pitchFamily="34" charset="0"/>
              </a:rPr>
              <a:t>Recruit a team of “scorers” from faculty area experts across campus (Reimbursed at $250.00 per day (3 day commitment))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>
                <a:cs typeface="Aparajita" panose="020B0604020202020204" pitchFamily="34" charset="0"/>
              </a:rPr>
              <a:t>Meet in August for scoring session: </a:t>
            </a:r>
          </a:p>
          <a:p>
            <a:pPr lvl="2"/>
            <a:r>
              <a:rPr lang="en-US" sz="2800" dirty="0" smtClean="0">
                <a:cs typeface="Aparajita" panose="020B0604020202020204" pitchFamily="34" charset="0"/>
              </a:rPr>
              <a:t>Calibrate the team using anchor samples</a:t>
            </a:r>
          </a:p>
          <a:p>
            <a:pPr lvl="2"/>
            <a:r>
              <a:rPr lang="en-US" sz="2800" dirty="0" smtClean="0">
                <a:cs typeface="Aparajita" panose="020B0604020202020204" pitchFamily="34" charset="0"/>
              </a:rPr>
              <a:t>Provide each scorer with AQUA profile</a:t>
            </a:r>
          </a:p>
          <a:p>
            <a:pPr lvl="2"/>
            <a:r>
              <a:rPr lang="en-US" sz="2800" dirty="0" smtClean="0">
                <a:cs typeface="Aparajita" panose="020B0604020202020204" pitchFamily="34" charset="0"/>
              </a:rPr>
              <a:t>Score, score, score </a:t>
            </a:r>
            <a:endParaRPr lang="en-US" sz="28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97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A Template 20170120" id="{B021F648-B73B-4EAA-9DEB-A977EACE8479}" vid="{0BCC2BEA-115B-4C7B-BAB7-6FE7699DE5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UCA Template 20170120</Template>
  <TotalTime>1360</TotalTime>
  <Words>983</Words>
  <Application>Microsoft Office PowerPoint</Application>
  <PresentationFormat>Widescreen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Aparajita</vt:lpstr>
      <vt:lpstr>Arial</vt:lpstr>
      <vt:lpstr>Calibri</vt:lpstr>
      <vt:lpstr>Calibri Light</vt:lpstr>
      <vt:lpstr>Garamond</vt:lpstr>
      <vt:lpstr>Office Theme</vt:lpstr>
      <vt:lpstr>PowerPoint Presentation</vt:lpstr>
      <vt:lpstr>The UCA Core</vt:lpstr>
      <vt:lpstr>The Competencies and Scaffolding</vt:lpstr>
      <vt:lpstr>Improving Student Learning </vt:lpstr>
      <vt:lpstr>The Goal of Assessment</vt:lpstr>
      <vt:lpstr>The Assessment Cycle</vt:lpstr>
      <vt:lpstr>          The Assessment Process</vt:lpstr>
      <vt:lpstr>Artifact Collection: The Survey</vt:lpstr>
      <vt:lpstr>Artifact Scoring</vt:lpstr>
      <vt:lpstr>Diversity: Scoring</vt:lpstr>
      <vt:lpstr>Using the Data</vt:lpstr>
      <vt:lpstr>PowerPoint Presentation</vt:lpstr>
      <vt:lpstr>PowerPoint Presentation</vt:lpstr>
      <vt:lpstr>PowerPoint Presentation</vt:lpstr>
      <vt:lpstr>PowerPoint Presentation</vt:lpstr>
      <vt:lpstr>Observations and Recommendations  from the Evaluative Brief </vt:lpstr>
      <vt:lpstr>Next Steps</vt:lpstr>
      <vt:lpstr>Additional Actions:  The LD Core Review Process</vt:lpstr>
      <vt:lpstr>The Goal is Student Learning </vt:lpstr>
      <vt:lpstr>PowerPoint Presentation</vt:lpstr>
    </vt:vector>
  </TitlesOfParts>
  <Company>University of Central Arkansas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UCA</dc:creator>
  <cp:lastModifiedBy>Jacob Held</cp:lastModifiedBy>
  <cp:revision>177</cp:revision>
  <cp:lastPrinted>2017-02-17T14:34:16Z</cp:lastPrinted>
  <dcterms:created xsi:type="dcterms:W3CDTF">2017-01-20T13:57:15Z</dcterms:created>
  <dcterms:modified xsi:type="dcterms:W3CDTF">2019-03-25T14:15:42Z</dcterms:modified>
</cp:coreProperties>
</file>