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324" r:id="rId3"/>
    <p:sldId id="325" r:id="rId4"/>
    <p:sldId id="326" r:id="rId5"/>
    <p:sldId id="331" r:id="rId6"/>
    <p:sldId id="327" r:id="rId7"/>
    <p:sldId id="258" r:id="rId8"/>
    <p:sldId id="328" r:id="rId9"/>
    <p:sldId id="329" r:id="rId10"/>
    <p:sldId id="332" r:id="rId11"/>
    <p:sldId id="342" r:id="rId12"/>
    <p:sldId id="330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4" r:id="rId23"/>
    <p:sldId id="343" r:id="rId24"/>
    <p:sldId id="313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D7F"/>
    <a:srgbClr val="A38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02376B3-67D3-48F1-A3F1-5AB445FD416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CDE059-ED66-4096-B81F-9E48C879A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76000">
              <a:srgbClr val="BDBDBD"/>
            </a:gs>
            <a:gs pos="40000">
              <a:schemeClr val="accent3">
                <a:lumMod val="0"/>
                <a:lumOff val="100000"/>
              </a:schemeClr>
            </a:gs>
            <a:gs pos="91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3353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F91F-4D1E-428C-A799-9FEEB5737F27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1552-55DC-4EDA-9776-7264C2666A5A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versity Shiel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823" y="848975"/>
            <a:ext cx="2284548" cy="311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31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76000">
              <a:srgbClr val="BDBDBD"/>
            </a:gs>
            <a:gs pos="40000">
              <a:schemeClr val="accent3">
                <a:lumMod val="0"/>
                <a:lumOff val="100000"/>
              </a:schemeClr>
            </a:gs>
            <a:gs pos="91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069" y="365125"/>
            <a:ext cx="9036731" cy="1325563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F91F-4D1E-428C-A799-9FEEB5737F2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1552-55DC-4EDA-9776-7264C2666A5A}" type="slidenum">
              <a:rPr lang="en-US" smtClean="0"/>
              <a:t>‹#›</a:t>
            </a:fld>
            <a:endParaRPr lang="en-US"/>
          </a:p>
        </p:txBody>
      </p:sp>
      <p:pic>
        <p:nvPicPr>
          <p:cNvPr id="2054" name="Picture 6" descr="University Single L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69" y="6176963"/>
            <a:ext cx="7557861" cy="64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University Shield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2214"/>
            <a:ext cx="1017451" cy="13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64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76000">
              <a:srgbClr val="BDBDBD"/>
            </a:gs>
            <a:gs pos="40000">
              <a:schemeClr val="accent3">
                <a:lumMod val="0"/>
                <a:lumOff val="100000"/>
              </a:schemeClr>
            </a:gs>
            <a:gs pos="91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Garamond" panose="020204040303010108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F91F-4D1E-428C-A799-9FEEB5737F2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1552-55DC-4EDA-9776-7264C2666A5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6" descr="University Single L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69" y="6176963"/>
            <a:ext cx="7557861" cy="64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niversity Shield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2214"/>
            <a:ext cx="1017451" cy="13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86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76000">
              <a:srgbClr val="BDBDBD"/>
            </a:gs>
            <a:gs pos="40000">
              <a:schemeClr val="accent3">
                <a:lumMod val="0"/>
                <a:lumOff val="100000"/>
              </a:schemeClr>
            </a:gs>
            <a:gs pos="91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070" y="365125"/>
            <a:ext cx="9036730" cy="1325563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F91F-4D1E-428C-A799-9FEEB5737F2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1552-55DC-4EDA-9776-7264C2666A5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6" descr="University Single L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69" y="6176963"/>
            <a:ext cx="7557861" cy="64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University Shield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2214"/>
            <a:ext cx="1017451" cy="13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57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76000">
              <a:srgbClr val="BDBDBD"/>
            </a:gs>
            <a:gs pos="40000">
              <a:schemeClr val="accent3">
                <a:lumMod val="0"/>
                <a:lumOff val="100000"/>
              </a:schemeClr>
            </a:gs>
            <a:gs pos="91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070" y="365125"/>
            <a:ext cx="9038318" cy="1325563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Garamond" panose="020204040303010108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Garamond" panose="020204040303010108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F91F-4D1E-428C-A799-9FEEB5737F2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1552-55DC-4EDA-9776-7264C2666A5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6" descr="University Single L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69" y="6176963"/>
            <a:ext cx="7557861" cy="64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University Shield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2214"/>
            <a:ext cx="1017451" cy="13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65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76000">
              <a:srgbClr val="BDBDBD"/>
            </a:gs>
            <a:gs pos="40000">
              <a:schemeClr val="accent3">
                <a:lumMod val="0"/>
                <a:lumOff val="100000"/>
              </a:schemeClr>
            </a:gs>
            <a:gs pos="91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689" y="2014628"/>
            <a:ext cx="10515600" cy="1325563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F91F-4D1E-428C-A799-9FEEB5737F2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1552-55DC-4EDA-9776-7264C2666A5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University Single L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69" y="6176963"/>
            <a:ext cx="7557861" cy="64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niversity Shield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2214"/>
            <a:ext cx="1017451" cy="13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15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76000">
              <a:srgbClr val="BDBDBD"/>
            </a:gs>
            <a:gs pos="40000">
              <a:schemeClr val="accent3">
                <a:lumMod val="0"/>
                <a:lumOff val="100000"/>
              </a:schemeClr>
            </a:gs>
            <a:gs pos="91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F91F-4D1E-428C-A799-9FEEB5737F2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1552-55DC-4EDA-9776-7264C2666A5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6" descr="University Single L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69" y="6176963"/>
            <a:ext cx="7557861" cy="64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University Shield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2214"/>
            <a:ext cx="1017451" cy="13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05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F91F-4D1E-428C-A799-9FEEB5737F2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01552-55DC-4EDA-9776-7264C266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6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ca.edu/core/assessment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76000">
              <a:srgbClr val="BDBDBD"/>
            </a:gs>
            <a:gs pos="31000">
              <a:schemeClr val="accent3">
                <a:lumMod val="0"/>
                <a:lumOff val="100000"/>
              </a:schemeClr>
            </a:gs>
            <a:gs pos="91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938" y="4242117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Responsible Living</a:t>
            </a:r>
          </a:p>
          <a:p>
            <a:r>
              <a:rPr lang="en-US" sz="48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Being Prepared for AY 20-21</a:t>
            </a:r>
          </a:p>
        </p:txBody>
      </p:sp>
    </p:spTree>
    <p:extLst>
      <p:ext uri="{BB962C8B-B14F-4D97-AF65-F5344CB8AC3E}">
        <p14:creationId xmlns:p14="http://schemas.microsoft.com/office/powerpoint/2010/main" val="32126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Example 1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A Problematic Assignment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Since I don’t explicitly prompt my students: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Century Gothic" panose="020B0502020202020204" pitchFamily="34" charset="0"/>
              </a:rPr>
              <a:t>They don’t know what my expectations are (Do I know what they are?) 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Century Gothic" panose="020B0502020202020204" pitchFamily="34" charset="0"/>
              </a:rPr>
              <a:t>If they meet my expectations, it’s by pure luck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Century Gothic" panose="020B0502020202020204" pitchFamily="34" charset="0"/>
              </a:rPr>
              <a:t>This assignment is not a good measurement. It does not prompt the performances I want to see. It won’t be a reliable measure or window onto their abilities. I can’t learn much about their skill from this assignment. I won’t be able to assess their learning, or evaluate my teaching, curriculum or class experiences. 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Century Gothic" panose="020B0502020202020204" pitchFamily="34" charset="0"/>
              </a:rPr>
              <a:t>The next slide will remind you of the rubric I’m using and what the assignment should be aligned to.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24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Goal A- 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Ethics and a sample assignment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7274" y="1825625"/>
            <a:ext cx="8637452" cy="435133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673" y="1825625"/>
            <a:ext cx="90297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Example 2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A Much Better Assignment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5737"/>
            <a:ext cx="12192000" cy="5042264"/>
          </a:xfrm>
        </p:spPr>
      </p:pic>
    </p:spTree>
    <p:extLst>
      <p:ext uri="{BB962C8B-B14F-4D97-AF65-F5344CB8AC3E}">
        <p14:creationId xmlns:p14="http://schemas.microsoft.com/office/powerpoint/2010/main" val="11155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Example 2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A Much Better Assignment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Since I explicitly prompt my students: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Century Gothic" panose="020B0502020202020204" pitchFamily="34" charset="0"/>
              </a:rPr>
              <a:t>They know what my expectations are. I’ve set clear goals.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Century Gothic" panose="020B0502020202020204" pitchFamily="34" charset="0"/>
              </a:rPr>
              <a:t>If they meet my expectations, it’s because they had the capacity to respond well to my prompt. I didn’t “teach to the test.” I asked them clearly for a demonstration of their philosophical acumen, and then gave them a chance to perform.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Century Gothic" panose="020B0502020202020204" pitchFamily="34" charset="0"/>
              </a:rPr>
              <a:t>This assignment is a good measurement. It provides my students a chance to demonstrate skills I value as a philosophy professor, and which are useful for them in critically engaging ethical issues in the world. I will learn what they know, what they can and can’t do, and can respond to improve their learning through course development.  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84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Expectations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The Lower and Upper Division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The lower division Core is about introducing ideas and providing a foundation to our students’ education 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The upper division Core is about applying those skills, reinforcing them, and an opportunity to demonstrate mastery</a:t>
            </a:r>
          </a:p>
          <a:p>
            <a:r>
              <a:rPr lang="en-US" dirty="0" err="1" smtClean="0">
                <a:latin typeface="Century Gothic" panose="020B0502020202020204" pitchFamily="34" charset="0"/>
              </a:rPr>
              <a:t>Whereever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you are teaching in the Core, make sure you are setting reasonable, yet rigorous, expectations for your students and providing them a chance to excel. Meet them where they are and assist them in growing to their full potential. 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The next slide has a Bloom’s taxonomy picture as a helpful guide for crafting assignments and understanding assessment rubrics (millions of these live on the internet. Find the one you prefer.) 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95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Bloom’s Taxonomy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45" y="365125"/>
            <a:ext cx="9905206" cy="5564142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16655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What to do from here?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Review your course assignments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Which one(s) do you plan to use for Core assessment?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Are </a:t>
            </a:r>
            <a:r>
              <a:rPr lang="en-US" dirty="0" smtClean="0">
                <a:latin typeface="Century Gothic" panose="020B0502020202020204" pitchFamily="34" charset="0"/>
              </a:rPr>
              <a:t>prompts present </a:t>
            </a:r>
            <a:r>
              <a:rPr lang="en-US" dirty="0" smtClean="0">
                <a:latin typeface="Century Gothic" panose="020B0502020202020204" pitchFamily="34" charset="0"/>
              </a:rPr>
              <a:t>and clear? Will they be good measures?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Does the assignment provide ample opportunity to perform the skills you’re prompting?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Make sure it’s being given near the end of the semester, so it reflects your students’ performance as a result of your course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So now you have a great assignment. How is it used in Core assessment? 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833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069" y="365125"/>
            <a:ext cx="9036731" cy="16204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Participation in Core Assessment 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AY 20-21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Responsible Living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9691"/>
            <a:ext cx="10515600" cy="329184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Complete the Office of Assessment survey in early Fall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Submit your student artifacts (work) 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Ask questions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*Participation is crucial. We can only know where our students are, how they’re doing, and what’s working if we can review their work. </a:t>
            </a:r>
          </a:p>
        </p:txBody>
      </p:sp>
    </p:spTree>
    <p:extLst>
      <p:ext uri="{BB962C8B-B14F-4D97-AF65-F5344CB8AC3E}">
        <p14:creationId xmlns:p14="http://schemas.microsoft.com/office/powerpoint/2010/main" val="3478971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</a:rPr>
              <a:t>The Survey </a:t>
            </a:r>
            <a:br>
              <a:rPr lang="en-US" sz="3200" dirty="0" smtClean="0">
                <a:latin typeface="Century Gothic" panose="020B0502020202020204" pitchFamily="34" charset="0"/>
              </a:rPr>
            </a:br>
            <a:r>
              <a:rPr lang="en-US" sz="3200" dirty="0" smtClean="0">
                <a:latin typeface="Century Gothic" panose="020B0502020202020204" pitchFamily="34" charset="0"/>
              </a:rPr>
              <a:t>(yours will be for Responsible Living, Fall 2020)</a:t>
            </a:r>
            <a:br>
              <a:rPr lang="en-US" sz="3200" dirty="0" smtClean="0">
                <a:latin typeface="Century Gothic" panose="020B0502020202020204" pitchFamily="34" charset="0"/>
              </a:rPr>
            </a:br>
            <a:r>
              <a:rPr lang="en-US" sz="3200" dirty="0" smtClean="0">
                <a:latin typeface="Century Gothic" panose="020B0502020202020204" pitchFamily="34" charset="0"/>
              </a:rPr>
              <a:t>Answer all relevant questions 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853" y="1825625"/>
            <a:ext cx="8326294" cy="4351338"/>
          </a:xfrm>
        </p:spPr>
      </p:pic>
    </p:spTree>
    <p:extLst>
      <p:ext uri="{BB962C8B-B14F-4D97-AF65-F5344CB8AC3E}">
        <p14:creationId xmlns:p14="http://schemas.microsoft.com/office/powerpoint/2010/main" val="3525329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</a:rPr>
              <a:t>Attach a syllabus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303" y="1825625"/>
            <a:ext cx="6885394" cy="4351338"/>
          </a:xfrm>
        </p:spPr>
      </p:pic>
    </p:spTree>
    <p:extLst>
      <p:ext uri="{BB962C8B-B14F-4D97-AF65-F5344CB8AC3E}">
        <p14:creationId xmlns:p14="http://schemas.microsoft.com/office/powerpoint/2010/main" val="3357301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76000">
              <a:srgbClr val="BDBDBD"/>
            </a:gs>
            <a:gs pos="40000">
              <a:schemeClr val="accent3">
                <a:lumMod val="0"/>
                <a:lumOff val="100000"/>
              </a:schemeClr>
            </a:gs>
            <a:gs pos="91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3771" y="2063931"/>
            <a:ext cx="10570029" cy="411303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entury Gothic" panose="020B0502020202020204" pitchFamily="34" charset="0"/>
              </a:rPr>
              <a:t>Why assessment matters</a:t>
            </a:r>
          </a:p>
          <a:p>
            <a:pPr marL="0" indent="0">
              <a:buNone/>
            </a:pPr>
            <a:endParaRPr lang="en-US" sz="4000" dirty="0" smtClean="0">
              <a:latin typeface="Century Gothic" panose="020B0502020202020204" pitchFamily="34" charset="0"/>
            </a:endParaRPr>
          </a:p>
          <a:p>
            <a:r>
              <a:rPr lang="en-US" sz="4000" dirty="0" smtClean="0">
                <a:latin typeface="Century Gothic" panose="020B0502020202020204" pitchFamily="34" charset="0"/>
              </a:rPr>
              <a:t>Develop well-aligned assignments </a:t>
            </a:r>
          </a:p>
          <a:p>
            <a:pPr marL="0" indent="0">
              <a:buNone/>
            </a:pPr>
            <a:endParaRPr lang="en-US" sz="4000" dirty="0" smtClean="0">
              <a:latin typeface="Century Gothic" panose="020B0502020202020204" pitchFamily="34" charset="0"/>
            </a:endParaRPr>
          </a:p>
          <a:p>
            <a:r>
              <a:rPr lang="en-US" sz="4000" dirty="0" smtClean="0">
                <a:latin typeface="Century Gothic" panose="020B0502020202020204" pitchFamily="34" charset="0"/>
              </a:rPr>
              <a:t>How to participate during AY 20-21</a:t>
            </a:r>
          </a:p>
        </p:txBody>
      </p:sp>
    </p:spTree>
    <p:extLst>
      <p:ext uri="{BB962C8B-B14F-4D97-AF65-F5344CB8AC3E}">
        <p14:creationId xmlns:p14="http://schemas.microsoft.com/office/powerpoint/2010/main" val="816042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</a:rPr>
              <a:t>When </a:t>
            </a:r>
            <a:r>
              <a:rPr lang="en-US" sz="3200" dirty="0" smtClean="0">
                <a:latin typeface="Century Gothic" panose="020B0502020202020204" pitchFamily="34" charset="0"/>
              </a:rPr>
              <a:t>will you give the assignment, and how will you deliver it to the Office of Assessment?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303" y="2158625"/>
            <a:ext cx="6885394" cy="3685338"/>
          </a:xfrm>
        </p:spPr>
      </p:pic>
    </p:spTree>
    <p:extLst>
      <p:ext uri="{BB962C8B-B14F-4D97-AF65-F5344CB8AC3E}">
        <p14:creationId xmlns:p14="http://schemas.microsoft.com/office/powerpoint/2010/main" val="3714349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</a:rPr>
              <a:t>Follow </a:t>
            </a:r>
            <a:r>
              <a:rPr lang="en-US" sz="3200" dirty="0" smtClean="0">
                <a:latin typeface="Century Gothic" panose="020B0502020202020204" pitchFamily="34" charset="0"/>
              </a:rPr>
              <a:t>the link for resources on electronic submission, our preferred method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303" y="2198294"/>
            <a:ext cx="6885394" cy="3606000"/>
          </a:xfrm>
        </p:spPr>
      </p:pic>
    </p:spTree>
    <p:extLst>
      <p:ext uri="{BB962C8B-B14F-4D97-AF65-F5344CB8AC3E}">
        <p14:creationId xmlns:p14="http://schemas.microsoft.com/office/powerpoint/2010/main" val="4289412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Important Details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Ideally student work should not be graded. We’d prefer clean copies. Seeing grades and marks may bias the scorer when it’s time to assess your students’ artifacts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Student names should be present on each artifact. It allows us to </a:t>
            </a:r>
            <a:r>
              <a:rPr lang="en-US" dirty="0" smtClean="0">
                <a:latin typeface="Century Gothic" panose="020B0502020202020204" pitchFamily="34" charset="0"/>
              </a:rPr>
              <a:t>properly categorize the artifact and analyze </a:t>
            </a:r>
            <a:r>
              <a:rPr lang="en-US" dirty="0" smtClean="0">
                <a:latin typeface="Century Gothic" panose="020B0502020202020204" pitchFamily="34" charset="0"/>
              </a:rPr>
              <a:t>data by any demographic material collected by the university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55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Key points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Align an assignment to the learning outcomes for which your course is assessed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Complete the survey from the Office of </a:t>
            </a:r>
            <a:r>
              <a:rPr lang="en-US" dirty="0" smtClean="0">
                <a:latin typeface="Century Gothic" panose="020B0502020202020204" pitchFamily="34" charset="0"/>
              </a:rPr>
              <a:t>Assessment when you receive it in early Fall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Deliver your students’ completed assignments to the Office of Assessment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If you have any questions or concerns, please let us know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89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>
                <a:latin typeface="Century Gothic" panose="020B0502020202020204" pitchFamily="34" charset="0"/>
              </a:rPr>
              <a:t> </a:t>
            </a:r>
            <a:r>
              <a:rPr lang="en-US" sz="4800" b="1" dirty="0" smtClean="0">
                <a:latin typeface="Century Gothic" panose="020B0502020202020204" pitchFamily="34" charset="0"/>
              </a:rPr>
              <a:t>Office of Assessment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Century Gothic" panose="020B0502020202020204" pitchFamily="34" charset="0"/>
              </a:rPr>
              <a:t>Dr</a:t>
            </a:r>
            <a:r>
              <a:rPr lang="en-US" sz="3200" dirty="0">
                <a:latin typeface="Century Gothic" panose="020B0502020202020204" pitchFamily="34" charset="0"/>
              </a:rPr>
              <a:t>. </a:t>
            </a:r>
            <a:r>
              <a:rPr lang="en-US" sz="3200" dirty="0" smtClean="0">
                <a:latin typeface="Century Gothic" panose="020B0502020202020204" pitchFamily="34" charset="0"/>
              </a:rPr>
              <a:t>Jake </a:t>
            </a:r>
            <a:r>
              <a:rPr lang="en-US" sz="3200" dirty="0">
                <a:latin typeface="Century Gothic" panose="020B0502020202020204" pitchFamily="34" charset="0"/>
              </a:rPr>
              <a:t>Held</a:t>
            </a:r>
          </a:p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Assistant Provost for Academic Assessment and General Education</a:t>
            </a:r>
          </a:p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Professor of Philosophy 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dirty="0" err="1">
                <a:latin typeface="Century Gothic" panose="020B0502020202020204" pitchFamily="34" charset="0"/>
              </a:rPr>
              <a:t>Wingo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215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450-5307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Century Gothic" panose="020B0502020202020204" pitchFamily="34" charset="0"/>
              </a:rPr>
              <a:t>jmheld@uca.edu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lvl="0" indent="0" algn="ctr">
              <a:buNone/>
            </a:pPr>
            <a:endParaRPr lang="en-US" sz="32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lvl="0" indent="0" algn="ctr">
              <a:buNone/>
            </a:pPr>
            <a:r>
              <a:rPr lang="en-US" sz="3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Alyson </a:t>
            </a:r>
            <a:r>
              <a:rPr lang="en-US" sz="32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McEntire</a:t>
            </a:r>
            <a:endParaRPr lang="en-US" sz="3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lvl="0" indent="0" algn="ctr">
              <a:buNone/>
            </a:pPr>
            <a:r>
              <a:rPr lang="en-US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Assessment Research Associate</a:t>
            </a:r>
          </a:p>
          <a:p>
            <a:pPr marL="0" lvl="0" indent="0" algn="ctr">
              <a:buNone/>
            </a:pPr>
            <a:r>
              <a:rPr lang="en-US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Wingo</a:t>
            </a:r>
            <a:r>
              <a:rPr lang="en-US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215</a:t>
            </a:r>
          </a:p>
          <a:p>
            <a:pPr marL="0" lvl="0" indent="0" algn="ctr">
              <a:buNone/>
            </a:pPr>
            <a:r>
              <a:rPr lang="en-US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450-5086</a:t>
            </a:r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lvl="0" indent="0" algn="ctr">
              <a:buNone/>
            </a:pPr>
            <a:r>
              <a:rPr lang="en-US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amcentire@uca.edu</a:t>
            </a:r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1850" y="1698171"/>
            <a:ext cx="10515600" cy="256032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Why does assessment matter?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58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5553" y="248194"/>
            <a:ext cx="9797143" cy="12279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We value the Responsible Living competency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Goal A: Ethics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Apply Ethical Principles to Solve problems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3006725"/>
            <a:ext cx="5157787" cy="2976063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</a:pPr>
            <a:r>
              <a:rPr lang="en-US" sz="6800" dirty="0" smtClean="0">
                <a:latin typeface="Century Gothic" panose="020B0502020202020204" pitchFamily="34" charset="0"/>
              </a:rPr>
              <a:t>Ethical Awareness</a:t>
            </a:r>
          </a:p>
          <a:p>
            <a:pPr>
              <a:lnSpc>
                <a:spcPct val="170000"/>
              </a:lnSpc>
            </a:pPr>
            <a:r>
              <a:rPr lang="en-US" sz="6800" dirty="0" smtClean="0">
                <a:latin typeface="Century Gothic" panose="020B0502020202020204" pitchFamily="34" charset="0"/>
              </a:rPr>
              <a:t>Ethical Issue Recognition</a:t>
            </a:r>
          </a:p>
          <a:p>
            <a:pPr>
              <a:lnSpc>
                <a:spcPct val="170000"/>
              </a:lnSpc>
            </a:pPr>
            <a:r>
              <a:rPr lang="en-US" sz="6800" dirty="0" smtClean="0">
                <a:latin typeface="Century Gothic" panose="020B0502020202020204" pitchFamily="34" charset="0"/>
              </a:rPr>
              <a:t>Ethical Application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7000" dirty="0">
                <a:hlinkClick r:id="rId2"/>
              </a:rPr>
              <a:t>https://uca.edu/core/assessment/</a:t>
            </a:r>
            <a:endParaRPr lang="en-US" sz="7000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183188" cy="1316037"/>
          </a:xfrm>
        </p:spPr>
        <p:txBody>
          <a:bodyPr>
            <a:noAutofit/>
          </a:bodyPr>
          <a:lstStyle/>
          <a:p>
            <a:endParaRPr lang="en-US" sz="1900" dirty="0" smtClean="0">
              <a:latin typeface="Century Gothic" panose="020B0502020202020204" pitchFamily="34" charset="0"/>
            </a:endParaRPr>
          </a:p>
          <a:p>
            <a:endParaRPr lang="en-US" sz="1900" dirty="0">
              <a:latin typeface="Century Gothic" panose="020B0502020202020204" pitchFamily="34" charset="0"/>
            </a:endParaRPr>
          </a:p>
          <a:p>
            <a:endParaRPr lang="en-US" sz="1900" dirty="0" smtClean="0">
              <a:latin typeface="Century Gothic" panose="020B0502020202020204" pitchFamily="34" charset="0"/>
            </a:endParaRPr>
          </a:p>
          <a:p>
            <a:r>
              <a:rPr lang="en-US" sz="1900" dirty="0" smtClean="0">
                <a:latin typeface="Century Gothic" panose="020B0502020202020204" pitchFamily="34" charset="0"/>
              </a:rPr>
              <a:t>Goal B: Well-Being</a:t>
            </a:r>
            <a:endParaRPr lang="en-US" sz="1900" b="0" dirty="0"/>
          </a:p>
          <a:p>
            <a:r>
              <a:rPr lang="en-US" sz="1900" dirty="0" smtClean="0">
                <a:latin typeface="Century Gothic" panose="020B0502020202020204" pitchFamily="34" charset="0"/>
              </a:rPr>
              <a:t>Make </a:t>
            </a:r>
            <a:r>
              <a:rPr lang="en-US" sz="1900" dirty="0">
                <a:latin typeface="Century Gothic" panose="020B0502020202020204" pitchFamily="34" charset="0"/>
              </a:rPr>
              <a:t>appropriate recommendations </a:t>
            </a:r>
            <a:r>
              <a:rPr lang="en-US" sz="1900" dirty="0" smtClean="0">
                <a:latin typeface="Century Gothic" panose="020B0502020202020204" pitchFamily="34" charset="0"/>
              </a:rPr>
              <a:t>…to </a:t>
            </a:r>
            <a:r>
              <a:rPr lang="en-US" sz="1900" dirty="0">
                <a:latin typeface="Century Gothic" panose="020B0502020202020204" pitchFamily="34" charset="0"/>
              </a:rPr>
              <a:t>address an issue </a:t>
            </a:r>
            <a:r>
              <a:rPr lang="en-US" sz="1900" dirty="0" smtClean="0">
                <a:latin typeface="Century Gothic" panose="020B0502020202020204" pitchFamily="34" charset="0"/>
              </a:rPr>
              <a:t>…and </a:t>
            </a:r>
            <a:r>
              <a:rPr lang="en-US" sz="1900" dirty="0">
                <a:latin typeface="Century Gothic" panose="020B0502020202020204" pitchFamily="34" charset="0"/>
              </a:rPr>
              <a:t>evaluate the effect </a:t>
            </a:r>
            <a:r>
              <a:rPr lang="en-US" sz="1900" dirty="0" smtClean="0">
                <a:latin typeface="Century Gothic" panose="020B0502020202020204" pitchFamily="34" charset="0"/>
              </a:rPr>
              <a:t>…on … </a:t>
            </a:r>
            <a:r>
              <a:rPr lang="en-US" sz="1900" dirty="0">
                <a:latin typeface="Century Gothic" panose="020B0502020202020204" pitchFamily="34" charset="0"/>
              </a:rPr>
              <a:t>well‐being </a:t>
            </a:r>
            <a:r>
              <a:rPr lang="en-US" sz="1900" dirty="0" smtClean="0">
                <a:latin typeface="Century Gothic" panose="020B0502020202020204" pitchFamily="34" charset="0"/>
              </a:rPr>
              <a:t>…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3006724"/>
            <a:ext cx="5183188" cy="27017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latin typeface="Century Gothic" panose="020B0502020202020204" pitchFamily="34" charset="0"/>
              </a:rPr>
              <a:t>Issue Recognition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Century Gothic" panose="020B0502020202020204" pitchFamily="34" charset="0"/>
              </a:rPr>
              <a:t>Analysis of Knowledge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Century Gothic" panose="020B0502020202020204" pitchFamily="34" charset="0"/>
              </a:rPr>
              <a:t>Impact of Decisions</a:t>
            </a:r>
            <a:endParaRPr lang="en-US" sz="2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7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Meeting our obligation to our students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We are committed to offering our students a quality liberal education, our general education program, the UCA Core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Part of the UCA Core is Responsible Living, educating our students to be engaged, ethical, socially aware and responsible actors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In order to assure we are providing them a quality education we need to assess our efforts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Is our curriculum well designed and delivered to provide a quality educational experience? 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We need to measure student ability, assess their learning, and evaluate their educational experiences</a:t>
            </a:r>
          </a:p>
        </p:txBody>
      </p:sp>
    </p:spTree>
    <p:extLst>
      <p:ext uri="{BB962C8B-B14F-4D97-AF65-F5344CB8AC3E}">
        <p14:creationId xmlns:p14="http://schemas.microsoft.com/office/powerpoint/2010/main" val="607615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Educating our students:</a:t>
            </a:r>
            <a:br>
              <a:rPr lang="en-US" sz="3600" dirty="0" smtClean="0">
                <a:latin typeface="Century Gothic" panose="020B0502020202020204" pitchFamily="34" charset="0"/>
              </a:rPr>
            </a:br>
            <a:r>
              <a:rPr lang="en-US" sz="3600" dirty="0" smtClean="0">
                <a:latin typeface="Century Gothic" panose="020B0502020202020204" pitchFamily="34" charset="0"/>
              </a:rPr>
              <a:t>Measurement, Assessment, Evaluation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Where are our students when they begin? 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5820"/>
            <a:ext cx="5157787" cy="344309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Where are our students when they end? 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17342"/>
            <a:ext cx="5183188" cy="3460053"/>
          </a:xfrm>
        </p:spPr>
      </p:pic>
    </p:spTree>
    <p:extLst>
      <p:ext uri="{BB962C8B-B14F-4D97-AF65-F5344CB8AC3E}">
        <p14:creationId xmlns:p14="http://schemas.microsoft.com/office/powerpoint/2010/main" val="897593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Scaffolding: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From Introductions to Mastery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24051"/>
            <a:ext cx="5181600" cy="4252912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Lower Division courses: Introduce and develop foundational skills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Upper Division courses: Reinforce skills and provide students opportunities to apply skills and demonstrate mastery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24051"/>
            <a:ext cx="5770485" cy="42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7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069" y="391885"/>
            <a:ext cx="9036731" cy="17504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>
                <a:latin typeface="Century Gothic" panose="020B0502020202020204" pitchFamily="34" charset="0"/>
              </a:rPr>
              <a:t>Measurement</a:t>
            </a:r>
            <a:r>
              <a:rPr lang="en-US" sz="6000" dirty="0" smtClean="0">
                <a:latin typeface="Century Gothic" panose="020B0502020202020204" pitchFamily="34" charset="0"/>
              </a:rPr>
              <a:t/>
            </a:r>
            <a:br>
              <a:rPr lang="en-US" sz="6000" dirty="0" smtClean="0">
                <a:latin typeface="Century Gothic" panose="020B0502020202020204" pitchFamily="34" charset="0"/>
              </a:rPr>
            </a:br>
            <a:r>
              <a:rPr lang="en-US" sz="4000" dirty="0" smtClean="0">
                <a:latin typeface="Century Gothic" panose="020B0502020202020204" pitchFamily="34" charset="0"/>
              </a:rPr>
              <a:t>Good Assignment Design and Getting Useful Information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2364377"/>
            <a:ext cx="10515600" cy="381258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Does the assignment: 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Century Gothic" panose="020B0502020202020204" pitchFamily="34" charset="0"/>
              </a:rPr>
              <a:t>Align to the learning outcomes of the rubric? (Does it require the performance of tasks that will demonstrate the skills we’re assessing?) 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Century Gothic" panose="020B0502020202020204" pitchFamily="34" charset="0"/>
              </a:rPr>
              <a:t>Explicitly prompt students to perform in a way that demonstrates the skills we’re assessing?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Century Gothic" panose="020B0502020202020204" pitchFamily="34" charset="0"/>
              </a:rPr>
              <a:t>Offer ample opportunity to demonstrate a student’s level of competency? 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89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Example 1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A Problematic Assignment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9" y="1789610"/>
            <a:ext cx="11790045" cy="5068389"/>
          </a:xfrm>
        </p:spPr>
      </p:pic>
    </p:spTree>
    <p:extLst>
      <p:ext uri="{BB962C8B-B14F-4D97-AF65-F5344CB8AC3E}">
        <p14:creationId xmlns:p14="http://schemas.microsoft.com/office/powerpoint/2010/main" val="400151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A Template 20170120" id="{B021F648-B73B-4EAA-9DEB-A977EACE8479}" vid="{0BCC2BEA-115B-4C7B-BAB7-6FE7699DE5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1874</TotalTime>
  <Words>1043</Words>
  <Application>Microsoft Office PowerPoint</Application>
  <PresentationFormat>Widescreen</PresentationFormat>
  <Paragraphs>102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Garamond</vt:lpstr>
      <vt:lpstr>Tahoma</vt:lpstr>
      <vt:lpstr>Office Theme</vt:lpstr>
      <vt:lpstr>PowerPoint Presentation</vt:lpstr>
      <vt:lpstr>PowerPoint Presentation</vt:lpstr>
      <vt:lpstr>Why does assessment matter? </vt:lpstr>
      <vt:lpstr>We value the Responsible Living competency</vt:lpstr>
      <vt:lpstr>Meeting our obligation to our students</vt:lpstr>
      <vt:lpstr>Educating our students: Measurement, Assessment, Evaluation</vt:lpstr>
      <vt:lpstr>Scaffolding: From Introductions to Mastery </vt:lpstr>
      <vt:lpstr>Measurement Good Assignment Design and Getting Useful Information</vt:lpstr>
      <vt:lpstr>Example 1 A Problematic Assignment</vt:lpstr>
      <vt:lpstr>Example 1 A Problematic Assignment </vt:lpstr>
      <vt:lpstr>Goal A-  Ethics and a sample assignment</vt:lpstr>
      <vt:lpstr>Example 2 A Much Better Assignment</vt:lpstr>
      <vt:lpstr>Example 2 A Much Better Assignment </vt:lpstr>
      <vt:lpstr>Expectations The Lower and Upper Division</vt:lpstr>
      <vt:lpstr>Bloom’s Taxonomy </vt:lpstr>
      <vt:lpstr>What to do from here?</vt:lpstr>
      <vt:lpstr>Participation in Core Assessment  AY 20-21 Responsible Living </vt:lpstr>
      <vt:lpstr>The Survey  (yours will be for Responsible Living, Fall 2020) Answer all relevant questions </vt:lpstr>
      <vt:lpstr>Attach a syllabus</vt:lpstr>
      <vt:lpstr>When will you give the assignment, and how will you deliver it to the Office of Assessment?</vt:lpstr>
      <vt:lpstr>Follow the link for resources on electronic submission, our preferred method</vt:lpstr>
      <vt:lpstr>Important Details</vt:lpstr>
      <vt:lpstr>Key points</vt:lpstr>
      <vt:lpstr> Office of Assessment</vt:lpstr>
    </vt:vector>
  </TitlesOfParts>
  <Company>University of Central Arkansas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UCA</dc:creator>
  <cp:lastModifiedBy>Jacob M Held </cp:lastModifiedBy>
  <cp:revision>160</cp:revision>
  <cp:lastPrinted>2017-02-17T14:34:16Z</cp:lastPrinted>
  <dcterms:created xsi:type="dcterms:W3CDTF">2017-01-20T13:57:15Z</dcterms:created>
  <dcterms:modified xsi:type="dcterms:W3CDTF">2020-04-02T15:20:28Z</dcterms:modified>
</cp:coreProperties>
</file>