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34" r:id="rId2"/>
    <p:sldId id="453" r:id="rId3"/>
    <p:sldId id="472" r:id="rId4"/>
    <p:sldId id="473" r:id="rId5"/>
    <p:sldId id="474" r:id="rId6"/>
    <p:sldId id="471" r:id="rId7"/>
    <p:sldId id="465" r:id="rId8"/>
    <p:sldId id="452" r:id="rId9"/>
    <p:sldId id="454" r:id="rId10"/>
    <p:sldId id="467" r:id="rId11"/>
    <p:sldId id="457" r:id="rId12"/>
    <p:sldId id="458" r:id="rId13"/>
    <p:sldId id="459" r:id="rId14"/>
    <p:sldId id="460" r:id="rId15"/>
    <p:sldId id="462" r:id="rId16"/>
    <p:sldId id="469" r:id="rId17"/>
    <p:sldId id="463" r:id="rId18"/>
    <p:sldId id="464" r:id="rId19"/>
    <p:sldId id="470"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Garrett" initials="KG" lastIdx="3" clrIdx="0">
    <p:extLst>
      <p:ext uri="{19B8F6BF-5375-455C-9EA6-DF929625EA0E}">
        <p15:presenceInfo xmlns:p15="http://schemas.microsoft.com/office/powerpoint/2012/main" userId="Karen Garrett" providerId="None"/>
      </p:ext>
    </p:extLst>
  </p:cmAuthor>
  <p:cmAuthor id="2" name="Karen Garrett" initials="KG [2]" lastIdx="5" clrIdx="1">
    <p:extLst>
      <p:ext uri="{19B8F6BF-5375-455C-9EA6-DF929625EA0E}">
        <p15:presenceInfo xmlns:p15="http://schemas.microsoft.com/office/powerpoint/2012/main" userId="S::KGarrett@hc-cpa.com::4def9029-ae75-4b82-a480-c06ecac80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4444" autoAdjust="0"/>
  </p:normalViewPr>
  <p:slideViewPr>
    <p:cSldViewPr snapToGrid="0">
      <p:cViewPr varScale="1">
        <p:scale>
          <a:sx n="36" d="100"/>
          <a:sy n="36" d="100"/>
        </p:scale>
        <p:origin x="2434" y="43"/>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7691F05-D1C4-49CB-AFAE-2D09DCD073C8}" type="datetimeFigureOut">
              <a:rPr lang="en-US" smtClean="0"/>
              <a:t>11/27/2024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F89F7CC-9F87-4499-96C7-237D6A5EE75F}" type="slidenum">
              <a:rPr lang="en-US" smtClean="0"/>
              <a:t>‹#›</a:t>
            </a:fld>
            <a:endParaRPr lang="en-US" dirty="0"/>
          </a:p>
        </p:txBody>
      </p:sp>
    </p:spTree>
    <p:extLst>
      <p:ext uri="{BB962C8B-B14F-4D97-AF65-F5344CB8AC3E}">
        <p14:creationId xmlns:p14="http://schemas.microsoft.com/office/powerpoint/2010/main" val="359007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F7CC-9F87-4499-96C7-237D6A5EE75F}" type="slidenum">
              <a:rPr lang="en-US" smtClean="0"/>
              <a:t>4</a:t>
            </a:fld>
            <a:endParaRPr lang="en-US" dirty="0"/>
          </a:p>
        </p:txBody>
      </p:sp>
    </p:spTree>
    <p:extLst>
      <p:ext uri="{BB962C8B-B14F-4D97-AF65-F5344CB8AC3E}">
        <p14:creationId xmlns:p14="http://schemas.microsoft.com/office/powerpoint/2010/main" val="226495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Inter"/>
              </a:rPr>
              <a:t>The benefits of performing financial statement analysis include:</a:t>
            </a:r>
          </a:p>
          <a:p>
            <a:pPr algn="l">
              <a:buFont typeface="+mj-lt"/>
              <a:buAutoNum type="arabicPeriod"/>
            </a:pPr>
            <a:r>
              <a:rPr lang="en-US" b="1" i="0" dirty="0">
                <a:solidFill>
                  <a:srgbClr val="374151"/>
                </a:solidFill>
                <a:effectLst/>
                <a:latin typeface="Inter"/>
              </a:rPr>
              <a:t>Informed Decision Making:</a:t>
            </a:r>
            <a:r>
              <a:rPr lang="en-US" b="0" i="0" dirty="0">
                <a:solidFill>
                  <a:srgbClr val="374151"/>
                </a:solidFill>
                <a:effectLst/>
                <a:latin typeface="Inter"/>
              </a:rPr>
              <a:t> Financial statement analysis provides necessary insights to business leaders for making strategic decisions, such as expanding operations, investing in new projects, or cutting costs.</a:t>
            </a:r>
          </a:p>
          <a:p>
            <a:pPr algn="l">
              <a:buFont typeface="+mj-lt"/>
              <a:buAutoNum type="arabicPeriod"/>
            </a:pPr>
            <a:r>
              <a:rPr lang="en-US" b="1" i="0" dirty="0">
                <a:solidFill>
                  <a:srgbClr val="374151"/>
                </a:solidFill>
                <a:effectLst/>
                <a:latin typeface="Inter"/>
              </a:rPr>
              <a:t>Performance Evaluation:</a:t>
            </a:r>
            <a:r>
              <a:rPr lang="en-US" b="0" i="0" dirty="0">
                <a:solidFill>
                  <a:srgbClr val="374151"/>
                </a:solidFill>
                <a:effectLst/>
                <a:latin typeface="Inter"/>
              </a:rPr>
              <a:t> Company leadership and investors can track the business’s financial performance over time, identifying strengths and areas for improvement.</a:t>
            </a:r>
          </a:p>
          <a:p>
            <a:pPr algn="l">
              <a:buFont typeface="+mj-lt"/>
              <a:buAutoNum type="arabicPeriod"/>
            </a:pPr>
            <a:r>
              <a:rPr lang="en-US" b="1" i="0" dirty="0">
                <a:solidFill>
                  <a:srgbClr val="374151"/>
                </a:solidFill>
                <a:effectLst/>
                <a:latin typeface="Inter"/>
              </a:rPr>
              <a:t>Risk Management:</a:t>
            </a:r>
            <a:r>
              <a:rPr lang="en-US" b="0" i="0" dirty="0">
                <a:solidFill>
                  <a:srgbClr val="374151"/>
                </a:solidFill>
                <a:effectLst/>
                <a:latin typeface="Inter"/>
              </a:rPr>
              <a:t> By understanding financial vulnerabilities, company leadership can take proactive steps to mitigate risks, such as cash flow issues or excessive debt.</a:t>
            </a:r>
          </a:p>
          <a:p>
            <a:pPr algn="l">
              <a:buFont typeface="+mj-lt"/>
              <a:buAutoNum type="arabicPeriod"/>
            </a:pPr>
            <a:r>
              <a:rPr lang="en-US" b="1" i="0" dirty="0">
                <a:solidFill>
                  <a:srgbClr val="374151"/>
                </a:solidFill>
                <a:effectLst/>
                <a:latin typeface="Inter"/>
              </a:rPr>
              <a:t>Investor Confidence:</a:t>
            </a:r>
            <a:r>
              <a:rPr lang="en-US" b="0" i="0" dirty="0">
                <a:solidFill>
                  <a:srgbClr val="374151"/>
                </a:solidFill>
                <a:effectLst/>
                <a:latin typeface="Inter"/>
              </a:rPr>
              <a:t> Detailed financial analysis helps attract and retain investors by demonstrating transparency and the company’s ability to generate returns.</a:t>
            </a:r>
          </a:p>
          <a:p>
            <a:pPr algn="l">
              <a:buFont typeface="+mj-lt"/>
              <a:buAutoNum type="arabicPeriod"/>
            </a:pPr>
            <a:r>
              <a:rPr lang="en-US" b="1" i="0" dirty="0">
                <a:solidFill>
                  <a:srgbClr val="374151"/>
                </a:solidFill>
                <a:effectLst/>
                <a:latin typeface="Inter"/>
              </a:rPr>
              <a:t>Regulatory Compliance:</a:t>
            </a:r>
            <a:r>
              <a:rPr lang="en-US" b="0" i="0" dirty="0">
                <a:solidFill>
                  <a:srgbClr val="374151"/>
                </a:solidFill>
                <a:effectLst/>
                <a:latin typeface="Inter"/>
              </a:rPr>
              <a:t> Regular financial analysis and reporting ensures that businesses meet legal and regulatory requirements, reducing the risk of penalties, fines, or reputational damage.</a:t>
            </a:r>
          </a:p>
          <a:p>
            <a:endParaRPr lang="en-US" dirty="0"/>
          </a:p>
        </p:txBody>
      </p:sp>
      <p:sp>
        <p:nvSpPr>
          <p:cNvPr id="4" name="Slide Number Placeholder 3"/>
          <p:cNvSpPr>
            <a:spLocks noGrp="1"/>
          </p:cNvSpPr>
          <p:nvPr>
            <p:ph type="sldNum" sz="quarter" idx="5"/>
          </p:nvPr>
        </p:nvSpPr>
        <p:spPr/>
        <p:txBody>
          <a:bodyPr/>
          <a:lstStyle/>
          <a:p>
            <a:fld id="{9F89F7CC-9F87-4499-96C7-237D6A5EE75F}" type="slidenum">
              <a:rPr lang="en-US" smtClean="0"/>
              <a:t>7</a:t>
            </a:fld>
            <a:endParaRPr lang="en-US" dirty="0"/>
          </a:p>
        </p:txBody>
      </p:sp>
    </p:spTree>
    <p:extLst>
      <p:ext uri="{BB962C8B-B14F-4D97-AF65-F5344CB8AC3E}">
        <p14:creationId xmlns:p14="http://schemas.microsoft.com/office/powerpoint/2010/main" val="192032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Profitability: Net Profit Margin: </a:t>
            </a:r>
            <a:r>
              <a:rPr lang="en-US" dirty="0"/>
              <a:t>measures the profit earned per dollar of revenue a company generates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oboto" panose="02000000000000000000" pitchFamily="2" charset="0"/>
              </a:rPr>
              <a:t>Leverage: Debt Equity Ratio: </a:t>
            </a:r>
            <a:r>
              <a:rPr lang="en-US" b="0" i="0" dirty="0">
                <a:solidFill>
                  <a:srgbClr val="333333"/>
                </a:solidFill>
                <a:effectLst/>
                <a:latin typeface="roboto" panose="02000000000000000000" pitchFamily="2" charset="0"/>
              </a:rPr>
              <a:t>The debt equity ratio is the ratio of how much a business owes (debt) compared to how much the owners have invested (equity). It is calculated by dividing debt by owners’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oboto" panose="02000000000000000000" pitchFamily="2" charset="0"/>
              </a:rPr>
              <a:t>Liquidity: Current Ratio: </a:t>
            </a:r>
            <a:r>
              <a:rPr lang="en-US" b="0" i="0" dirty="0">
                <a:solidFill>
                  <a:srgbClr val="333333"/>
                </a:solidFill>
                <a:effectLst/>
                <a:latin typeface="roboto" panose="02000000000000000000" pitchFamily="2" charset="0"/>
              </a:rPr>
              <a:t>The current ratio measures the liquidity of a business and its ability to meet its short-term liabilities and debts. It is calculated by dividing current assets by current liabilities.</a:t>
            </a:r>
            <a:endParaRPr lang="en-US" dirty="0"/>
          </a:p>
          <a:p>
            <a:endParaRPr lang="en-US" dirty="0"/>
          </a:p>
          <a:p>
            <a:r>
              <a:rPr lang="en-US" b="1" dirty="0"/>
              <a:t>Efficiency: Asset Turnover: </a:t>
            </a:r>
            <a:r>
              <a:rPr lang="en-US" b="0" i="0" dirty="0">
                <a:solidFill>
                  <a:srgbClr val="333333"/>
                </a:solidFill>
                <a:effectLst/>
                <a:latin typeface="roboto" panose="02000000000000000000" pitchFamily="2" charset="0"/>
              </a:rPr>
              <a:t>The asset turnover ratio shows the revenue generated by the assets of your business. It is a measure of the efficiency with which the business uses its resources. It is calculated by dividing revenue by assets</a:t>
            </a:r>
          </a:p>
          <a:p>
            <a:endParaRPr lang="en-US" b="0" i="0" dirty="0">
              <a:solidFill>
                <a:srgbClr val="333333"/>
              </a:solidFill>
              <a:effectLst/>
              <a:latin typeface="roboto" panose="02000000000000000000" pitchFamily="2" charset="0"/>
            </a:endParaRPr>
          </a:p>
          <a:p>
            <a:r>
              <a:rPr lang="en-US" b="0" i="0" dirty="0">
                <a:solidFill>
                  <a:srgbClr val="333333"/>
                </a:solidFill>
                <a:effectLst/>
                <a:latin typeface="roboto" panose="02000000000000000000" pitchFamily="2" charset="0"/>
              </a:rPr>
              <a:t>Note: One thing to keep in mind, the calculated ratios are only as good as the underlying data used to put them together, which stresses the importance of understanding accounting for each individual transaction. That being said, if you see a ratio that seems like an anomaly, its always good to dig into the details to confirm that everything is being accounted for correctly. </a:t>
            </a:r>
          </a:p>
          <a:p>
            <a:r>
              <a:rPr lang="en-US" b="0" i="0" dirty="0">
                <a:solidFill>
                  <a:srgbClr val="333333"/>
                </a:solidFill>
                <a:effectLst/>
                <a:latin typeface="roboto" panose="02000000000000000000" pitchFamily="2" charset="0"/>
              </a:rPr>
              <a:t>Example: </a:t>
            </a:r>
          </a:p>
          <a:p>
            <a:r>
              <a:rPr lang="en-US" b="0" i="0" dirty="0">
                <a:solidFill>
                  <a:srgbClr val="333333"/>
                </a:solidFill>
                <a:effectLst/>
                <a:latin typeface="roboto" panose="02000000000000000000" pitchFamily="2" charset="0"/>
              </a:rPr>
              <a:t>	Revenue vs Other Income – Could cause gross profit margin to be inflated if income from unrelated operations is being included in the top line revenue, when it should be in other income below the line. </a:t>
            </a:r>
          </a:p>
          <a:p>
            <a:r>
              <a:rPr lang="en-US" b="0" i="0" dirty="0">
                <a:solidFill>
                  <a:srgbClr val="333333"/>
                </a:solidFill>
                <a:effectLst/>
                <a:latin typeface="roboto" panose="02000000000000000000" pitchFamily="2" charset="0"/>
              </a:rPr>
              <a:t>	Classification between long-term and short-term – If you are not reclassifying current portion of long-term debt as a current liability, your current ratio will appear higher than it actually is and could cause management to believe their liquidity is better than it actually is. </a:t>
            </a:r>
          </a:p>
          <a:p>
            <a:endParaRPr lang="en-US" b="0" i="0" dirty="0">
              <a:solidFill>
                <a:srgbClr val="333333"/>
              </a:solidFill>
              <a:effectLst/>
              <a:latin typeface="roboto" panose="02000000000000000000" pitchFamily="2" charset="0"/>
            </a:endParaRPr>
          </a:p>
          <a:p>
            <a:endParaRPr lang="en-US" b="0" i="0" dirty="0">
              <a:solidFill>
                <a:srgbClr val="33333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9F89F7CC-9F87-4499-96C7-237D6A5EE75F}" type="slidenum">
              <a:rPr lang="en-US" smtClean="0"/>
              <a:t>10</a:t>
            </a:fld>
            <a:endParaRPr lang="en-US" dirty="0"/>
          </a:p>
        </p:txBody>
      </p:sp>
    </p:spTree>
    <p:extLst>
      <p:ext uri="{BB962C8B-B14F-4D97-AF65-F5344CB8AC3E}">
        <p14:creationId xmlns:p14="http://schemas.microsoft.com/office/powerpoint/2010/main" val="143385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roboto" panose="02000000000000000000" pitchFamily="2" charset="0"/>
              </a:rPr>
              <a:t>Investigate ratios that are both favorable and unfavorable compared to industry norms to confirm understanding. </a:t>
            </a:r>
          </a:p>
          <a:p>
            <a:endParaRPr lang="en-US" dirty="0"/>
          </a:p>
        </p:txBody>
      </p:sp>
      <p:sp>
        <p:nvSpPr>
          <p:cNvPr id="4" name="Slide Number Placeholder 3"/>
          <p:cNvSpPr>
            <a:spLocks noGrp="1"/>
          </p:cNvSpPr>
          <p:nvPr>
            <p:ph type="sldNum" sz="quarter" idx="5"/>
          </p:nvPr>
        </p:nvSpPr>
        <p:spPr/>
        <p:txBody>
          <a:bodyPr/>
          <a:lstStyle/>
          <a:p>
            <a:fld id="{9F89F7CC-9F87-4499-96C7-237D6A5EE75F}" type="slidenum">
              <a:rPr lang="en-US" smtClean="0"/>
              <a:t>13</a:t>
            </a:fld>
            <a:endParaRPr lang="en-US" dirty="0"/>
          </a:p>
        </p:txBody>
      </p:sp>
    </p:spTree>
    <p:extLst>
      <p:ext uri="{BB962C8B-B14F-4D97-AF65-F5344CB8AC3E}">
        <p14:creationId xmlns:p14="http://schemas.microsoft.com/office/powerpoint/2010/main" val="88185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Management Quality: </a:t>
            </a:r>
            <a:r>
              <a:rPr lang="en-US" b="0" dirty="0"/>
              <a:t>The skills, experience, vision, and ethics of management play a pivotal role in driving a company’s performance and shareholder value creation. The leadership style and abilities of managers are critical. </a:t>
            </a:r>
            <a:r>
              <a:rPr lang="en-US" b="0" i="0" dirty="0">
                <a:solidFill>
                  <a:srgbClr val="272A37"/>
                </a:solidFill>
                <a:effectLst/>
                <a:latin typeface="Roboto" panose="02000000000000000000" pitchFamily="2" charset="0"/>
              </a:rPr>
              <a:t>Effective leaders motivate employees towards a vision, think strategically, and foster a performance-driven work culture. They act decisively under pressure and align teams to achieve goals. Poor leadership demotivates employees, creates discontent, and hurts productivity.</a:t>
            </a:r>
          </a:p>
          <a:p>
            <a:endParaRPr lang="en-US" b="0" i="0" dirty="0">
              <a:solidFill>
                <a:srgbClr val="272A37"/>
              </a:solidFill>
              <a:effectLst/>
              <a:latin typeface="Roboto" panose="02000000000000000000" pitchFamily="2" charset="0"/>
            </a:endParaRPr>
          </a:p>
          <a:p>
            <a:r>
              <a:rPr lang="en-US" b="1" i="0" dirty="0">
                <a:solidFill>
                  <a:srgbClr val="272A37"/>
                </a:solidFill>
                <a:effectLst/>
                <a:latin typeface="Roboto" panose="02000000000000000000" pitchFamily="2" charset="0"/>
              </a:rPr>
              <a:t>Corporate Governance: </a:t>
            </a:r>
            <a:r>
              <a:rPr lang="en-US" b="0" i="0" dirty="0">
                <a:solidFill>
                  <a:srgbClr val="272A37"/>
                </a:solidFill>
                <a:effectLst/>
                <a:latin typeface="Roboto" panose="02000000000000000000" pitchFamily="2" charset="0"/>
              </a:rPr>
              <a:t>Corporate governance refers to the system of policies, processes, and people that direct and control a company. Strong corporate governance ensures transparency, accountability, and ethical business practices that protect shareholder interests. Corporate governance refers to the system of policies, processes, and people that direct and control a company. Strong corporate governance ensures transparency, accountability, and ethical business practices that protect shareholder interests. Boards with a majority of independent directors provide effective oversight and prevent promoter conflicts. Regular board evaluations, limited tenures, and mandatory retirements improve quality. Infrequent board meetings, directors serving on multiple boards, and interlocking directorships signal weak governance.</a:t>
            </a:r>
          </a:p>
          <a:p>
            <a:r>
              <a:rPr lang="en-US" b="0" i="0" dirty="0">
                <a:solidFill>
                  <a:srgbClr val="272A37"/>
                </a:solidFill>
                <a:effectLst/>
                <a:latin typeface="Roboto" panose="02000000000000000000" pitchFamily="2" charset="0"/>
              </a:rPr>
              <a:t>  </a:t>
            </a:r>
          </a:p>
          <a:p>
            <a:r>
              <a:rPr lang="en-US" b="1" i="0" dirty="0">
                <a:solidFill>
                  <a:srgbClr val="272A37"/>
                </a:solidFill>
                <a:effectLst/>
                <a:latin typeface="Roboto" panose="02000000000000000000" pitchFamily="2" charset="0"/>
              </a:rPr>
              <a:t>Business Model: </a:t>
            </a:r>
            <a:r>
              <a:rPr lang="en-US" b="0" i="0" dirty="0">
                <a:solidFill>
                  <a:srgbClr val="272A37"/>
                </a:solidFill>
                <a:effectLst/>
                <a:latin typeface="Roboto" panose="02000000000000000000" pitchFamily="2" charset="0"/>
              </a:rPr>
              <a:t>A company’s business model refers to its system for creating, delivering, and capturing value. Factors like product differentiation, competitive advantages, customer utility, recurring revenues, synergy across offerings, etc., provide insights. A robust product portfolio caters to diverse customer needs and supports multiple revenue streams. Companies catering to growing segments and under-served needs often sustain higher growth.  </a:t>
            </a:r>
          </a:p>
          <a:p>
            <a:endParaRPr lang="en-US" b="0" i="0" dirty="0">
              <a:solidFill>
                <a:srgbClr val="272A37"/>
              </a:solidFill>
              <a:effectLst/>
              <a:latin typeface="Roboto" panose="02000000000000000000" pitchFamily="2" charset="0"/>
            </a:endParaRPr>
          </a:p>
          <a:p>
            <a:r>
              <a:rPr lang="en-US" b="1" i="0" dirty="0">
                <a:solidFill>
                  <a:srgbClr val="272A37"/>
                </a:solidFill>
                <a:effectLst/>
                <a:latin typeface="Roboto" panose="02000000000000000000" pitchFamily="2" charset="0"/>
              </a:rPr>
              <a:t>Industry &amp; Competition: </a:t>
            </a:r>
            <a:r>
              <a:rPr lang="en-US" b="0" i="0" dirty="0">
                <a:solidFill>
                  <a:srgbClr val="272A37"/>
                </a:solidFill>
                <a:effectLst/>
                <a:latin typeface="Roboto" panose="02000000000000000000" pitchFamily="2" charset="0"/>
              </a:rPr>
              <a:t>Assessing industry structure, growth prospects, competitive intensity, and dynamics is a key qualitative analysis in stock research. Attractive industries with conducive structures enable companies to sustain high profitability. The overall industry growth trajectory based on past trends and future projections is analyzed. Both near-term growth and long-term outlook in industry analysis are reviewed.</a:t>
            </a:r>
          </a:p>
          <a:p>
            <a:r>
              <a:rPr lang="en-US" b="0" i="0" dirty="0">
                <a:solidFill>
                  <a:srgbClr val="272A37"/>
                </a:solidFill>
                <a:effectLst/>
                <a:latin typeface="Roboto" panose="02000000000000000000" pitchFamily="2" charset="0"/>
              </a:rPr>
              <a:t>  </a:t>
            </a:r>
          </a:p>
          <a:p>
            <a:r>
              <a:rPr lang="en-US" b="1" i="0" dirty="0">
                <a:solidFill>
                  <a:srgbClr val="272A37"/>
                </a:solidFill>
                <a:effectLst/>
                <a:latin typeface="Roboto" panose="02000000000000000000" pitchFamily="2" charset="0"/>
              </a:rPr>
              <a:t>Regulatory and environmental factors: </a:t>
            </a:r>
            <a:r>
              <a:rPr lang="en-US" b="0" i="0" dirty="0">
                <a:solidFill>
                  <a:srgbClr val="272A37"/>
                </a:solidFill>
                <a:effectLst/>
                <a:latin typeface="Roboto" panose="02000000000000000000" pitchFamily="2" charset="0"/>
              </a:rPr>
              <a:t>The regulatory landscape and environmental factors related to social, governance, and climate issues are important qualitative considerations in stock research. Regulatory analysis involves identifying governing bodies, compliance requirements, upcoming regulatory changes, geographic variations, and any legal risks. This helps evaluate the impact on companies in terms of costs, restrictions, and risks. Firms adapt strategies to regulations, while investors avoid stocks with high regulatory risks or find potential winners and losers from new regulations. </a:t>
            </a:r>
            <a:endParaRPr lang="en-US" b="1" dirty="0"/>
          </a:p>
        </p:txBody>
      </p:sp>
      <p:sp>
        <p:nvSpPr>
          <p:cNvPr id="4" name="Slide Number Placeholder 3"/>
          <p:cNvSpPr>
            <a:spLocks noGrp="1"/>
          </p:cNvSpPr>
          <p:nvPr>
            <p:ph type="sldNum" sz="quarter" idx="5"/>
          </p:nvPr>
        </p:nvSpPr>
        <p:spPr/>
        <p:txBody>
          <a:bodyPr/>
          <a:lstStyle/>
          <a:p>
            <a:fld id="{9F89F7CC-9F87-4499-96C7-237D6A5EE75F}" type="slidenum">
              <a:rPr lang="en-US" smtClean="0"/>
              <a:t>17</a:t>
            </a:fld>
            <a:endParaRPr lang="en-US" dirty="0"/>
          </a:p>
        </p:txBody>
      </p:sp>
    </p:spTree>
    <p:extLst>
      <p:ext uri="{BB962C8B-B14F-4D97-AF65-F5344CB8AC3E}">
        <p14:creationId xmlns:p14="http://schemas.microsoft.com/office/powerpoint/2010/main" val="2806798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3886-5C5E-42A8-96A6-CEEEB0D956B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6AB118-C6AD-4BE6-BF7C-31A3D3017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4A175-237A-4D80-844E-C28EFDEA0EFF}"/>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5" name="Footer Placeholder 4">
            <a:extLst>
              <a:ext uri="{FF2B5EF4-FFF2-40B4-BE49-F238E27FC236}">
                <a16:creationId xmlns:a16="http://schemas.microsoft.com/office/drawing/2014/main" id="{0F7FE2C2-BA53-45D6-911F-1E590C559B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237BBD-156F-4617-9EE3-C7574A7EA3AA}"/>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427385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DA02-5AFC-400C-974E-96D3AFFFB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872D9B-D6F2-4849-833C-6E74AD589B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7F4DE2F-7779-4905-BE45-B8543C6F0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E0865D-CA44-4CAC-94BC-0A3668AF78E0}"/>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6" name="Footer Placeholder 5">
            <a:extLst>
              <a:ext uri="{FF2B5EF4-FFF2-40B4-BE49-F238E27FC236}">
                <a16:creationId xmlns:a16="http://schemas.microsoft.com/office/drawing/2014/main" id="{F41929C6-9553-4379-B590-EAC59863A5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869A7C-A6A1-4593-98D8-DE3E63F25E7F}"/>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114371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CD2F-E0DE-44F5-9CF8-B82DC8D07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D4C3A-6042-427F-8D5B-46470E0F81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18BBB-F45D-4B8E-9ACA-D4EA4127291C}"/>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5" name="Footer Placeholder 4">
            <a:extLst>
              <a:ext uri="{FF2B5EF4-FFF2-40B4-BE49-F238E27FC236}">
                <a16:creationId xmlns:a16="http://schemas.microsoft.com/office/drawing/2014/main" id="{CF47319D-6506-4A71-A7E9-640004758F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585E69-3A2F-4989-A204-3A5CF6A002DC}"/>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150054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DBE77-A763-4854-90B0-BC34B1F849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4EE5FE-813F-46EF-B205-990A92682A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FC430-2800-46D2-9244-F68F46BE9E04}"/>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5" name="Footer Placeholder 4">
            <a:extLst>
              <a:ext uri="{FF2B5EF4-FFF2-40B4-BE49-F238E27FC236}">
                <a16:creationId xmlns:a16="http://schemas.microsoft.com/office/drawing/2014/main" id="{F9743744-FD4A-4118-9107-BD536C5F62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EB4A1E-47C0-4684-A988-C562FCBE1283}"/>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368420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1256-FCB4-4541-8213-5BBF342BC8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7C556-D205-456B-9FB6-608CF86F94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38D45-B95E-4464-A76A-E8DF5DC5179A}"/>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5" name="Footer Placeholder 4">
            <a:extLst>
              <a:ext uri="{FF2B5EF4-FFF2-40B4-BE49-F238E27FC236}">
                <a16:creationId xmlns:a16="http://schemas.microsoft.com/office/drawing/2014/main" id="{030BAF80-893C-4873-8056-BB641F6A12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75D8AD-9683-46E9-B0B3-7CCF115B5779}"/>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301831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1256-FCB4-4541-8213-5BBF342BC8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7C556-D205-456B-9FB6-608CF86F94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38D45-B95E-4464-A76A-E8DF5DC5179A}"/>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5" name="Footer Placeholder 4">
            <a:extLst>
              <a:ext uri="{FF2B5EF4-FFF2-40B4-BE49-F238E27FC236}">
                <a16:creationId xmlns:a16="http://schemas.microsoft.com/office/drawing/2014/main" id="{030BAF80-893C-4873-8056-BB641F6A12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75D8AD-9683-46E9-B0B3-7CCF115B5779}"/>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188465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8E51-A109-4EC6-873A-B9038C531D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258EFF-E78C-4177-B95A-A394E9A58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967244-8441-40CD-8D58-7EBC7CECD7A9}"/>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5" name="Footer Placeholder 4">
            <a:extLst>
              <a:ext uri="{FF2B5EF4-FFF2-40B4-BE49-F238E27FC236}">
                <a16:creationId xmlns:a16="http://schemas.microsoft.com/office/drawing/2014/main" id="{8209316B-C561-4B93-9A6C-290C8242E1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98A393-452D-4247-8E92-BF1D2068EBD0}"/>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193840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5773-0D34-4309-88C1-C801C83D1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31C61-291D-4BC8-8138-71723F22CE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2BD59-E39A-4707-BBE3-F4184EDC7C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40990-55C8-4AD2-949E-B9E045487055}"/>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6" name="Footer Placeholder 5">
            <a:extLst>
              <a:ext uri="{FF2B5EF4-FFF2-40B4-BE49-F238E27FC236}">
                <a16:creationId xmlns:a16="http://schemas.microsoft.com/office/drawing/2014/main" id="{E9112B50-171D-416E-9E28-4E0E475712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97445-99E7-44D2-A75B-7351A8375817}"/>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397358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44D9-17FE-468D-ABD4-253946A29A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83E36-0A68-433F-9FC9-36CCB8792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AD9357-BEB6-4FBB-9288-5009F9D280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177F73-215B-488E-9684-CB27BB97F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569584-204B-41DC-867C-F08B13926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A2BD5-0295-4396-A97D-3CA3929B4063}"/>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8" name="Footer Placeholder 7">
            <a:extLst>
              <a:ext uri="{FF2B5EF4-FFF2-40B4-BE49-F238E27FC236}">
                <a16:creationId xmlns:a16="http://schemas.microsoft.com/office/drawing/2014/main" id="{20194D91-8E23-4FB0-B573-F0FCC816C13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E219BB-9524-4D7F-8922-3981930BF54F}"/>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2098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0F20-EEF7-4A08-BC82-2C8BF2E59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2C6D7-AD51-4C7B-824D-056D840A44C9}"/>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4" name="Footer Placeholder 3">
            <a:extLst>
              <a:ext uri="{FF2B5EF4-FFF2-40B4-BE49-F238E27FC236}">
                <a16:creationId xmlns:a16="http://schemas.microsoft.com/office/drawing/2014/main" id="{093073D6-150B-41F0-B90A-C2026D52DD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6F6774-4553-4FFB-BB35-AA02446CA02A}"/>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64420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1AA5BA-2EA7-4CD1-A6D5-E206597CA595}"/>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3" name="Footer Placeholder 2">
            <a:extLst>
              <a:ext uri="{FF2B5EF4-FFF2-40B4-BE49-F238E27FC236}">
                <a16:creationId xmlns:a16="http://schemas.microsoft.com/office/drawing/2014/main" id="{5AA23D7B-B613-4438-90A5-354967DF41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411243-993D-49E9-9697-97906554686E}"/>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281941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89C3-23B4-4BE5-9240-837C4B15B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4050DE-95FA-4C14-9377-AEC782E12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9FB02-5970-43CF-89D1-0211D67D3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C660CB-C8A8-4119-ADA2-6812C3E26A8F}"/>
              </a:ext>
            </a:extLst>
          </p:cNvPr>
          <p:cNvSpPr>
            <a:spLocks noGrp="1"/>
          </p:cNvSpPr>
          <p:nvPr>
            <p:ph type="dt" sz="half" idx="10"/>
          </p:nvPr>
        </p:nvSpPr>
        <p:spPr/>
        <p:txBody>
          <a:bodyPr/>
          <a:lstStyle/>
          <a:p>
            <a:fld id="{E18707DD-270C-4216-8F93-6AC9F4B50C29}" type="datetimeFigureOut">
              <a:rPr lang="en-US" smtClean="0"/>
              <a:t>11/27/2024</a:t>
            </a:fld>
            <a:endParaRPr lang="en-US" dirty="0"/>
          </a:p>
        </p:txBody>
      </p:sp>
      <p:sp>
        <p:nvSpPr>
          <p:cNvPr id="6" name="Footer Placeholder 5">
            <a:extLst>
              <a:ext uri="{FF2B5EF4-FFF2-40B4-BE49-F238E27FC236}">
                <a16:creationId xmlns:a16="http://schemas.microsoft.com/office/drawing/2014/main" id="{0FAEA1B4-435D-4A10-A0EB-E4A2C37197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323D6D-8353-4598-9C08-9DB53A365618}"/>
              </a:ext>
            </a:extLst>
          </p:cNvPr>
          <p:cNvSpPr>
            <a:spLocks noGrp="1"/>
          </p:cNvSpPr>
          <p:nvPr>
            <p:ph type="sldNum" sz="quarter" idx="12"/>
          </p:nvPr>
        </p:nvSpPr>
        <p:spPr/>
        <p:txBody>
          <a:bodyPr/>
          <a:lstStyle/>
          <a:p>
            <a:fld id="{E8616139-24F9-4BF2-B5FB-3A6C2572FD36}" type="slidenum">
              <a:rPr lang="en-US" smtClean="0"/>
              <a:t>‹#›</a:t>
            </a:fld>
            <a:endParaRPr lang="en-US" dirty="0"/>
          </a:p>
        </p:txBody>
      </p:sp>
    </p:spTree>
    <p:extLst>
      <p:ext uri="{BB962C8B-B14F-4D97-AF65-F5344CB8AC3E}">
        <p14:creationId xmlns:p14="http://schemas.microsoft.com/office/powerpoint/2010/main" val="53382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7FD6E-7167-499D-835F-1CBFB376D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6C5EEA-F1BF-4B2E-B862-8190A38C8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AE97DE-F43E-4B4F-97B0-5834233D6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707DD-270C-4216-8F93-6AC9F4B50C29}" type="datetimeFigureOut">
              <a:rPr lang="en-US" smtClean="0"/>
              <a:t>11/27/2024</a:t>
            </a:fld>
            <a:endParaRPr lang="en-US" dirty="0"/>
          </a:p>
        </p:txBody>
      </p:sp>
      <p:sp>
        <p:nvSpPr>
          <p:cNvPr id="5" name="Footer Placeholder 4">
            <a:extLst>
              <a:ext uri="{FF2B5EF4-FFF2-40B4-BE49-F238E27FC236}">
                <a16:creationId xmlns:a16="http://schemas.microsoft.com/office/drawing/2014/main" id="{9762BAB6-254F-4E6B-B464-4E0218FE2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F7B4FF-89E5-4B11-A63D-183446A11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16139-24F9-4BF2-B5FB-3A6C2572FD36}" type="slidenum">
              <a:rPr lang="en-US" smtClean="0"/>
              <a:t>‹#›</a:t>
            </a:fld>
            <a:endParaRPr lang="en-US" dirty="0"/>
          </a:p>
        </p:txBody>
      </p:sp>
    </p:spTree>
    <p:extLst>
      <p:ext uri="{BB962C8B-B14F-4D97-AF65-F5344CB8AC3E}">
        <p14:creationId xmlns:p14="http://schemas.microsoft.com/office/powerpoint/2010/main" val="2056069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Tw Cen MT Condensed Extra Bold" panose="020B08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609B-BB73-4EE9-8612-53A43FC88B9F}"/>
              </a:ext>
            </a:extLst>
          </p:cNvPr>
          <p:cNvSpPr>
            <a:spLocks noGrp="1"/>
          </p:cNvSpPr>
          <p:nvPr>
            <p:ph type="ctrTitle"/>
          </p:nvPr>
        </p:nvSpPr>
        <p:spPr>
          <a:xfrm>
            <a:off x="914400" y="1122363"/>
            <a:ext cx="9753600" cy="2387600"/>
          </a:xfrm>
        </p:spPr>
        <p:txBody>
          <a:bodyPr>
            <a:normAutofit/>
          </a:bodyPr>
          <a:lstStyle/>
          <a:p>
            <a:r>
              <a:rPr lang="en-US" sz="7200" dirty="0">
                <a:solidFill>
                  <a:schemeClr val="bg1"/>
                </a:solidFill>
                <a:latin typeface="Tw Cen MT Condensed Extra Bold" panose="020B0803020202020204" pitchFamily="34" charset="0"/>
              </a:rPr>
              <a:t>Financial Statement Analysis</a:t>
            </a:r>
          </a:p>
        </p:txBody>
      </p:sp>
      <p:sp>
        <p:nvSpPr>
          <p:cNvPr id="3" name="Subtitle 2">
            <a:extLst>
              <a:ext uri="{FF2B5EF4-FFF2-40B4-BE49-F238E27FC236}">
                <a16:creationId xmlns:a16="http://schemas.microsoft.com/office/drawing/2014/main" id="{E33ACEC6-E928-4071-92F4-B5E71D4BE5E2}"/>
              </a:ext>
            </a:extLst>
          </p:cNvPr>
          <p:cNvSpPr>
            <a:spLocks noGrp="1"/>
          </p:cNvSpPr>
          <p:nvPr>
            <p:ph type="subTitle" idx="1"/>
          </p:nvPr>
        </p:nvSpPr>
        <p:spPr/>
        <p:txBody>
          <a:bodyPr/>
          <a:lstStyle/>
          <a:p>
            <a:r>
              <a:rPr lang="en-US" dirty="0">
                <a:solidFill>
                  <a:schemeClr val="bg1"/>
                </a:solidFill>
                <a:latin typeface="Tw Cen MT" panose="020B0602020104020603" pitchFamily="34" charset="0"/>
              </a:rPr>
              <a:t>December 2024</a:t>
            </a:r>
          </a:p>
          <a:p>
            <a:endParaRPr lang="en-US" dirty="0">
              <a:solidFill>
                <a:schemeClr val="bg1"/>
              </a:solidFill>
              <a:latin typeface="Tw Cen MT" panose="020B0602020104020603" pitchFamily="34" charset="0"/>
            </a:endParaRPr>
          </a:p>
          <a:p>
            <a:endParaRPr lang="en-US"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4985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EBD8D74-87A3-452A-4B86-077B549EA229}"/>
              </a:ext>
            </a:extLst>
          </p:cNvPr>
          <p:cNvPicPr>
            <a:picLocks noGrp="1" noChangeAspect="1"/>
          </p:cNvPicPr>
          <p:nvPr>
            <p:ph type="pic" idx="1"/>
          </p:nvPr>
        </p:nvPicPr>
        <p:blipFill>
          <a:blip r:embed="rId3"/>
          <a:srcRect l="10423" r="10423"/>
          <a:stretch>
            <a:fillRect/>
          </a:stretch>
        </p:blipFill>
        <p:spPr>
          <a:prstGeom prst="rect">
            <a:avLst/>
          </a:prstGeom>
          <a:ln>
            <a:noFill/>
          </a:ln>
          <a:effectLst>
            <a:softEdge rad="112500"/>
          </a:effectLst>
        </p:spPr>
      </p:pic>
      <p:sp>
        <p:nvSpPr>
          <p:cNvPr id="2" name="Title 1">
            <a:extLst>
              <a:ext uri="{FF2B5EF4-FFF2-40B4-BE49-F238E27FC236}">
                <a16:creationId xmlns:a16="http://schemas.microsoft.com/office/drawing/2014/main" id="{38EB824C-D84C-7621-0EAF-A4635C399D20}"/>
              </a:ext>
            </a:extLst>
          </p:cNvPr>
          <p:cNvSpPr>
            <a:spLocks noGrp="1"/>
          </p:cNvSpPr>
          <p:nvPr>
            <p:ph type="title"/>
          </p:nvPr>
        </p:nvSpPr>
        <p:spPr>
          <a:xfrm>
            <a:off x="570016" y="457200"/>
            <a:ext cx="4202009" cy="1600200"/>
          </a:xfrm>
        </p:spPr>
        <p:txBody>
          <a:bodyPr>
            <a:normAutofit/>
          </a:bodyPr>
          <a:lstStyle/>
          <a:p>
            <a:r>
              <a:rPr lang="en-US" sz="4400" dirty="0"/>
              <a:t>Calculate Financial Ratios</a:t>
            </a:r>
          </a:p>
        </p:txBody>
      </p:sp>
      <p:sp>
        <p:nvSpPr>
          <p:cNvPr id="4" name="Text Placeholder 3">
            <a:extLst>
              <a:ext uri="{FF2B5EF4-FFF2-40B4-BE49-F238E27FC236}">
                <a16:creationId xmlns:a16="http://schemas.microsoft.com/office/drawing/2014/main" id="{7900B397-0A06-95EE-6C30-3D7B25CF6679}"/>
              </a:ext>
            </a:extLst>
          </p:cNvPr>
          <p:cNvSpPr>
            <a:spLocks noGrp="1"/>
          </p:cNvSpPr>
          <p:nvPr>
            <p:ph type="body" sz="half" idx="2"/>
          </p:nvPr>
        </p:nvSpPr>
        <p:spPr>
          <a:xfrm>
            <a:off x="570016" y="2057399"/>
            <a:ext cx="4202009" cy="4343401"/>
          </a:xfrm>
        </p:spPr>
        <p:txBody>
          <a:bodyPr>
            <a:normAutofit/>
          </a:bodyPr>
          <a:lstStyle/>
          <a:p>
            <a:r>
              <a:rPr lang="en-US" sz="1800" dirty="0"/>
              <a:t>Use various ratios to assess different aspects of the company’s financial health.</a:t>
            </a:r>
          </a:p>
          <a:p>
            <a:r>
              <a:rPr lang="en-US" sz="1800" b="1" dirty="0"/>
              <a:t>Key Ratios:</a:t>
            </a:r>
          </a:p>
          <a:p>
            <a:r>
              <a:rPr lang="en-US" sz="1800" dirty="0"/>
              <a:t>Net Profit Margin = Net Income/Net Sales</a:t>
            </a:r>
          </a:p>
          <a:p>
            <a:endParaRPr lang="en-US" sz="1800" dirty="0"/>
          </a:p>
          <a:p>
            <a:r>
              <a:rPr lang="en-US" sz="1800" dirty="0"/>
              <a:t>Debt Equity Ratio = Debt/Owners’ Equity</a:t>
            </a:r>
          </a:p>
          <a:p>
            <a:endParaRPr lang="en-US" sz="1800" dirty="0"/>
          </a:p>
          <a:p>
            <a:r>
              <a:rPr lang="en-US" sz="1800" dirty="0"/>
              <a:t>Asset Turnover = Net Sales/ Total Assets</a:t>
            </a:r>
          </a:p>
          <a:p>
            <a:endParaRPr lang="en-US" sz="1800" dirty="0"/>
          </a:p>
          <a:p>
            <a:r>
              <a:rPr lang="en-US" sz="1800" dirty="0"/>
              <a:t>Current Ratio = Current Assets/Current 			     Liabilities</a:t>
            </a:r>
          </a:p>
          <a:p>
            <a:endParaRPr lang="en-US" sz="1800" dirty="0"/>
          </a:p>
        </p:txBody>
      </p:sp>
    </p:spTree>
    <p:extLst>
      <p:ext uri="{BB962C8B-B14F-4D97-AF65-F5344CB8AC3E}">
        <p14:creationId xmlns:p14="http://schemas.microsoft.com/office/powerpoint/2010/main" val="288558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36D7-0CEA-4562-9B27-48739C33082B}"/>
              </a:ext>
            </a:extLst>
          </p:cNvPr>
          <p:cNvSpPr>
            <a:spLocks noGrp="1"/>
          </p:cNvSpPr>
          <p:nvPr>
            <p:ph type="title"/>
          </p:nvPr>
        </p:nvSpPr>
        <p:spPr/>
        <p:txBody>
          <a:bodyPr/>
          <a:lstStyle/>
          <a:p>
            <a:r>
              <a:rPr lang="en-US" dirty="0"/>
              <a:t>Horizontal Analysis	</a:t>
            </a:r>
          </a:p>
        </p:txBody>
      </p:sp>
      <p:sp>
        <p:nvSpPr>
          <p:cNvPr id="3" name="Content Placeholder 2">
            <a:extLst>
              <a:ext uri="{FF2B5EF4-FFF2-40B4-BE49-F238E27FC236}">
                <a16:creationId xmlns:a16="http://schemas.microsoft.com/office/drawing/2014/main" id="{6EDE41C1-620B-34D2-6766-1ABE1062F129}"/>
              </a:ext>
            </a:extLst>
          </p:cNvPr>
          <p:cNvSpPr>
            <a:spLocks noGrp="1"/>
          </p:cNvSpPr>
          <p:nvPr>
            <p:ph idx="1"/>
          </p:nvPr>
        </p:nvSpPr>
        <p:spPr/>
        <p:txBody>
          <a:bodyPr>
            <a:normAutofit/>
          </a:bodyPr>
          <a:lstStyle/>
          <a:p>
            <a:r>
              <a:rPr lang="en-US" sz="2400" dirty="0"/>
              <a:t>Compare financial data across multiple periods (e.g., year-over-year) to identify trends and patterns.</a:t>
            </a:r>
          </a:p>
          <a:p>
            <a:pPr lvl="1"/>
            <a:r>
              <a:rPr lang="en-US" sz="2000" dirty="0"/>
              <a:t>Can be used to compare growth rates and profitability over a specific period.</a:t>
            </a:r>
          </a:p>
        </p:txBody>
      </p:sp>
      <p:pic>
        <p:nvPicPr>
          <p:cNvPr id="4" name="Picture 3">
            <a:extLst>
              <a:ext uri="{FF2B5EF4-FFF2-40B4-BE49-F238E27FC236}">
                <a16:creationId xmlns:a16="http://schemas.microsoft.com/office/drawing/2014/main" id="{2E0E50E8-BB9B-FEE8-C344-2FC474F2FE7D}"/>
              </a:ext>
            </a:extLst>
          </p:cNvPr>
          <p:cNvPicPr>
            <a:picLocks noChangeAspect="1"/>
          </p:cNvPicPr>
          <p:nvPr/>
        </p:nvPicPr>
        <p:blipFill>
          <a:blip r:embed="rId2"/>
          <a:stretch>
            <a:fillRect/>
          </a:stretch>
        </p:blipFill>
        <p:spPr>
          <a:xfrm>
            <a:off x="1219200" y="3191494"/>
            <a:ext cx="9753600" cy="2266950"/>
          </a:xfrm>
          <a:prstGeom prst="rect">
            <a:avLst/>
          </a:prstGeom>
        </p:spPr>
      </p:pic>
    </p:spTree>
    <p:extLst>
      <p:ext uri="{BB962C8B-B14F-4D97-AF65-F5344CB8AC3E}">
        <p14:creationId xmlns:p14="http://schemas.microsoft.com/office/powerpoint/2010/main" val="102815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CC3E-1AB3-AC06-5EBA-BB8AFB303F32}"/>
              </a:ext>
            </a:extLst>
          </p:cNvPr>
          <p:cNvSpPr>
            <a:spLocks noGrp="1"/>
          </p:cNvSpPr>
          <p:nvPr>
            <p:ph type="title"/>
          </p:nvPr>
        </p:nvSpPr>
        <p:spPr/>
        <p:txBody>
          <a:bodyPr/>
          <a:lstStyle/>
          <a:p>
            <a:r>
              <a:rPr lang="en-US" dirty="0"/>
              <a:t>Perform Vertical Analysis</a:t>
            </a:r>
          </a:p>
        </p:txBody>
      </p:sp>
      <p:sp>
        <p:nvSpPr>
          <p:cNvPr id="3" name="Content Placeholder 2">
            <a:extLst>
              <a:ext uri="{FF2B5EF4-FFF2-40B4-BE49-F238E27FC236}">
                <a16:creationId xmlns:a16="http://schemas.microsoft.com/office/drawing/2014/main" id="{28C7E01C-96A8-495A-ED16-ABE38DFF2DB0}"/>
              </a:ext>
            </a:extLst>
          </p:cNvPr>
          <p:cNvSpPr>
            <a:spLocks noGrp="1"/>
          </p:cNvSpPr>
          <p:nvPr>
            <p:ph idx="1"/>
          </p:nvPr>
        </p:nvSpPr>
        <p:spPr/>
        <p:txBody>
          <a:bodyPr>
            <a:normAutofit/>
          </a:bodyPr>
          <a:lstStyle/>
          <a:p>
            <a:r>
              <a:rPr lang="en-US" sz="2400" dirty="0"/>
              <a:t>Express each line item on a financial statement as a percentage of a base figure (e.g., cost of goods sold as a percentage of sales) to assess relative proportions.</a:t>
            </a:r>
          </a:p>
          <a:p>
            <a:pPr lvl="1"/>
            <a:r>
              <a:rPr lang="en-US" sz="2000" dirty="0"/>
              <a:t>Can be used to set goals and threshold limits</a:t>
            </a:r>
          </a:p>
        </p:txBody>
      </p:sp>
      <p:pic>
        <p:nvPicPr>
          <p:cNvPr id="4" name="Picture 3">
            <a:extLst>
              <a:ext uri="{FF2B5EF4-FFF2-40B4-BE49-F238E27FC236}">
                <a16:creationId xmlns:a16="http://schemas.microsoft.com/office/drawing/2014/main" id="{50CA7694-0326-D276-F39C-163EBAE34525}"/>
              </a:ext>
            </a:extLst>
          </p:cNvPr>
          <p:cNvPicPr>
            <a:picLocks noChangeAspect="1"/>
          </p:cNvPicPr>
          <p:nvPr/>
        </p:nvPicPr>
        <p:blipFill>
          <a:blip r:embed="rId2"/>
          <a:stretch>
            <a:fillRect/>
          </a:stretch>
        </p:blipFill>
        <p:spPr>
          <a:xfrm>
            <a:off x="3137064" y="3429000"/>
            <a:ext cx="5917871" cy="2664198"/>
          </a:xfrm>
          <a:prstGeom prst="rect">
            <a:avLst/>
          </a:prstGeom>
        </p:spPr>
      </p:pic>
    </p:spTree>
    <p:extLst>
      <p:ext uri="{BB962C8B-B14F-4D97-AF65-F5344CB8AC3E}">
        <p14:creationId xmlns:p14="http://schemas.microsoft.com/office/powerpoint/2010/main" val="209331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5064-8DCD-D38C-BC09-72815097FB6A}"/>
              </a:ext>
            </a:extLst>
          </p:cNvPr>
          <p:cNvSpPr>
            <a:spLocks noGrp="1"/>
          </p:cNvSpPr>
          <p:nvPr>
            <p:ph type="title"/>
          </p:nvPr>
        </p:nvSpPr>
        <p:spPr/>
        <p:txBody>
          <a:bodyPr/>
          <a:lstStyle/>
          <a:p>
            <a:r>
              <a:rPr lang="en-US" dirty="0"/>
              <a:t>Compare to Industry Benchmarks</a:t>
            </a:r>
          </a:p>
        </p:txBody>
      </p:sp>
      <p:sp>
        <p:nvSpPr>
          <p:cNvPr id="3" name="Content Placeholder 2">
            <a:extLst>
              <a:ext uri="{FF2B5EF4-FFF2-40B4-BE49-F238E27FC236}">
                <a16:creationId xmlns:a16="http://schemas.microsoft.com/office/drawing/2014/main" id="{F09CEC75-1CD2-887E-1055-D349871B431D}"/>
              </a:ext>
            </a:extLst>
          </p:cNvPr>
          <p:cNvSpPr>
            <a:spLocks noGrp="1"/>
          </p:cNvSpPr>
          <p:nvPr>
            <p:ph idx="1"/>
          </p:nvPr>
        </p:nvSpPr>
        <p:spPr/>
        <p:txBody>
          <a:bodyPr/>
          <a:lstStyle/>
          <a:p>
            <a:r>
              <a:rPr lang="en-US" dirty="0"/>
              <a:t>Use industry averages or competitor data to evaluate whether a company’s financial performance is considered strong or weak within its sector.</a:t>
            </a:r>
          </a:p>
        </p:txBody>
      </p:sp>
    </p:spTree>
    <p:extLst>
      <p:ext uri="{BB962C8B-B14F-4D97-AF65-F5344CB8AC3E}">
        <p14:creationId xmlns:p14="http://schemas.microsoft.com/office/powerpoint/2010/main" val="201204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C994-057F-3EA4-28D3-0376630BED9B}"/>
              </a:ext>
            </a:extLst>
          </p:cNvPr>
          <p:cNvSpPr>
            <a:spLocks noGrp="1"/>
          </p:cNvSpPr>
          <p:nvPr>
            <p:ph type="title"/>
          </p:nvPr>
        </p:nvSpPr>
        <p:spPr/>
        <p:txBody>
          <a:bodyPr/>
          <a:lstStyle/>
          <a:p>
            <a:r>
              <a:rPr lang="en-US" dirty="0"/>
              <a:t>Interpret the Results</a:t>
            </a:r>
          </a:p>
        </p:txBody>
      </p:sp>
      <p:sp>
        <p:nvSpPr>
          <p:cNvPr id="3" name="Content Placeholder 2">
            <a:extLst>
              <a:ext uri="{FF2B5EF4-FFF2-40B4-BE49-F238E27FC236}">
                <a16:creationId xmlns:a16="http://schemas.microsoft.com/office/drawing/2014/main" id="{6545D3AF-C3C7-62FA-AAE6-6382C93498C8}"/>
              </a:ext>
            </a:extLst>
          </p:cNvPr>
          <p:cNvSpPr>
            <a:spLocks noGrp="1"/>
          </p:cNvSpPr>
          <p:nvPr>
            <p:ph idx="1"/>
          </p:nvPr>
        </p:nvSpPr>
        <p:spPr/>
        <p:txBody>
          <a:bodyPr/>
          <a:lstStyle/>
          <a:p>
            <a:r>
              <a:rPr lang="en-US" dirty="0"/>
              <a:t>Analyze the calculated ratios and trends to identify strengths, weaknesses, and potential risks within the company’s financial position.</a:t>
            </a:r>
          </a:p>
          <a:p>
            <a:r>
              <a:rPr lang="en-US" dirty="0"/>
              <a:t>When analyzing results, it’s important to consider:</a:t>
            </a:r>
          </a:p>
          <a:p>
            <a:pPr lvl="1"/>
            <a:r>
              <a:rPr lang="en-US" dirty="0"/>
              <a:t>Applicable Accounting Standards and Accounting Practices</a:t>
            </a:r>
          </a:p>
          <a:p>
            <a:pPr lvl="1"/>
            <a:r>
              <a:rPr lang="en-US" dirty="0"/>
              <a:t>Qualitative Factors</a:t>
            </a:r>
          </a:p>
          <a:p>
            <a:pPr lvl="1"/>
            <a:r>
              <a:rPr lang="en-US" dirty="0"/>
              <a:t>Limitations of Financial Analysis</a:t>
            </a:r>
          </a:p>
        </p:txBody>
      </p:sp>
    </p:spTree>
    <p:extLst>
      <p:ext uri="{BB962C8B-B14F-4D97-AF65-F5344CB8AC3E}">
        <p14:creationId xmlns:p14="http://schemas.microsoft.com/office/powerpoint/2010/main" val="386179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3D6E-480C-753F-3530-8DC336174645}"/>
              </a:ext>
            </a:extLst>
          </p:cNvPr>
          <p:cNvSpPr>
            <a:spLocks noGrp="1"/>
          </p:cNvSpPr>
          <p:nvPr>
            <p:ph type="title"/>
          </p:nvPr>
        </p:nvSpPr>
        <p:spPr/>
        <p:txBody>
          <a:bodyPr/>
          <a:lstStyle/>
          <a:p>
            <a:r>
              <a:rPr lang="en-US" dirty="0"/>
              <a:t>Applicable Accounting Standards	</a:t>
            </a:r>
          </a:p>
        </p:txBody>
      </p:sp>
      <p:sp>
        <p:nvSpPr>
          <p:cNvPr id="3" name="Content Placeholder 2">
            <a:extLst>
              <a:ext uri="{FF2B5EF4-FFF2-40B4-BE49-F238E27FC236}">
                <a16:creationId xmlns:a16="http://schemas.microsoft.com/office/drawing/2014/main" id="{493505E1-2241-C759-AB2A-908F862C56BF}"/>
              </a:ext>
            </a:extLst>
          </p:cNvPr>
          <p:cNvSpPr>
            <a:spLocks noGrp="1"/>
          </p:cNvSpPr>
          <p:nvPr>
            <p:ph idx="1"/>
          </p:nvPr>
        </p:nvSpPr>
        <p:spPr/>
        <p:txBody>
          <a:bodyPr/>
          <a:lstStyle/>
          <a:p>
            <a:r>
              <a:rPr lang="en-US" dirty="0"/>
              <a:t>Be aware of the accounting standards used by the company (e.g., GAAP, IFRS) and how they may impact the financial statements.</a:t>
            </a:r>
          </a:p>
          <a:p>
            <a:r>
              <a:rPr lang="en-US" dirty="0"/>
              <a:t>GAAP stands for the generally accepted accounting principles and is the primary set of accounting standards used by public and private organizations within the United States.</a:t>
            </a:r>
          </a:p>
          <a:p>
            <a:r>
              <a:rPr lang="en-US" dirty="0"/>
              <a:t>The industry in which the company operates will also affect its accounting principles and the context in which financial statements will be analyzed.</a:t>
            </a:r>
          </a:p>
          <a:p>
            <a:pPr lvl="1"/>
            <a:r>
              <a:rPr lang="en-US" dirty="0"/>
              <a:t>Example: Differences between For-Profit and Nonprofit Accounting</a:t>
            </a:r>
          </a:p>
          <a:p>
            <a:endParaRPr lang="en-US" dirty="0"/>
          </a:p>
        </p:txBody>
      </p:sp>
    </p:spTree>
    <p:extLst>
      <p:ext uri="{BB962C8B-B14F-4D97-AF65-F5344CB8AC3E}">
        <p14:creationId xmlns:p14="http://schemas.microsoft.com/office/powerpoint/2010/main" val="423978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121E-AB39-5F05-09BC-3FA389C895A7}"/>
              </a:ext>
            </a:extLst>
          </p:cNvPr>
          <p:cNvSpPr>
            <a:spLocks noGrp="1"/>
          </p:cNvSpPr>
          <p:nvPr>
            <p:ph type="title"/>
          </p:nvPr>
        </p:nvSpPr>
        <p:spPr/>
        <p:txBody>
          <a:bodyPr/>
          <a:lstStyle/>
          <a:p>
            <a:r>
              <a:rPr lang="en-US" dirty="0"/>
              <a:t>4 Ways Nonprofit Accounting Differs from For-Profit Accounting</a:t>
            </a:r>
          </a:p>
        </p:txBody>
      </p:sp>
      <p:sp>
        <p:nvSpPr>
          <p:cNvPr id="3" name="Text Placeholder 2">
            <a:extLst>
              <a:ext uri="{FF2B5EF4-FFF2-40B4-BE49-F238E27FC236}">
                <a16:creationId xmlns:a16="http://schemas.microsoft.com/office/drawing/2014/main" id="{CDD10EC1-8005-DF3D-8FB7-23D69FD60765}"/>
              </a:ext>
            </a:extLst>
          </p:cNvPr>
          <p:cNvSpPr>
            <a:spLocks noGrp="1"/>
          </p:cNvSpPr>
          <p:nvPr>
            <p:ph type="body" idx="1"/>
          </p:nvPr>
        </p:nvSpPr>
        <p:spPr>
          <a:xfrm>
            <a:off x="839788" y="1681163"/>
            <a:ext cx="5157787" cy="444520"/>
          </a:xfrm>
          <a:ln>
            <a:solidFill>
              <a:schemeClr val="tx1"/>
            </a:solidFill>
          </a:ln>
        </p:spPr>
        <p:txBody>
          <a:bodyPr/>
          <a:lstStyle/>
          <a:p>
            <a:r>
              <a:rPr lang="en-US" dirty="0"/>
              <a:t>Nonprofit Accounting	</a:t>
            </a:r>
          </a:p>
        </p:txBody>
      </p:sp>
      <p:sp>
        <p:nvSpPr>
          <p:cNvPr id="4" name="Content Placeholder 3">
            <a:extLst>
              <a:ext uri="{FF2B5EF4-FFF2-40B4-BE49-F238E27FC236}">
                <a16:creationId xmlns:a16="http://schemas.microsoft.com/office/drawing/2014/main" id="{AD4BD08D-2470-762B-52CF-CB8624FE631B}"/>
              </a:ext>
            </a:extLst>
          </p:cNvPr>
          <p:cNvSpPr>
            <a:spLocks noGrp="1"/>
          </p:cNvSpPr>
          <p:nvPr>
            <p:ph sz="half" idx="2"/>
          </p:nvPr>
        </p:nvSpPr>
        <p:spPr>
          <a:xfrm>
            <a:off x="839788" y="2160689"/>
            <a:ext cx="5157787" cy="4332185"/>
          </a:xfrm>
          <a:ln>
            <a:solidFill>
              <a:schemeClr val="tx1"/>
            </a:solidFill>
          </a:ln>
        </p:spPr>
        <p:txBody>
          <a:bodyPr>
            <a:normAutofit fontScale="92500" lnSpcReduction="10000"/>
          </a:bodyPr>
          <a:lstStyle/>
          <a:p>
            <a:r>
              <a:rPr lang="en-US" sz="2200" b="1" dirty="0"/>
              <a:t>Purpose: </a:t>
            </a:r>
            <a:r>
              <a:rPr lang="en-US" sz="2200" dirty="0"/>
              <a:t>Effectively maintain accountability and compliance in pursuit of benefiting society.</a:t>
            </a:r>
          </a:p>
          <a:p>
            <a:r>
              <a:rPr lang="en-US" sz="2200" b="1" dirty="0"/>
              <a:t>Methods: </a:t>
            </a:r>
            <a:r>
              <a:rPr lang="en-US" sz="2200" b="0" i="0" dirty="0">
                <a:effectLst/>
              </a:rPr>
              <a:t>Incoming cash from donations is categorized into specific funds and spent through specialized programs.</a:t>
            </a:r>
            <a:r>
              <a:rPr lang="en-US" sz="2200" dirty="0"/>
              <a:t>	</a:t>
            </a:r>
          </a:p>
          <a:p>
            <a:r>
              <a:rPr lang="en-US" sz="2200" b="1" dirty="0"/>
              <a:t>Financial Statements: </a:t>
            </a:r>
          </a:p>
          <a:p>
            <a:pPr lvl="1"/>
            <a:r>
              <a:rPr lang="en-US" sz="1600" dirty="0"/>
              <a:t>Statement of Activities</a:t>
            </a:r>
          </a:p>
          <a:p>
            <a:pPr lvl="1"/>
            <a:r>
              <a:rPr lang="en-US" sz="1600" dirty="0"/>
              <a:t>Statement of Financial Position</a:t>
            </a:r>
          </a:p>
          <a:p>
            <a:pPr lvl="1"/>
            <a:r>
              <a:rPr lang="en-US" sz="1600" dirty="0"/>
              <a:t>Statement of Cash Flows</a:t>
            </a:r>
          </a:p>
          <a:p>
            <a:pPr lvl="1"/>
            <a:r>
              <a:rPr lang="en-US" sz="1600" dirty="0"/>
              <a:t>Statement of Functional Expenses</a:t>
            </a:r>
          </a:p>
          <a:p>
            <a:r>
              <a:rPr lang="en-US" sz="2200" b="1" dirty="0"/>
              <a:t>Taxation: </a:t>
            </a:r>
            <a:r>
              <a:rPr lang="en-US" sz="2200" b="0" i="0" dirty="0">
                <a:effectLst/>
              </a:rPr>
              <a:t>Often exempt from federal, state and local income tax, but still must pay payroll taxes and taxes on unrelated business income.</a:t>
            </a:r>
            <a:endParaRPr lang="en-US" sz="2200" b="1" dirty="0"/>
          </a:p>
        </p:txBody>
      </p:sp>
      <p:sp>
        <p:nvSpPr>
          <p:cNvPr id="5" name="Text Placeholder 4">
            <a:extLst>
              <a:ext uri="{FF2B5EF4-FFF2-40B4-BE49-F238E27FC236}">
                <a16:creationId xmlns:a16="http://schemas.microsoft.com/office/drawing/2014/main" id="{C7A86E88-F440-FD05-F1F9-4543B6B08D9B}"/>
              </a:ext>
            </a:extLst>
          </p:cNvPr>
          <p:cNvSpPr>
            <a:spLocks noGrp="1"/>
          </p:cNvSpPr>
          <p:nvPr>
            <p:ph type="body" sz="quarter" idx="3"/>
          </p:nvPr>
        </p:nvSpPr>
        <p:spPr>
          <a:xfrm>
            <a:off x="6172200" y="1681163"/>
            <a:ext cx="5183188" cy="444520"/>
          </a:xfrm>
          <a:ln>
            <a:solidFill>
              <a:schemeClr val="tx1"/>
            </a:solidFill>
          </a:ln>
        </p:spPr>
        <p:txBody>
          <a:bodyPr/>
          <a:lstStyle/>
          <a:p>
            <a:r>
              <a:rPr lang="en-US" dirty="0"/>
              <a:t>For-Profit Account</a:t>
            </a:r>
          </a:p>
        </p:txBody>
      </p:sp>
      <p:sp>
        <p:nvSpPr>
          <p:cNvPr id="6" name="Content Placeholder 5">
            <a:extLst>
              <a:ext uri="{FF2B5EF4-FFF2-40B4-BE49-F238E27FC236}">
                <a16:creationId xmlns:a16="http://schemas.microsoft.com/office/drawing/2014/main" id="{13BB8518-6B13-34DF-2AA3-128DB0EFDB98}"/>
              </a:ext>
            </a:extLst>
          </p:cNvPr>
          <p:cNvSpPr>
            <a:spLocks noGrp="1"/>
          </p:cNvSpPr>
          <p:nvPr>
            <p:ph sz="quarter" idx="4"/>
          </p:nvPr>
        </p:nvSpPr>
        <p:spPr>
          <a:xfrm>
            <a:off x="6172200" y="2160690"/>
            <a:ext cx="5183188" cy="4332184"/>
          </a:xfrm>
          <a:ln>
            <a:solidFill>
              <a:schemeClr val="tx1"/>
            </a:solidFill>
          </a:ln>
        </p:spPr>
        <p:txBody>
          <a:bodyPr>
            <a:normAutofit fontScale="92500" lnSpcReduction="10000"/>
          </a:bodyPr>
          <a:lstStyle/>
          <a:p>
            <a:r>
              <a:rPr lang="en-US" sz="2200" b="1" dirty="0"/>
              <a:t>Purpose: </a:t>
            </a:r>
            <a:r>
              <a:rPr lang="en-US" sz="2200" b="0" i="0" dirty="0">
                <a:effectLst/>
              </a:rPr>
              <a:t>Increase profits for owners and stakeholders through financial reporting and analysis.</a:t>
            </a:r>
          </a:p>
          <a:p>
            <a:r>
              <a:rPr lang="en-US" sz="2200" b="1" dirty="0"/>
              <a:t>Methods: </a:t>
            </a:r>
            <a:r>
              <a:rPr lang="en-US" sz="2200" b="0" i="0" dirty="0">
                <a:effectLst/>
              </a:rPr>
              <a:t>Revenue is earned through sales of goods and services and can be spent as the business sees fit.</a:t>
            </a:r>
          </a:p>
          <a:p>
            <a:r>
              <a:rPr lang="en-US" sz="2200" b="1" dirty="0"/>
              <a:t>Financial Statements:</a:t>
            </a:r>
          </a:p>
          <a:p>
            <a:pPr lvl="1"/>
            <a:r>
              <a:rPr lang="en-US" sz="1600" dirty="0"/>
              <a:t>Income Statement</a:t>
            </a:r>
          </a:p>
          <a:p>
            <a:pPr lvl="1"/>
            <a:r>
              <a:rPr lang="en-US" sz="1600" dirty="0"/>
              <a:t>Balance Sheet</a:t>
            </a:r>
          </a:p>
          <a:p>
            <a:pPr lvl="1"/>
            <a:r>
              <a:rPr lang="en-US" sz="1600" dirty="0"/>
              <a:t>Cash Flow Statement</a:t>
            </a:r>
          </a:p>
          <a:p>
            <a:r>
              <a:rPr lang="en-US" sz="2200" b="1" dirty="0"/>
              <a:t>Taxation: </a:t>
            </a:r>
            <a:r>
              <a:rPr lang="en-US" sz="2200" b="0" i="0" dirty="0">
                <a:effectLst/>
              </a:rPr>
              <a:t>Tax obligations include federal income tax and required state and local taxes.</a:t>
            </a:r>
            <a:endParaRPr lang="en-US" sz="2200" b="1" dirty="0"/>
          </a:p>
          <a:p>
            <a:endParaRPr lang="en-US" sz="2000" b="1" dirty="0"/>
          </a:p>
        </p:txBody>
      </p:sp>
    </p:spTree>
    <p:extLst>
      <p:ext uri="{BB962C8B-B14F-4D97-AF65-F5344CB8AC3E}">
        <p14:creationId xmlns:p14="http://schemas.microsoft.com/office/powerpoint/2010/main" val="203081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3B76-7C38-E97B-E36C-21080DB64CD3}"/>
              </a:ext>
            </a:extLst>
          </p:cNvPr>
          <p:cNvSpPr>
            <a:spLocks noGrp="1"/>
          </p:cNvSpPr>
          <p:nvPr>
            <p:ph type="title"/>
          </p:nvPr>
        </p:nvSpPr>
        <p:spPr/>
        <p:txBody>
          <a:bodyPr/>
          <a:lstStyle/>
          <a:p>
            <a:r>
              <a:rPr lang="en-US" dirty="0"/>
              <a:t>Qualitative Factors to Consider	</a:t>
            </a:r>
          </a:p>
        </p:txBody>
      </p:sp>
      <p:pic>
        <p:nvPicPr>
          <p:cNvPr id="4" name="Content Placeholder 3">
            <a:extLst>
              <a:ext uri="{FF2B5EF4-FFF2-40B4-BE49-F238E27FC236}">
                <a16:creationId xmlns:a16="http://schemas.microsoft.com/office/drawing/2014/main" id="{BC100BF2-DAB8-D42B-505F-3C597D32FC6B}"/>
              </a:ext>
            </a:extLst>
          </p:cNvPr>
          <p:cNvPicPr>
            <a:picLocks noGrp="1" noChangeAspect="1"/>
          </p:cNvPicPr>
          <p:nvPr>
            <p:ph idx="1"/>
          </p:nvPr>
        </p:nvPicPr>
        <p:blipFill>
          <a:blip r:embed="rId3"/>
          <a:stretch>
            <a:fillRect/>
          </a:stretch>
        </p:blipFill>
        <p:spPr>
          <a:xfrm>
            <a:off x="838200" y="1801874"/>
            <a:ext cx="7234315" cy="4691001"/>
          </a:xfrm>
          <a:prstGeom prst="rect">
            <a:avLst/>
          </a:prstGeom>
        </p:spPr>
      </p:pic>
    </p:spTree>
    <p:extLst>
      <p:ext uri="{BB962C8B-B14F-4D97-AF65-F5344CB8AC3E}">
        <p14:creationId xmlns:p14="http://schemas.microsoft.com/office/powerpoint/2010/main" val="141941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F6F4-0D80-C928-C0BE-E46C592BB700}"/>
              </a:ext>
            </a:extLst>
          </p:cNvPr>
          <p:cNvSpPr>
            <a:spLocks noGrp="1"/>
          </p:cNvSpPr>
          <p:nvPr>
            <p:ph type="title"/>
          </p:nvPr>
        </p:nvSpPr>
        <p:spPr/>
        <p:txBody>
          <a:bodyPr/>
          <a:lstStyle/>
          <a:p>
            <a:r>
              <a:rPr lang="en-US" dirty="0"/>
              <a:t>Limitations of Financial Analysis	</a:t>
            </a:r>
          </a:p>
        </p:txBody>
      </p:sp>
      <p:sp>
        <p:nvSpPr>
          <p:cNvPr id="3" name="Content Placeholder 2">
            <a:extLst>
              <a:ext uri="{FF2B5EF4-FFF2-40B4-BE49-F238E27FC236}">
                <a16:creationId xmlns:a16="http://schemas.microsoft.com/office/drawing/2014/main" id="{98753E69-0052-934A-1430-13ACAA6B40C9}"/>
              </a:ext>
            </a:extLst>
          </p:cNvPr>
          <p:cNvSpPr>
            <a:spLocks noGrp="1"/>
          </p:cNvSpPr>
          <p:nvPr>
            <p:ph idx="1"/>
          </p:nvPr>
        </p:nvSpPr>
        <p:spPr/>
        <p:txBody>
          <a:bodyPr>
            <a:noAutofit/>
          </a:bodyPr>
          <a:lstStyle/>
          <a:p>
            <a:r>
              <a:rPr lang="en-US" sz="1800" b="1" dirty="0"/>
              <a:t>Assumptions and Estimates</a:t>
            </a:r>
          </a:p>
          <a:p>
            <a:pPr lvl="1"/>
            <a:r>
              <a:rPr lang="en-US" sz="1800" dirty="0"/>
              <a:t>Factors such as allowances on receivables, inventory valuations, discount rates, and revenue projections involve inherent uncertainties, affecting the accuracy of the analysis outcomes.</a:t>
            </a:r>
          </a:p>
          <a:p>
            <a:r>
              <a:rPr lang="en-US" sz="1800" b="1" dirty="0"/>
              <a:t>Data Accuracy and Reliability</a:t>
            </a:r>
          </a:p>
          <a:p>
            <a:pPr lvl="1"/>
            <a:r>
              <a:rPr lang="en-US" sz="1800" dirty="0"/>
              <a:t>Financial analysis is only as good as the data it is based on. Ensure financial data is accurate. Check the verifying sources, conduct regular audits, address inconsistencies and errors to avoid misleading results.</a:t>
            </a:r>
          </a:p>
          <a:p>
            <a:r>
              <a:rPr lang="en-US" sz="1800" b="1" dirty="0"/>
              <a:t>Industry-specific Challenges</a:t>
            </a:r>
          </a:p>
          <a:p>
            <a:pPr lvl="1"/>
            <a:r>
              <a:rPr lang="en-US" sz="1800" dirty="0"/>
              <a:t>Each industry has its dynamics, accounting practices, and key performances.</a:t>
            </a:r>
            <a:r>
              <a:rPr lang="en-US" sz="1800" b="0" i="0" dirty="0">
                <a:solidFill>
                  <a:srgbClr val="333333"/>
                </a:solidFill>
                <a:effectLst/>
              </a:rPr>
              <a:t> Be mindful of industry-specific factors when conducting analysis, such as seasonality, regulatory requirements, or specific revenue recognition methods.</a:t>
            </a:r>
          </a:p>
          <a:p>
            <a:r>
              <a:rPr lang="en-US" sz="1800" b="1" dirty="0">
                <a:solidFill>
                  <a:srgbClr val="333333"/>
                </a:solidFill>
              </a:rPr>
              <a:t>Regulatory and Accounting Changes</a:t>
            </a:r>
          </a:p>
          <a:p>
            <a:pPr lvl="1"/>
            <a:r>
              <a:rPr lang="en-US" sz="1800" b="0" i="0" dirty="0">
                <a:solidFill>
                  <a:srgbClr val="333333"/>
                </a:solidFill>
                <a:effectLst/>
              </a:rPr>
              <a:t>Recognize that regulatory and accounting standards can change, impacting financial analysis. Stay updated with changes in regulations, accounting principles, and reporting requirements</a:t>
            </a:r>
            <a:endParaRPr lang="en-US" sz="1800" dirty="0"/>
          </a:p>
        </p:txBody>
      </p:sp>
    </p:spTree>
    <p:extLst>
      <p:ext uri="{BB962C8B-B14F-4D97-AF65-F5344CB8AC3E}">
        <p14:creationId xmlns:p14="http://schemas.microsoft.com/office/powerpoint/2010/main" val="20210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23D6-753F-3216-D377-E4A511B5CF5E}"/>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C0FCA8E0-B276-5BA3-C69D-66A2B8405CD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585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F171-B6EF-EB72-9DCB-D6049D365489}"/>
              </a:ext>
            </a:extLst>
          </p:cNvPr>
          <p:cNvSpPr>
            <a:spLocks noGrp="1"/>
          </p:cNvSpPr>
          <p:nvPr>
            <p:ph type="title"/>
          </p:nvPr>
        </p:nvSpPr>
        <p:spPr/>
        <p:txBody>
          <a:bodyPr/>
          <a:lstStyle/>
          <a:p>
            <a:r>
              <a:rPr lang="en-US" dirty="0"/>
              <a:t>Instructors</a:t>
            </a:r>
          </a:p>
        </p:txBody>
      </p:sp>
      <p:pic>
        <p:nvPicPr>
          <p:cNvPr id="4" name="Content Placeholder 3" descr="A picture containing human face, clothing, person, smile&#10;&#10;Description automatically generated">
            <a:extLst>
              <a:ext uri="{FF2B5EF4-FFF2-40B4-BE49-F238E27FC236}">
                <a16:creationId xmlns:a16="http://schemas.microsoft.com/office/drawing/2014/main" id="{CD1D6C82-9F7B-8274-0CD9-3F4633870D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99707" y="2009554"/>
            <a:ext cx="1371600" cy="2057400"/>
          </a:xfrm>
          <a:prstGeom prst="rect">
            <a:avLst/>
          </a:prstGeom>
          <a:noFill/>
          <a:ln>
            <a:noFill/>
          </a:ln>
        </p:spPr>
      </p:pic>
      <p:sp>
        <p:nvSpPr>
          <p:cNvPr id="6" name="TextBox 5">
            <a:extLst>
              <a:ext uri="{FF2B5EF4-FFF2-40B4-BE49-F238E27FC236}">
                <a16:creationId xmlns:a16="http://schemas.microsoft.com/office/drawing/2014/main" id="{86A9B9A4-D7A4-FA5E-45C1-3B3A2CF5D3F7}"/>
              </a:ext>
            </a:extLst>
          </p:cNvPr>
          <p:cNvSpPr txBox="1"/>
          <p:nvPr/>
        </p:nvSpPr>
        <p:spPr>
          <a:xfrm>
            <a:off x="1057053" y="4220304"/>
            <a:ext cx="2457893" cy="767326"/>
          </a:xfrm>
          <a:prstGeom prst="rect">
            <a:avLst/>
          </a:prstGeom>
          <a:noFill/>
        </p:spPr>
        <p:txBody>
          <a:bodyPr wrap="square">
            <a:spAutoFit/>
          </a:bodyPr>
          <a:lstStyle/>
          <a:p>
            <a:pPr marR="514350">
              <a:lnSpc>
                <a:spcPct val="107000"/>
              </a:lnSpc>
              <a:spcAft>
                <a:spcPts val="800"/>
              </a:spcAft>
            </a:pPr>
            <a:r>
              <a:rPr lang="en-US" b="1" dirty="0">
                <a:latin typeface="Tw Cen MT Condensed Extra Bold" panose="020B0803020202020204" pitchFamily="34" charset="0"/>
                <a:cs typeface="Times New Roman" panose="02020603050405020304" pitchFamily="18" charset="0"/>
              </a:rPr>
              <a:t>Sarah Gentry, CPA</a:t>
            </a:r>
          </a:p>
          <a:p>
            <a:pPr marR="514350">
              <a:lnSpc>
                <a:spcPct val="107000"/>
              </a:lnSpc>
              <a:spcAft>
                <a:spcPts val="800"/>
              </a:spcAft>
            </a:pPr>
            <a:r>
              <a:rPr lang="en-US" b="1" dirty="0">
                <a:latin typeface="Tw Cen MT Condensed Extra Bold" panose="020B0803020202020204" pitchFamily="34" charset="0"/>
                <a:cs typeface="Times New Roman" panose="02020603050405020304" pitchFamily="18" charset="0"/>
              </a:rPr>
              <a:t>Principal</a:t>
            </a:r>
          </a:p>
        </p:txBody>
      </p:sp>
      <p:pic>
        <p:nvPicPr>
          <p:cNvPr id="7" name="Picture 6" descr="A person in a black suit&#10;&#10;Description automatically generated">
            <a:extLst>
              <a:ext uri="{FF2B5EF4-FFF2-40B4-BE49-F238E27FC236}">
                <a16:creationId xmlns:a16="http://schemas.microsoft.com/office/drawing/2014/main" id="{539291BB-96A3-A56E-7F93-967B8E9852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277" y="2009555"/>
            <a:ext cx="1577046" cy="2057400"/>
          </a:xfrm>
          <a:prstGeom prst="rect">
            <a:avLst/>
          </a:prstGeom>
          <a:noFill/>
          <a:ln>
            <a:noFill/>
          </a:ln>
        </p:spPr>
      </p:pic>
      <p:sp>
        <p:nvSpPr>
          <p:cNvPr id="9" name="TextBox 8">
            <a:extLst>
              <a:ext uri="{FF2B5EF4-FFF2-40B4-BE49-F238E27FC236}">
                <a16:creationId xmlns:a16="http://schemas.microsoft.com/office/drawing/2014/main" id="{769810C8-2ACC-EB8E-C4D5-264AE2BAB505}"/>
              </a:ext>
            </a:extLst>
          </p:cNvPr>
          <p:cNvSpPr txBox="1"/>
          <p:nvPr/>
        </p:nvSpPr>
        <p:spPr>
          <a:xfrm>
            <a:off x="5109276" y="4446317"/>
            <a:ext cx="2778310" cy="646331"/>
          </a:xfrm>
          <a:prstGeom prst="rect">
            <a:avLst/>
          </a:prstGeom>
          <a:noFill/>
        </p:spPr>
        <p:txBody>
          <a:bodyPr wrap="square">
            <a:spAutoFit/>
          </a:bodyPr>
          <a:lstStyle/>
          <a:p>
            <a:pPr marL="0" marR="514350"/>
            <a:r>
              <a:rPr lang="en-US" sz="1800" b="1" dirty="0">
                <a:effectLst/>
                <a:latin typeface="Tw Cen MT Condensed Extra Bold" panose="020B0803020202020204" pitchFamily="34" charset="0"/>
                <a:ea typeface="Times New Roman" panose="02020603050405020304" pitchFamily="18" charset="0"/>
                <a:cs typeface="Times New Roman" panose="02020603050405020304" pitchFamily="18" charset="0"/>
              </a:rPr>
              <a:t>Gina Moran, CPA </a:t>
            </a:r>
          </a:p>
          <a:p>
            <a:pPr marL="0" marR="514350"/>
            <a:r>
              <a:rPr lang="en-US" sz="1800" b="1" dirty="0">
                <a:effectLst/>
                <a:latin typeface="Tw Cen MT Condensed Extra Bold" panose="020B0803020202020204" pitchFamily="34" charset="0"/>
                <a:ea typeface="Times New Roman" panose="02020603050405020304" pitchFamily="18" charset="0"/>
                <a:cs typeface="Times New Roman" panose="02020603050405020304" pitchFamily="18" charset="0"/>
              </a:rPr>
              <a:t>Partner</a:t>
            </a:r>
          </a:p>
        </p:txBody>
      </p:sp>
    </p:spTree>
    <p:extLst>
      <p:ext uri="{BB962C8B-B14F-4D97-AF65-F5344CB8AC3E}">
        <p14:creationId xmlns:p14="http://schemas.microsoft.com/office/powerpoint/2010/main" val="111358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F1CEF2-5563-3B18-A0DF-ECEE4EA41F2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045E72-BFCA-4997-B396-4B005E20E5B9}"/>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Disclaimer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0" name="Content Placeholder 2">
            <a:extLst>
              <a:ext uri="{FF2B5EF4-FFF2-40B4-BE49-F238E27FC236}">
                <a16:creationId xmlns:a16="http://schemas.microsoft.com/office/drawing/2014/main" id="{FE68D998-CA77-BCA8-EE57-1061F0FB84B4}"/>
              </a:ext>
            </a:extLst>
          </p:cNvPr>
          <p:cNvSpPr>
            <a:spLocks noGrp="1"/>
          </p:cNvSpPr>
          <p:nvPr>
            <p:ph idx="1"/>
          </p:nvPr>
        </p:nvSpPr>
        <p:spPr>
          <a:xfrm>
            <a:off x="6297233" y="518400"/>
            <a:ext cx="4771607" cy="5837949"/>
          </a:xfrm>
        </p:spPr>
        <p:txBody>
          <a:bodyPr anchor="ctr">
            <a:normAutofit/>
          </a:bodyPr>
          <a:lstStyle/>
          <a:p>
            <a:r>
              <a:rPr lang="en-US" sz="2000" b="0" i="0" dirty="0">
                <a:solidFill>
                  <a:schemeClr val="tx1">
                    <a:alpha val="80000"/>
                  </a:schemeClr>
                </a:solidFill>
                <a:effectLst/>
              </a:rPr>
              <a:t>HCJ provides non-authoritative guidance on accounting, auditing, compilation, review and tax standards.  The information in this presentation should not be viewed as an official position of the AICPA, FASB, GASB, IRS or any other standard setters.</a:t>
            </a:r>
          </a:p>
          <a:p>
            <a:endParaRPr lang="en-US" sz="2000" dirty="0">
              <a:solidFill>
                <a:schemeClr val="tx1">
                  <a:alpha val="80000"/>
                </a:schemeClr>
              </a:solidFill>
            </a:endParaRPr>
          </a:p>
          <a:p>
            <a:r>
              <a:rPr lang="en-US" sz="2000" dirty="0">
                <a:solidFill>
                  <a:schemeClr val="tx1">
                    <a:alpha val="80000"/>
                  </a:schemeClr>
                </a:solidFill>
              </a:rPr>
              <a:t>Official positions of standard setters are determined through certain specific committee procedures, due process, and extensive deliberation.  </a:t>
            </a:r>
          </a:p>
          <a:p>
            <a:endParaRPr lang="en-US" sz="2000" dirty="0">
              <a:solidFill>
                <a:schemeClr val="tx1">
                  <a:alpha val="80000"/>
                </a:schemeClr>
              </a:solidFill>
            </a:endParaRPr>
          </a:p>
          <a:p>
            <a:r>
              <a:rPr lang="en-US" sz="2000" dirty="0">
                <a:solidFill>
                  <a:schemeClr val="tx1">
                    <a:alpha val="80000"/>
                  </a:schemeClr>
                </a:solidFill>
              </a:rPr>
              <a:t>Application of accounting and auditing principles is the responsibility of an organization’s management and their independent public accountant.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70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C87EE7-80F3-F05A-4303-33245388ACA5}"/>
            </a:ext>
          </a:extLst>
        </p:cNvPr>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43CFAB-633A-534B-5854-2FEE6B74E702}"/>
              </a:ext>
            </a:extLst>
          </p:cNvPr>
          <p:cNvSpPr>
            <a:spLocks noGrp="1"/>
          </p:cNvSpPr>
          <p:nvPr>
            <p:ph type="title"/>
          </p:nvPr>
        </p:nvSpPr>
        <p:spPr>
          <a:xfrm>
            <a:off x="761800" y="762001"/>
            <a:ext cx="5334197" cy="1708242"/>
          </a:xfrm>
        </p:spPr>
        <p:txBody>
          <a:bodyPr anchor="ctr">
            <a:normAutofit/>
          </a:bodyPr>
          <a:lstStyle/>
          <a:p>
            <a:r>
              <a:rPr lang="en-US" sz="4000" dirty="0"/>
              <a:t>Learning Objectives	</a:t>
            </a:r>
          </a:p>
        </p:txBody>
      </p:sp>
      <p:sp>
        <p:nvSpPr>
          <p:cNvPr id="29" name="Content Placeholder 2">
            <a:extLst>
              <a:ext uri="{FF2B5EF4-FFF2-40B4-BE49-F238E27FC236}">
                <a16:creationId xmlns:a16="http://schemas.microsoft.com/office/drawing/2014/main" id="{79AF107D-2416-81BA-0718-29DE2178B884}"/>
              </a:ext>
            </a:extLst>
          </p:cNvPr>
          <p:cNvSpPr>
            <a:spLocks noGrp="1"/>
          </p:cNvSpPr>
          <p:nvPr>
            <p:ph idx="1"/>
          </p:nvPr>
        </p:nvSpPr>
        <p:spPr>
          <a:xfrm>
            <a:off x="761800" y="2470244"/>
            <a:ext cx="5334197" cy="3769835"/>
          </a:xfrm>
        </p:spPr>
        <p:txBody>
          <a:bodyPr anchor="ctr">
            <a:normAutofit/>
          </a:bodyPr>
          <a:lstStyle/>
          <a:p>
            <a:r>
              <a:rPr lang="en-US" sz="2000" dirty="0"/>
              <a:t>Importance of Financial Statements Analysis</a:t>
            </a:r>
          </a:p>
          <a:p>
            <a:r>
              <a:rPr lang="en-US" sz="2000" dirty="0"/>
              <a:t>Ratio Analysis</a:t>
            </a:r>
          </a:p>
          <a:p>
            <a:r>
              <a:rPr lang="en-US" sz="2000" dirty="0"/>
              <a:t>Identifying Trends and Patterns</a:t>
            </a:r>
          </a:p>
          <a:p>
            <a:r>
              <a:rPr lang="en-US" sz="2000" dirty="0"/>
              <a:t>Applicable Accounting Standards</a:t>
            </a:r>
          </a:p>
          <a:p>
            <a:r>
              <a:rPr lang="en-US" sz="2000" dirty="0"/>
              <a:t>Qualitative Factors of Financial Analysis</a:t>
            </a:r>
          </a:p>
          <a:p>
            <a:r>
              <a:rPr lang="en-US" sz="2000" dirty="0"/>
              <a:t>Limitation of Financial Statements</a:t>
            </a:r>
          </a:p>
        </p:txBody>
      </p:sp>
      <p:pic>
        <p:nvPicPr>
          <p:cNvPr id="30" name="Picture 29" descr="Desk with productivity items">
            <a:extLst>
              <a:ext uri="{FF2B5EF4-FFF2-40B4-BE49-F238E27FC236}">
                <a16:creationId xmlns:a16="http://schemas.microsoft.com/office/drawing/2014/main" id="{8A9B5413-87B9-62A5-D9EE-501675A7CB45}"/>
              </a:ext>
            </a:extLst>
          </p:cNvPr>
          <p:cNvPicPr>
            <a:picLocks noChangeAspect="1"/>
          </p:cNvPicPr>
          <p:nvPr/>
        </p:nvPicPr>
        <p:blipFill>
          <a:blip r:embed="rId3"/>
          <a:srcRect l="31706" r="1645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2914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2D1B7-2829-CA7E-9B0C-A61431FB5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775DC-E477-C8E3-EFF5-574F652FBEC3}"/>
              </a:ext>
            </a:extLst>
          </p:cNvPr>
          <p:cNvSpPr>
            <a:spLocks noGrp="1"/>
          </p:cNvSpPr>
          <p:nvPr>
            <p:ph type="title"/>
          </p:nvPr>
        </p:nvSpPr>
        <p:spPr/>
        <p:txBody>
          <a:bodyPr/>
          <a:lstStyle/>
          <a:p>
            <a:r>
              <a:rPr lang="en-US" dirty="0"/>
              <a:t>Disclaimer	</a:t>
            </a:r>
          </a:p>
        </p:txBody>
      </p:sp>
      <p:sp>
        <p:nvSpPr>
          <p:cNvPr id="3" name="Content Placeholder 2">
            <a:extLst>
              <a:ext uri="{FF2B5EF4-FFF2-40B4-BE49-F238E27FC236}">
                <a16:creationId xmlns:a16="http://schemas.microsoft.com/office/drawing/2014/main" id="{1B362760-B3EC-5579-245C-854176B467C9}"/>
              </a:ext>
            </a:extLst>
          </p:cNvPr>
          <p:cNvSpPr>
            <a:spLocks noGrp="1"/>
          </p:cNvSpPr>
          <p:nvPr>
            <p:ph idx="1"/>
          </p:nvPr>
        </p:nvSpPr>
        <p:spPr>
          <a:xfrm>
            <a:off x="838200" y="1634073"/>
            <a:ext cx="10515600" cy="4351338"/>
          </a:xfrm>
        </p:spPr>
        <p:txBody>
          <a:bodyPr/>
          <a:lstStyle/>
          <a:p>
            <a:r>
              <a:rPr lang="en-US" b="0" i="0" dirty="0">
                <a:effectLst/>
              </a:rPr>
              <a:t>Financial statement analysis is the process of evaluating a company’s financial health and performance by reviewing its financial statements, including the income statement, balance sheet, and cash flow statement.</a:t>
            </a:r>
            <a:endParaRPr lang="en-US" dirty="0"/>
          </a:p>
        </p:txBody>
      </p:sp>
    </p:spTree>
    <p:extLst>
      <p:ext uri="{BB962C8B-B14F-4D97-AF65-F5344CB8AC3E}">
        <p14:creationId xmlns:p14="http://schemas.microsoft.com/office/powerpoint/2010/main" val="367082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8E758-AC89-E4A0-7004-345C3FA8D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55FD8-7E41-1AF6-04B9-DE02998779CD}"/>
              </a:ext>
            </a:extLst>
          </p:cNvPr>
          <p:cNvSpPr>
            <a:spLocks noGrp="1"/>
          </p:cNvSpPr>
          <p:nvPr>
            <p:ph type="title"/>
          </p:nvPr>
        </p:nvSpPr>
        <p:spPr/>
        <p:txBody>
          <a:bodyPr/>
          <a:lstStyle/>
          <a:p>
            <a:r>
              <a:rPr lang="en-US" dirty="0"/>
              <a:t>What is Financial Statement Analysis?		</a:t>
            </a:r>
          </a:p>
        </p:txBody>
      </p:sp>
      <p:sp>
        <p:nvSpPr>
          <p:cNvPr id="3" name="Content Placeholder 2">
            <a:extLst>
              <a:ext uri="{FF2B5EF4-FFF2-40B4-BE49-F238E27FC236}">
                <a16:creationId xmlns:a16="http://schemas.microsoft.com/office/drawing/2014/main" id="{CF75DBBA-320A-79CD-8A2C-83FF3E5A7D3E}"/>
              </a:ext>
            </a:extLst>
          </p:cNvPr>
          <p:cNvSpPr>
            <a:spLocks noGrp="1"/>
          </p:cNvSpPr>
          <p:nvPr>
            <p:ph idx="1"/>
          </p:nvPr>
        </p:nvSpPr>
        <p:spPr/>
        <p:txBody>
          <a:bodyPr/>
          <a:lstStyle/>
          <a:p>
            <a:r>
              <a:rPr lang="en-US" b="0" i="0" dirty="0">
                <a:effectLst/>
              </a:rPr>
              <a:t>Financial statement analysis is the process of evaluating a company’s financial health and performance by reviewing its financial statements, including the income statement, balance sheet, and cash flow statement.</a:t>
            </a:r>
            <a:endParaRPr lang="en-US" dirty="0"/>
          </a:p>
        </p:txBody>
      </p:sp>
    </p:spTree>
    <p:extLst>
      <p:ext uri="{BB962C8B-B14F-4D97-AF65-F5344CB8AC3E}">
        <p14:creationId xmlns:p14="http://schemas.microsoft.com/office/powerpoint/2010/main" val="413577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4485-0523-F353-E826-C6225AB1B3DE}"/>
              </a:ext>
            </a:extLst>
          </p:cNvPr>
          <p:cNvSpPr>
            <a:spLocks noGrp="1"/>
          </p:cNvSpPr>
          <p:nvPr>
            <p:ph type="title"/>
          </p:nvPr>
        </p:nvSpPr>
        <p:spPr/>
        <p:txBody>
          <a:bodyPr/>
          <a:lstStyle/>
          <a:p>
            <a:r>
              <a:rPr lang="en-US" dirty="0"/>
              <a:t>Why is Analyzing Financial Statements Important?</a:t>
            </a:r>
          </a:p>
        </p:txBody>
      </p:sp>
      <p:sp>
        <p:nvSpPr>
          <p:cNvPr id="3" name="Content Placeholder 2">
            <a:extLst>
              <a:ext uri="{FF2B5EF4-FFF2-40B4-BE49-F238E27FC236}">
                <a16:creationId xmlns:a16="http://schemas.microsoft.com/office/drawing/2014/main" id="{BEC680F6-FF10-662D-EEA4-2E269CAA581F}"/>
              </a:ext>
            </a:extLst>
          </p:cNvPr>
          <p:cNvSpPr>
            <a:spLocks noGrp="1"/>
          </p:cNvSpPr>
          <p:nvPr>
            <p:ph idx="1"/>
          </p:nvPr>
        </p:nvSpPr>
        <p:spPr/>
        <p:txBody>
          <a:bodyPr/>
          <a:lstStyle/>
          <a:p>
            <a:r>
              <a:rPr lang="en-US" dirty="0"/>
              <a:t>Offers a clear and comprehensive view of a company’s financial health for both internal stakeholders (finance team and management) and external stakeholders (investors).</a:t>
            </a:r>
          </a:p>
          <a:p>
            <a:r>
              <a:rPr lang="en-US" dirty="0"/>
              <a:t>The benefits of performing financial statement analysis include:</a:t>
            </a:r>
          </a:p>
          <a:p>
            <a:pPr lvl="1"/>
            <a:r>
              <a:rPr lang="en-US" dirty="0"/>
              <a:t>Informed decision making</a:t>
            </a:r>
          </a:p>
          <a:p>
            <a:pPr lvl="1"/>
            <a:r>
              <a:rPr lang="en-US" dirty="0"/>
              <a:t>Performance evaluation</a:t>
            </a:r>
          </a:p>
          <a:p>
            <a:pPr lvl="1"/>
            <a:r>
              <a:rPr lang="en-US" dirty="0"/>
              <a:t>Risk management</a:t>
            </a:r>
          </a:p>
          <a:p>
            <a:pPr lvl="1"/>
            <a:r>
              <a:rPr lang="en-US" dirty="0"/>
              <a:t>Investor confidence</a:t>
            </a:r>
          </a:p>
          <a:p>
            <a:pPr lvl="1"/>
            <a:r>
              <a:rPr lang="en-US" dirty="0"/>
              <a:t>Regulatory compliance</a:t>
            </a:r>
          </a:p>
        </p:txBody>
      </p:sp>
    </p:spTree>
    <p:extLst>
      <p:ext uri="{BB962C8B-B14F-4D97-AF65-F5344CB8AC3E}">
        <p14:creationId xmlns:p14="http://schemas.microsoft.com/office/powerpoint/2010/main" val="18640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EB64-E97F-36B9-252E-A08815E40653}"/>
              </a:ext>
            </a:extLst>
          </p:cNvPr>
          <p:cNvSpPr>
            <a:spLocks noGrp="1"/>
          </p:cNvSpPr>
          <p:nvPr>
            <p:ph type="title"/>
          </p:nvPr>
        </p:nvSpPr>
        <p:spPr/>
        <p:txBody>
          <a:bodyPr/>
          <a:lstStyle/>
          <a:p>
            <a:r>
              <a:rPr lang="en-US" dirty="0"/>
              <a:t>Key Steps in Analyzing Financial Statements</a:t>
            </a:r>
          </a:p>
        </p:txBody>
      </p:sp>
      <p:sp>
        <p:nvSpPr>
          <p:cNvPr id="3" name="Content Placeholder 2">
            <a:extLst>
              <a:ext uri="{FF2B5EF4-FFF2-40B4-BE49-F238E27FC236}">
                <a16:creationId xmlns:a16="http://schemas.microsoft.com/office/drawing/2014/main" id="{32A035FE-4237-478D-F133-2F3CD186F4AC}"/>
              </a:ext>
            </a:extLst>
          </p:cNvPr>
          <p:cNvSpPr>
            <a:spLocks noGrp="1"/>
          </p:cNvSpPr>
          <p:nvPr>
            <p:ph idx="1"/>
          </p:nvPr>
        </p:nvSpPr>
        <p:spPr/>
        <p:txBody>
          <a:bodyPr/>
          <a:lstStyle/>
          <a:p>
            <a:r>
              <a:rPr lang="en-US" dirty="0"/>
              <a:t>Gather financial statements</a:t>
            </a:r>
          </a:p>
          <a:p>
            <a:r>
              <a:rPr lang="en-US" dirty="0"/>
              <a:t>Calculate financial ratios</a:t>
            </a:r>
          </a:p>
          <a:p>
            <a:r>
              <a:rPr lang="en-US" dirty="0"/>
              <a:t>Perform horizontal analysis</a:t>
            </a:r>
          </a:p>
          <a:p>
            <a:r>
              <a:rPr lang="en-US" dirty="0"/>
              <a:t>Perform vertical analysis</a:t>
            </a:r>
          </a:p>
          <a:p>
            <a:r>
              <a:rPr lang="en-US" dirty="0"/>
              <a:t>Compare to industry benchmarks</a:t>
            </a:r>
          </a:p>
          <a:p>
            <a:r>
              <a:rPr lang="en-US" dirty="0"/>
              <a:t>Interpret the results</a:t>
            </a:r>
          </a:p>
        </p:txBody>
      </p:sp>
      <p:pic>
        <p:nvPicPr>
          <p:cNvPr id="4" name="Picture 3">
            <a:extLst>
              <a:ext uri="{FF2B5EF4-FFF2-40B4-BE49-F238E27FC236}">
                <a16:creationId xmlns:a16="http://schemas.microsoft.com/office/drawing/2014/main" id="{F011DE0E-E45B-ED27-47D6-AA29832721F3}"/>
              </a:ext>
            </a:extLst>
          </p:cNvPr>
          <p:cNvPicPr>
            <a:picLocks noChangeAspect="1"/>
          </p:cNvPicPr>
          <p:nvPr/>
        </p:nvPicPr>
        <p:blipFill>
          <a:blip r:embed="rId2"/>
          <a:stretch>
            <a:fillRect/>
          </a:stretch>
        </p:blipFill>
        <p:spPr>
          <a:xfrm>
            <a:off x="6591300" y="1838325"/>
            <a:ext cx="4762500" cy="3181350"/>
          </a:xfrm>
          <a:prstGeom prst="rect">
            <a:avLst/>
          </a:prstGeom>
        </p:spPr>
      </p:pic>
    </p:spTree>
    <p:extLst>
      <p:ext uri="{BB962C8B-B14F-4D97-AF65-F5344CB8AC3E}">
        <p14:creationId xmlns:p14="http://schemas.microsoft.com/office/powerpoint/2010/main" val="259988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86C8-BD46-15BE-56D8-00D045664E8B}"/>
              </a:ext>
            </a:extLst>
          </p:cNvPr>
          <p:cNvSpPr>
            <a:spLocks noGrp="1"/>
          </p:cNvSpPr>
          <p:nvPr>
            <p:ph type="title"/>
          </p:nvPr>
        </p:nvSpPr>
        <p:spPr/>
        <p:txBody>
          <a:bodyPr/>
          <a:lstStyle/>
          <a:p>
            <a:r>
              <a:rPr lang="en-US" dirty="0"/>
              <a:t>Gather Financial Statements	</a:t>
            </a:r>
          </a:p>
        </p:txBody>
      </p:sp>
      <p:sp>
        <p:nvSpPr>
          <p:cNvPr id="3" name="Content Placeholder 2">
            <a:extLst>
              <a:ext uri="{FF2B5EF4-FFF2-40B4-BE49-F238E27FC236}">
                <a16:creationId xmlns:a16="http://schemas.microsoft.com/office/drawing/2014/main" id="{6AF3E374-C24C-1503-6BE2-A7141AC2FA71}"/>
              </a:ext>
            </a:extLst>
          </p:cNvPr>
          <p:cNvSpPr>
            <a:spLocks noGrp="1"/>
          </p:cNvSpPr>
          <p:nvPr>
            <p:ph idx="1"/>
          </p:nvPr>
        </p:nvSpPr>
        <p:spPr/>
        <p:txBody>
          <a:bodyPr>
            <a:normAutofit/>
          </a:bodyPr>
          <a:lstStyle/>
          <a:p>
            <a:r>
              <a:rPr lang="en-US" sz="2000" dirty="0"/>
              <a:t>The </a:t>
            </a:r>
            <a:r>
              <a:rPr lang="en-US" sz="2000" b="1" dirty="0"/>
              <a:t>Balance Sheet </a:t>
            </a:r>
            <a:r>
              <a:rPr lang="en-US" sz="2000" dirty="0"/>
              <a:t>is the financial position at a point in time</a:t>
            </a:r>
          </a:p>
          <a:p>
            <a:pPr lvl="1"/>
            <a:r>
              <a:rPr lang="en-US" sz="2000" dirty="0"/>
              <a:t>Assets = Liabilities + Owners’ Equity</a:t>
            </a:r>
          </a:p>
          <a:p>
            <a:r>
              <a:rPr lang="en-US" sz="2000" dirty="0"/>
              <a:t>The</a:t>
            </a:r>
            <a:r>
              <a:rPr lang="en-US" sz="2000" b="1" dirty="0"/>
              <a:t> Income Statement </a:t>
            </a:r>
            <a:r>
              <a:rPr lang="en-US" sz="2000" dirty="0"/>
              <a:t>is the recent performance over a given period</a:t>
            </a:r>
          </a:p>
          <a:p>
            <a:pPr lvl="1"/>
            <a:r>
              <a:rPr lang="en-US" sz="2000" dirty="0"/>
              <a:t>Revenues – Expenses = Net Income</a:t>
            </a:r>
          </a:p>
          <a:p>
            <a:r>
              <a:rPr lang="en-US" sz="2000" dirty="0"/>
              <a:t>The</a:t>
            </a:r>
            <a:r>
              <a:rPr lang="en-US" sz="2000" b="1" dirty="0"/>
              <a:t> Statement of Cash Flows </a:t>
            </a:r>
            <a:r>
              <a:rPr lang="en-US" sz="2000" dirty="0"/>
              <a:t>is the cash receipts and payments over a given period</a:t>
            </a:r>
          </a:p>
          <a:p>
            <a:pPr lvl="1"/>
            <a:r>
              <a:rPr lang="en-US" sz="2000" dirty="0"/>
              <a:t>Cash from Operating, Investing, and Financing activities</a:t>
            </a:r>
          </a:p>
          <a:p>
            <a:r>
              <a:rPr lang="en-US" sz="2000" dirty="0"/>
              <a:t>The </a:t>
            </a:r>
            <a:r>
              <a:rPr lang="en-US" sz="2000" b="1" dirty="0"/>
              <a:t>Statement of Stockholders’ Equity </a:t>
            </a:r>
            <a:r>
              <a:rPr lang="en-US" sz="2000" dirty="0"/>
              <a:t>is the equity and dividends</a:t>
            </a:r>
          </a:p>
          <a:p>
            <a:pPr lvl="1"/>
            <a:r>
              <a:rPr lang="en-US" sz="1800" dirty="0"/>
              <a:t>What the Owners’ own and payments to the Owners</a:t>
            </a:r>
          </a:p>
          <a:p>
            <a:r>
              <a:rPr lang="en-US" sz="2000" b="1" dirty="0"/>
              <a:t>Notes to the Financial Statements</a:t>
            </a:r>
          </a:p>
          <a:p>
            <a:pPr lvl="1"/>
            <a:r>
              <a:rPr lang="en-US" sz="1800" dirty="0"/>
              <a:t>Significant Accounting Policies: Depreciation Methods, Inventory Valuation, etc.</a:t>
            </a:r>
          </a:p>
          <a:p>
            <a:pPr lvl="1"/>
            <a:endParaRPr lang="en-US" sz="2000" dirty="0"/>
          </a:p>
          <a:p>
            <a:pPr lvl="2"/>
            <a:endParaRPr lang="en-US" dirty="0"/>
          </a:p>
          <a:p>
            <a:pPr lvl="1"/>
            <a:endParaRPr lang="en-US" dirty="0"/>
          </a:p>
        </p:txBody>
      </p:sp>
    </p:spTree>
    <p:extLst>
      <p:ext uri="{BB962C8B-B14F-4D97-AF65-F5344CB8AC3E}">
        <p14:creationId xmlns:p14="http://schemas.microsoft.com/office/powerpoint/2010/main" val="31860862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5037</TotalTime>
  <Words>1878</Words>
  <Application>Microsoft Office PowerPoint</Application>
  <PresentationFormat>Widescreen</PresentationFormat>
  <Paragraphs>143</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Franklin Gothic Book</vt:lpstr>
      <vt:lpstr>Inter</vt:lpstr>
      <vt:lpstr>Roboto</vt:lpstr>
      <vt:lpstr>Roboto</vt:lpstr>
      <vt:lpstr>Tw Cen MT</vt:lpstr>
      <vt:lpstr>Tw Cen MT Condensed Extra Bold</vt:lpstr>
      <vt:lpstr>1_Office Theme</vt:lpstr>
      <vt:lpstr>Financial Statement Analysis</vt:lpstr>
      <vt:lpstr>Instructors</vt:lpstr>
      <vt:lpstr>Disclaimer </vt:lpstr>
      <vt:lpstr>Learning Objectives </vt:lpstr>
      <vt:lpstr>Disclaimer </vt:lpstr>
      <vt:lpstr>What is Financial Statement Analysis?  </vt:lpstr>
      <vt:lpstr>Why is Analyzing Financial Statements Important?</vt:lpstr>
      <vt:lpstr>Key Steps in Analyzing Financial Statements</vt:lpstr>
      <vt:lpstr>Gather Financial Statements </vt:lpstr>
      <vt:lpstr>Calculate Financial Ratios</vt:lpstr>
      <vt:lpstr>Horizontal Analysis </vt:lpstr>
      <vt:lpstr>Perform Vertical Analysis</vt:lpstr>
      <vt:lpstr>Compare to Industry Benchmarks</vt:lpstr>
      <vt:lpstr>Interpret the Results</vt:lpstr>
      <vt:lpstr>Applicable Accounting Standards </vt:lpstr>
      <vt:lpstr>4 Ways Nonprofit Accounting Differs from For-Profit Accounting</vt:lpstr>
      <vt:lpstr>Qualitative Factors to Consider </vt:lpstr>
      <vt:lpstr>Limitations of Financial Analysis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 Meeting</dc:title>
  <dc:creator>Karen Garrett</dc:creator>
  <cp:lastModifiedBy>Gina Moran</cp:lastModifiedBy>
  <cp:revision>44</cp:revision>
  <cp:lastPrinted>2024-11-03T16:29:36Z</cp:lastPrinted>
  <dcterms:created xsi:type="dcterms:W3CDTF">2022-10-17T19:10:48Z</dcterms:created>
  <dcterms:modified xsi:type="dcterms:W3CDTF">2024-11-27T21:07:57Z</dcterms:modified>
</cp:coreProperties>
</file>