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49" r:id="rId2"/>
    <p:sldId id="350" r:id="rId3"/>
    <p:sldId id="351" r:id="rId4"/>
    <p:sldId id="353" r:id="rId5"/>
    <p:sldId id="352" r:id="rId6"/>
    <p:sldId id="354" r:id="rId7"/>
    <p:sldId id="355" r:id="rId8"/>
    <p:sldId id="340" r:id="rId9"/>
    <p:sldId id="328" r:id="rId10"/>
    <p:sldId id="276" r:id="rId11"/>
    <p:sldId id="329" r:id="rId12"/>
    <p:sldId id="277" r:id="rId13"/>
    <p:sldId id="294" r:id="rId14"/>
    <p:sldId id="278" r:id="rId15"/>
    <p:sldId id="279" r:id="rId16"/>
    <p:sldId id="280" r:id="rId17"/>
    <p:sldId id="281" r:id="rId18"/>
    <p:sldId id="282" r:id="rId19"/>
    <p:sldId id="283" r:id="rId20"/>
    <p:sldId id="332" r:id="rId21"/>
    <p:sldId id="356"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60A89-51C8-4692-ACFC-A535AFB08A9C}" v="8" dt="2024-11-25T14:32:19.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72" autoAdjust="0"/>
  </p:normalViewPr>
  <p:slideViewPr>
    <p:cSldViewPr>
      <p:cViewPr varScale="1">
        <p:scale>
          <a:sx n="66" d="100"/>
          <a:sy n="66" d="100"/>
        </p:scale>
        <p:origin x="165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437537-5107-4308-A4DB-A081B8074CF7}"/>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995C1E-687D-4D15-B636-7C4D1F443B9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0D70E46-4954-4342-84AA-C7C41819D943}" type="datetimeFigureOut">
              <a:rPr lang="en-US" smtClean="0"/>
              <a:t>11/25/2024</a:t>
            </a:fld>
            <a:endParaRPr lang="en-US"/>
          </a:p>
        </p:txBody>
      </p:sp>
      <p:sp>
        <p:nvSpPr>
          <p:cNvPr id="4" name="Footer Placeholder 3">
            <a:extLst>
              <a:ext uri="{FF2B5EF4-FFF2-40B4-BE49-F238E27FC236}">
                <a16:creationId xmlns:a16="http://schemas.microsoft.com/office/drawing/2014/main" id="{29935CE5-70BB-4B07-A690-347A4E25224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2CA077-7544-497D-A931-F705666D31A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84FFF79-4EB3-4E85-AB88-90E6B24FB5C0}" type="slidenum">
              <a:rPr lang="en-US" smtClean="0"/>
              <a:t>‹#›</a:t>
            </a:fld>
            <a:endParaRPr lang="en-US"/>
          </a:p>
        </p:txBody>
      </p:sp>
    </p:spTree>
    <p:extLst>
      <p:ext uri="{BB962C8B-B14F-4D97-AF65-F5344CB8AC3E}">
        <p14:creationId xmlns:p14="http://schemas.microsoft.com/office/powerpoint/2010/main" val="34692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BC7D5BE-503F-4956-A842-18515E7C504B}" type="datetimeFigureOut">
              <a:rPr lang="en-US" smtClean="0"/>
              <a:t>11/25/2024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54DE42E-3706-4FD3-8638-A0DE8369148F}" type="slidenum">
              <a:rPr lang="en-US" smtClean="0"/>
              <a:t>‹#›</a:t>
            </a:fld>
            <a:endParaRPr lang="en-US"/>
          </a:p>
        </p:txBody>
      </p:sp>
    </p:spTree>
    <p:extLst>
      <p:ext uri="{BB962C8B-B14F-4D97-AF65-F5344CB8AC3E}">
        <p14:creationId xmlns:p14="http://schemas.microsoft.com/office/powerpoint/2010/main" val="91300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BEF8-12F7-EA66-6096-848F3EB92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95B2D-9AC2-DEAB-2E11-006AF1A8F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CFD42-A2B1-D71F-53C0-B85EB79E08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E62E64-37C1-8EA9-7096-C8D6E3010CC4}"/>
              </a:ext>
            </a:extLst>
          </p:cNvPr>
          <p:cNvSpPr>
            <a:spLocks noGrp="1"/>
          </p:cNvSpPr>
          <p:nvPr>
            <p:ph type="sldNum" sz="quarter" idx="10"/>
          </p:nvPr>
        </p:nvSpPr>
        <p:spPr/>
        <p:txBody>
          <a:bodyPr/>
          <a:lstStyle/>
          <a:p>
            <a:fld id="{754DE42E-3706-4FD3-8638-A0DE8369148F}" type="slidenum">
              <a:rPr lang="en-US" smtClean="0"/>
              <a:t>2</a:t>
            </a:fld>
            <a:endParaRPr lang="en-US"/>
          </a:p>
        </p:txBody>
      </p:sp>
    </p:spTree>
    <p:extLst>
      <p:ext uri="{BB962C8B-B14F-4D97-AF65-F5344CB8AC3E}">
        <p14:creationId xmlns:p14="http://schemas.microsoft.com/office/powerpoint/2010/main" val="106954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2863850" y="519113"/>
            <a:ext cx="3416300" cy="2562225"/>
          </a:xfrm>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2863850" y="519113"/>
            <a:ext cx="3416300" cy="2562225"/>
          </a:xfrm>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2863850" y="519113"/>
            <a:ext cx="3416300" cy="2562225"/>
          </a:xfrm>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pitchFamily="34" charset="0"/>
            </a:endParaRP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29057" indent="-280406" eaLnBrk="0" hangingPunct="0">
              <a:defRPr>
                <a:solidFill>
                  <a:schemeClr val="tx1"/>
                </a:solidFill>
                <a:latin typeface="Calibri" pitchFamily="34" charset="0"/>
                <a:cs typeface="Arial" pitchFamily="34" charset="0"/>
              </a:defRPr>
            </a:lvl2pPr>
            <a:lvl3pPr marL="1121626" indent="-224325" eaLnBrk="0" hangingPunct="0">
              <a:defRPr>
                <a:solidFill>
                  <a:schemeClr val="tx1"/>
                </a:solidFill>
                <a:latin typeface="Calibri" pitchFamily="34" charset="0"/>
                <a:cs typeface="Arial" pitchFamily="34" charset="0"/>
              </a:defRPr>
            </a:lvl3pPr>
            <a:lvl4pPr marL="1570276" indent="-224325" eaLnBrk="0" hangingPunct="0">
              <a:defRPr>
                <a:solidFill>
                  <a:schemeClr val="tx1"/>
                </a:solidFill>
                <a:latin typeface="Calibri" pitchFamily="34" charset="0"/>
                <a:cs typeface="Arial" pitchFamily="34" charset="0"/>
              </a:defRPr>
            </a:lvl4pPr>
            <a:lvl5pPr marL="2018927" indent="-224325" eaLnBrk="0" hangingPunct="0">
              <a:defRPr>
                <a:solidFill>
                  <a:schemeClr val="tx1"/>
                </a:solidFill>
                <a:latin typeface="Calibri" pitchFamily="34" charset="0"/>
                <a:cs typeface="Arial" pitchFamily="34" charset="0"/>
              </a:defRPr>
            </a:lvl5pPr>
            <a:lvl6pPr marL="2467577" indent="-224325" eaLnBrk="0" fontAlgn="base" hangingPunct="0">
              <a:spcBef>
                <a:spcPct val="0"/>
              </a:spcBef>
              <a:spcAft>
                <a:spcPct val="0"/>
              </a:spcAft>
              <a:defRPr>
                <a:solidFill>
                  <a:schemeClr val="tx1"/>
                </a:solidFill>
                <a:latin typeface="Calibri" pitchFamily="34" charset="0"/>
                <a:cs typeface="Arial" pitchFamily="34" charset="0"/>
              </a:defRPr>
            </a:lvl6pPr>
            <a:lvl7pPr marL="2916227" indent="-224325" eaLnBrk="0" fontAlgn="base" hangingPunct="0">
              <a:spcBef>
                <a:spcPct val="0"/>
              </a:spcBef>
              <a:spcAft>
                <a:spcPct val="0"/>
              </a:spcAft>
              <a:defRPr>
                <a:solidFill>
                  <a:schemeClr val="tx1"/>
                </a:solidFill>
                <a:latin typeface="Calibri" pitchFamily="34" charset="0"/>
                <a:cs typeface="Arial" pitchFamily="34" charset="0"/>
              </a:defRPr>
            </a:lvl7pPr>
            <a:lvl8pPr marL="3364878" indent="-224325" eaLnBrk="0" fontAlgn="base" hangingPunct="0">
              <a:spcBef>
                <a:spcPct val="0"/>
              </a:spcBef>
              <a:spcAft>
                <a:spcPct val="0"/>
              </a:spcAft>
              <a:defRPr>
                <a:solidFill>
                  <a:schemeClr val="tx1"/>
                </a:solidFill>
                <a:latin typeface="Calibri" pitchFamily="34" charset="0"/>
                <a:cs typeface="Arial" pitchFamily="34" charset="0"/>
              </a:defRPr>
            </a:lvl8pPr>
            <a:lvl9pPr marL="3813528" indent="-2243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A677095-A657-4082-B609-7A7869CD5EC5}"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8EAB-6A89-421C-C6D3-667B003F6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358F6-4ACF-CCBE-002E-3D2040137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755FE-419D-B8A1-AECC-B5045B428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55C45-629D-736A-3278-977BB65E4165}"/>
              </a:ext>
            </a:extLst>
          </p:cNvPr>
          <p:cNvSpPr>
            <a:spLocks noGrp="1"/>
          </p:cNvSpPr>
          <p:nvPr>
            <p:ph type="sldNum" sz="quarter" idx="10"/>
          </p:nvPr>
        </p:nvSpPr>
        <p:spPr/>
        <p:txBody>
          <a:bodyPr/>
          <a:lstStyle/>
          <a:p>
            <a:fld id="{754DE42E-3706-4FD3-8638-A0DE8369148F}" type="slidenum">
              <a:rPr lang="en-US" smtClean="0"/>
              <a:t>3</a:t>
            </a:fld>
            <a:endParaRPr lang="en-US"/>
          </a:p>
        </p:txBody>
      </p:sp>
    </p:spTree>
    <p:extLst>
      <p:ext uri="{BB962C8B-B14F-4D97-AF65-F5344CB8AC3E}">
        <p14:creationId xmlns:p14="http://schemas.microsoft.com/office/powerpoint/2010/main" val="397448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pitchFamily="34" charset="0"/>
            </a:endParaRP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29057" indent="-280406" eaLnBrk="0" hangingPunct="0">
              <a:defRPr>
                <a:solidFill>
                  <a:schemeClr val="tx1"/>
                </a:solidFill>
                <a:latin typeface="Calibri" pitchFamily="34" charset="0"/>
                <a:cs typeface="Arial" pitchFamily="34" charset="0"/>
              </a:defRPr>
            </a:lvl2pPr>
            <a:lvl3pPr marL="1121626" indent="-224325" eaLnBrk="0" hangingPunct="0">
              <a:defRPr>
                <a:solidFill>
                  <a:schemeClr val="tx1"/>
                </a:solidFill>
                <a:latin typeface="Calibri" pitchFamily="34" charset="0"/>
                <a:cs typeface="Arial" pitchFamily="34" charset="0"/>
              </a:defRPr>
            </a:lvl3pPr>
            <a:lvl4pPr marL="1570276" indent="-224325" eaLnBrk="0" hangingPunct="0">
              <a:defRPr>
                <a:solidFill>
                  <a:schemeClr val="tx1"/>
                </a:solidFill>
                <a:latin typeface="Calibri" pitchFamily="34" charset="0"/>
                <a:cs typeface="Arial" pitchFamily="34" charset="0"/>
              </a:defRPr>
            </a:lvl4pPr>
            <a:lvl5pPr marL="2018927" indent="-224325" eaLnBrk="0" hangingPunct="0">
              <a:defRPr>
                <a:solidFill>
                  <a:schemeClr val="tx1"/>
                </a:solidFill>
                <a:latin typeface="Calibri" pitchFamily="34" charset="0"/>
                <a:cs typeface="Arial" pitchFamily="34" charset="0"/>
              </a:defRPr>
            </a:lvl5pPr>
            <a:lvl6pPr marL="2467577" indent="-224325" eaLnBrk="0" fontAlgn="base" hangingPunct="0">
              <a:spcBef>
                <a:spcPct val="0"/>
              </a:spcBef>
              <a:spcAft>
                <a:spcPct val="0"/>
              </a:spcAft>
              <a:defRPr>
                <a:solidFill>
                  <a:schemeClr val="tx1"/>
                </a:solidFill>
                <a:latin typeface="Calibri" pitchFamily="34" charset="0"/>
                <a:cs typeface="Arial" pitchFamily="34" charset="0"/>
              </a:defRPr>
            </a:lvl6pPr>
            <a:lvl7pPr marL="2916227" indent="-224325" eaLnBrk="0" fontAlgn="base" hangingPunct="0">
              <a:spcBef>
                <a:spcPct val="0"/>
              </a:spcBef>
              <a:spcAft>
                <a:spcPct val="0"/>
              </a:spcAft>
              <a:defRPr>
                <a:solidFill>
                  <a:schemeClr val="tx1"/>
                </a:solidFill>
                <a:latin typeface="Calibri" pitchFamily="34" charset="0"/>
                <a:cs typeface="Arial" pitchFamily="34" charset="0"/>
              </a:defRPr>
            </a:lvl7pPr>
            <a:lvl8pPr marL="3364878" indent="-224325" eaLnBrk="0" fontAlgn="base" hangingPunct="0">
              <a:spcBef>
                <a:spcPct val="0"/>
              </a:spcBef>
              <a:spcAft>
                <a:spcPct val="0"/>
              </a:spcAft>
              <a:defRPr>
                <a:solidFill>
                  <a:schemeClr val="tx1"/>
                </a:solidFill>
                <a:latin typeface="Calibri" pitchFamily="34" charset="0"/>
                <a:cs typeface="Arial" pitchFamily="34" charset="0"/>
              </a:defRPr>
            </a:lvl8pPr>
            <a:lvl9pPr marL="3813528" indent="-2243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A677095-A657-4082-B609-7A7869CD5EC5}" type="slidenum">
              <a:rPr lang="en-US"/>
              <a:pPr eaLnBrk="1" hangingPunct="1"/>
              <a:t>8</a:t>
            </a:fld>
            <a:endParaRPr lang="en-US"/>
          </a:p>
        </p:txBody>
      </p:sp>
    </p:spTree>
    <p:extLst>
      <p:ext uri="{BB962C8B-B14F-4D97-AF65-F5344CB8AC3E}">
        <p14:creationId xmlns:p14="http://schemas.microsoft.com/office/powerpoint/2010/main" val="35238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pitchFamily="34" charset="0"/>
            </a:endParaRP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29057" indent="-280406" eaLnBrk="0" hangingPunct="0">
              <a:defRPr>
                <a:solidFill>
                  <a:schemeClr val="tx1"/>
                </a:solidFill>
                <a:latin typeface="Calibri" pitchFamily="34" charset="0"/>
                <a:cs typeface="Arial" pitchFamily="34" charset="0"/>
              </a:defRPr>
            </a:lvl2pPr>
            <a:lvl3pPr marL="1121626" indent="-224325" eaLnBrk="0" hangingPunct="0">
              <a:defRPr>
                <a:solidFill>
                  <a:schemeClr val="tx1"/>
                </a:solidFill>
                <a:latin typeface="Calibri" pitchFamily="34" charset="0"/>
                <a:cs typeface="Arial" pitchFamily="34" charset="0"/>
              </a:defRPr>
            </a:lvl3pPr>
            <a:lvl4pPr marL="1570276" indent="-224325" eaLnBrk="0" hangingPunct="0">
              <a:defRPr>
                <a:solidFill>
                  <a:schemeClr val="tx1"/>
                </a:solidFill>
                <a:latin typeface="Calibri" pitchFamily="34" charset="0"/>
                <a:cs typeface="Arial" pitchFamily="34" charset="0"/>
              </a:defRPr>
            </a:lvl4pPr>
            <a:lvl5pPr marL="2018927" indent="-224325" eaLnBrk="0" hangingPunct="0">
              <a:defRPr>
                <a:solidFill>
                  <a:schemeClr val="tx1"/>
                </a:solidFill>
                <a:latin typeface="Calibri" pitchFamily="34" charset="0"/>
                <a:cs typeface="Arial" pitchFamily="34" charset="0"/>
              </a:defRPr>
            </a:lvl5pPr>
            <a:lvl6pPr marL="2467577" indent="-224325" eaLnBrk="0" fontAlgn="base" hangingPunct="0">
              <a:spcBef>
                <a:spcPct val="0"/>
              </a:spcBef>
              <a:spcAft>
                <a:spcPct val="0"/>
              </a:spcAft>
              <a:defRPr>
                <a:solidFill>
                  <a:schemeClr val="tx1"/>
                </a:solidFill>
                <a:latin typeface="Calibri" pitchFamily="34" charset="0"/>
                <a:cs typeface="Arial" pitchFamily="34" charset="0"/>
              </a:defRPr>
            </a:lvl6pPr>
            <a:lvl7pPr marL="2916227" indent="-224325" eaLnBrk="0" fontAlgn="base" hangingPunct="0">
              <a:spcBef>
                <a:spcPct val="0"/>
              </a:spcBef>
              <a:spcAft>
                <a:spcPct val="0"/>
              </a:spcAft>
              <a:defRPr>
                <a:solidFill>
                  <a:schemeClr val="tx1"/>
                </a:solidFill>
                <a:latin typeface="Calibri" pitchFamily="34" charset="0"/>
                <a:cs typeface="Arial" pitchFamily="34" charset="0"/>
              </a:defRPr>
            </a:lvl7pPr>
            <a:lvl8pPr marL="3364878" indent="-224325" eaLnBrk="0" fontAlgn="base" hangingPunct="0">
              <a:spcBef>
                <a:spcPct val="0"/>
              </a:spcBef>
              <a:spcAft>
                <a:spcPct val="0"/>
              </a:spcAft>
              <a:defRPr>
                <a:solidFill>
                  <a:schemeClr val="tx1"/>
                </a:solidFill>
                <a:latin typeface="Calibri" pitchFamily="34" charset="0"/>
                <a:cs typeface="Arial" pitchFamily="34" charset="0"/>
              </a:defRPr>
            </a:lvl8pPr>
            <a:lvl9pPr marL="3813528" indent="-2243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A677095-A657-4082-B609-7A7869CD5EC5}" type="slidenum">
              <a:rPr lang="en-US"/>
              <a:pPr eaLnBrk="1" hangingPunct="1"/>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pitchFamily="34" charset="0"/>
            </a:endParaRP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29057" indent="-280406" eaLnBrk="0" hangingPunct="0">
              <a:defRPr>
                <a:solidFill>
                  <a:schemeClr val="tx1"/>
                </a:solidFill>
                <a:latin typeface="Calibri" pitchFamily="34" charset="0"/>
                <a:cs typeface="Arial" pitchFamily="34" charset="0"/>
              </a:defRPr>
            </a:lvl2pPr>
            <a:lvl3pPr marL="1121626" indent="-224325" eaLnBrk="0" hangingPunct="0">
              <a:defRPr>
                <a:solidFill>
                  <a:schemeClr val="tx1"/>
                </a:solidFill>
                <a:latin typeface="Calibri" pitchFamily="34" charset="0"/>
                <a:cs typeface="Arial" pitchFamily="34" charset="0"/>
              </a:defRPr>
            </a:lvl3pPr>
            <a:lvl4pPr marL="1570276" indent="-224325" eaLnBrk="0" hangingPunct="0">
              <a:defRPr>
                <a:solidFill>
                  <a:schemeClr val="tx1"/>
                </a:solidFill>
                <a:latin typeface="Calibri" pitchFamily="34" charset="0"/>
                <a:cs typeface="Arial" pitchFamily="34" charset="0"/>
              </a:defRPr>
            </a:lvl4pPr>
            <a:lvl5pPr marL="2018927" indent="-224325" eaLnBrk="0" hangingPunct="0">
              <a:defRPr>
                <a:solidFill>
                  <a:schemeClr val="tx1"/>
                </a:solidFill>
                <a:latin typeface="Calibri" pitchFamily="34" charset="0"/>
                <a:cs typeface="Arial" pitchFamily="34" charset="0"/>
              </a:defRPr>
            </a:lvl5pPr>
            <a:lvl6pPr marL="2467577" indent="-224325" eaLnBrk="0" fontAlgn="base" hangingPunct="0">
              <a:spcBef>
                <a:spcPct val="0"/>
              </a:spcBef>
              <a:spcAft>
                <a:spcPct val="0"/>
              </a:spcAft>
              <a:defRPr>
                <a:solidFill>
                  <a:schemeClr val="tx1"/>
                </a:solidFill>
                <a:latin typeface="Calibri" pitchFamily="34" charset="0"/>
                <a:cs typeface="Arial" pitchFamily="34" charset="0"/>
              </a:defRPr>
            </a:lvl6pPr>
            <a:lvl7pPr marL="2916227" indent="-224325" eaLnBrk="0" fontAlgn="base" hangingPunct="0">
              <a:spcBef>
                <a:spcPct val="0"/>
              </a:spcBef>
              <a:spcAft>
                <a:spcPct val="0"/>
              </a:spcAft>
              <a:defRPr>
                <a:solidFill>
                  <a:schemeClr val="tx1"/>
                </a:solidFill>
                <a:latin typeface="Calibri" pitchFamily="34" charset="0"/>
                <a:cs typeface="Arial" pitchFamily="34" charset="0"/>
              </a:defRPr>
            </a:lvl7pPr>
            <a:lvl8pPr marL="3364878" indent="-224325" eaLnBrk="0" fontAlgn="base" hangingPunct="0">
              <a:spcBef>
                <a:spcPct val="0"/>
              </a:spcBef>
              <a:spcAft>
                <a:spcPct val="0"/>
              </a:spcAft>
              <a:defRPr>
                <a:solidFill>
                  <a:schemeClr val="tx1"/>
                </a:solidFill>
                <a:latin typeface="Calibri" pitchFamily="34" charset="0"/>
                <a:cs typeface="Arial" pitchFamily="34" charset="0"/>
              </a:defRPr>
            </a:lvl8pPr>
            <a:lvl9pPr marL="3813528" indent="-22432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A677095-A657-4082-B609-7A7869CD5EC5}" type="slidenum">
              <a:rPr lang="en-US"/>
              <a:pPr eaLnBrk="1" hangingPunct="1"/>
              <a:t>11</a:t>
            </a:fld>
            <a:endParaRPr lang="en-US"/>
          </a:p>
        </p:txBody>
      </p:sp>
    </p:spTree>
    <p:extLst>
      <p:ext uri="{BB962C8B-B14F-4D97-AF65-F5344CB8AC3E}">
        <p14:creationId xmlns:p14="http://schemas.microsoft.com/office/powerpoint/2010/main" val="288353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2863850" y="519113"/>
            <a:ext cx="3416300" cy="2562225"/>
          </a:xfrm>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2863850" y="519113"/>
            <a:ext cx="3416300" cy="2562225"/>
          </a:xfrm>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2863850" y="519113"/>
            <a:ext cx="3416300" cy="2562225"/>
          </a:xfrm>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2863850" y="519113"/>
            <a:ext cx="3416300" cy="2562225"/>
          </a:xfrm>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2502E8-8E8D-4D38-9909-5FB28710D46B}"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114995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4C630-9966-4553-ABFA-D96B689B70F4}"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31189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AB085-8321-44C0-9FD5-31CB71391405}"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223152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0"/>
            <a:ext cx="9159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type="subTitle" idx="1"/>
          </p:nvPr>
        </p:nvSpPr>
        <p:spPr>
          <a:xfrm>
            <a:off x="762000" y="2971800"/>
            <a:ext cx="7681913" cy="443198"/>
          </a:xfrm>
          <a:solidFill>
            <a:schemeClr val="accent2">
              <a:lumMod val="75000"/>
            </a:schemeClr>
          </a:solidFill>
        </p:spPr>
        <p:txBody>
          <a:bodyPr/>
          <a:lstStyle>
            <a:lvl1pPr marL="0" indent="0" algn="l">
              <a:buNone/>
              <a:defRPr>
                <a:solidFill>
                  <a:schemeClr val="bg1">
                    <a:lumMod val="95000"/>
                  </a:schemeClr>
                </a:solidFill>
              </a:defRPr>
            </a:lvl1pPr>
          </a:lstStyle>
          <a:p>
            <a:endParaRPr lang="en-US" dirty="0"/>
          </a:p>
        </p:txBody>
      </p:sp>
      <p:sp>
        <p:nvSpPr>
          <p:cNvPr id="7" name="Title 1"/>
          <p:cNvSpPr>
            <a:spLocks noGrp="1"/>
          </p:cNvSpPr>
          <p:nvPr>
            <p:ph type="ctrTitle"/>
          </p:nvPr>
        </p:nvSpPr>
        <p:spPr>
          <a:xfrm>
            <a:off x="723423" y="1752600"/>
            <a:ext cx="7681913" cy="685800"/>
          </a:xfrm>
        </p:spPr>
        <p:txBody>
          <a:bodyPr>
            <a:noAutofit/>
          </a:bodyPr>
          <a:lstStyle>
            <a:lvl1pPr>
              <a:lnSpc>
                <a:spcPct val="90000"/>
              </a:lnSpc>
              <a:defRPr sz="5400"/>
            </a:lvl1pPr>
          </a:lstStyle>
          <a:p>
            <a:r>
              <a:rPr lang="en-US" dirty="0"/>
              <a:t>Click to edit Master title style</a:t>
            </a:r>
          </a:p>
        </p:txBody>
      </p:sp>
      <p:sp>
        <p:nvSpPr>
          <p:cNvPr id="6" name="Slide Number Placeholder 2"/>
          <p:cNvSpPr>
            <a:spLocks noGrp="1"/>
          </p:cNvSpPr>
          <p:nvPr>
            <p:ph type="sldNum" sz="quarter" idx="10"/>
          </p:nvPr>
        </p:nvSpPr>
        <p:spPr/>
        <p:txBody>
          <a:bodyPr/>
          <a:lstStyle>
            <a:lvl1pPr>
              <a:defRPr smtClean="0"/>
            </a:lvl1pPr>
          </a:lstStyle>
          <a:p>
            <a:pPr>
              <a:defRPr/>
            </a:pPr>
            <a:fld id="{E9D1839D-0F1B-4E04-A44D-8F4B6EC3D886}" type="slidenum">
              <a:rPr lang="en-US"/>
              <a:pPr>
                <a:defRPr/>
              </a:pPr>
              <a:t>‹#›</a:t>
            </a:fld>
            <a:endParaRPr lang="en-US"/>
          </a:p>
        </p:txBody>
      </p:sp>
    </p:spTree>
    <p:extLst>
      <p:ext uri="{BB962C8B-B14F-4D97-AF65-F5344CB8AC3E}">
        <p14:creationId xmlns:p14="http://schemas.microsoft.com/office/powerpoint/2010/main" val="32459713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AB04B-266E-4C56-9611-E08C279D2962}"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55003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FB664-51FA-4E08-97D2-BEF4ED0673E3}"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253054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BFE15D-2EDB-4DED-896C-A390D7247B27}"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210568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75E424-A3F1-4500-8FED-09DF1E1DDE95}" type="datetime1">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858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86B46E-222F-4A72-B650-7E9CF7B0FB56}" type="datetime1">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313706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7F65A-56C2-47B7-9C48-F065256D6BA7}" type="datetime1">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25595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BB6129-7B24-4AD0-81B7-5CE539110E6F}"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219074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173C4F-42EF-482F-AD31-7DD356ED383B}"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8FCBB-42BA-4C4E-8FA3-8AE0D49EF9C2}" type="slidenum">
              <a:rPr lang="en-US" smtClean="0"/>
              <a:t>‹#›</a:t>
            </a:fld>
            <a:endParaRPr lang="en-US"/>
          </a:p>
        </p:txBody>
      </p:sp>
    </p:spTree>
    <p:extLst>
      <p:ext uri="{BB962C8B-B14F-4D97-AF65-F5344CB8AC3E}">
        <p14:creationId xmlns:p14="http://schemas.microsoft.com/office/powerpoint/2010/main" val="401752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3C3DD-2C9D-4E25-A302-26066B247C6F}" type="datetime1">
              <a:rPr lang="en-US" smtClean="0"/>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8FCBB-42BA-4C4E-8FA3-8AE0D49EF9C2}" type="slidenum">
              <a:rPr lang="en-US" smtClean="0"/>
              <a:t>‹#›</a:t>
            </a:fld>
            <a:endParaRPr lang="en-US"/>
          </a:p>
        </p:txBody>
      </p:sp>
    </p:spTree>
    <p:extLst>
      <p:ext uri="{BB962C8B-B14F-4D97-AF65-F5344CB8AC3E}">
        <p14:creationId xmlns:p14="http://schemas.microsoft.com/office/powerpoint/2010/main" val="119765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8.emf"/><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emf"/><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1.emf"/><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2.emf"/><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3.emf"/><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FN5CpDR97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hort_(finance)" TargetMode="External"/><Relationship Id="rId13" Type="http://schemas.openxmlformats.org/officeDocument/2006/relationships/hyperlink" Target="https://en.wikipedia.org/wiki/Signal_processing" TargetMode="External"/><Relationship Id="rId3" Type="http://schemas.openxmlformats.org/officeDocument/2006/relationships/hyperlink" Target="https://en.wikipedia.org/wiki/Reflexivity_(social_theory)" TargetMode="External"/><Relationship Id="rId7" Type="http://schemas.openxmlformats.org/officeDocument/2006/relationships/hyperlink" Target="https://en.wikipedia.org/wiki/Stock_market" TargetMode="External"/><Relationship Id="rId12" Type="http://schemas.openxmlformats.org/officeDocument/2006/relationships/hyperlink" Target="https://en.wikipedia.org/wiki/Physicist" TargetMode="External"/><Relationship Id="rId2" Type="http://schemas.openxmlformats.org/officeDocument/2006/relationships/hyperlink" Target="https://en.wikipedia.org/wiki/Karl_Popper" TargetMode="External"/><Relationship Id="rId1" Type="http://schemas.openxmlformats.org/officeDocument/2006/relationships/slideLayout" Target="../slideLayouts/slideLayout2.xml"/><Relationship Id="rId6" Type="http://schemas.openxmlformats.org/officeDocument/2006/relationships/hyperlink" Target="https://en.wikipedia.org/wiki/Value_investing" TargetMode="External"/><Relationship Id="rId11" Type="http://schemas.openxmlformats.org/officeDocument/2006/relationships/hyperlink" Target="https://en.wikipedia.org/wiki/Mathematician" TargetMode="External"/><Relationship Id="rId5" Type="http://schemas.openxmlformats.org/officeDocument/2006/relationships/hyperlink" Target="https://en.wikipedia.org/wiki/Economic_bubble" TargetMode="External"/><Relationship Id="rId10" Type="http://schemas.openxmlformats.org/officeDocument/2006/relationships/hyperlink" Target="https://en.wikipedia.org/wiki/Hedge_fund" TargetMode="External"/><Relationship Id="rId4" Type="http://schemas.openxmlformats.org/officeDocument/2006/relationships/hyperlink" Target="https://en.wikipedia.org/wiki/Capital_market" TargetMode="External"/><Relationship Id="rId9" Type="http://schemas.openxmlformats.org/officeDocument/2006/relationships/hyperlink" Target="https://en.wikipedia.org/wiki/Derivative_(finance)" TargetMode="External"/><Relationship Id="rId14" Type="http://schemas.openxmlformats.org/officeDocument/2006/relationships/hyperlink" Target="https://en.wikipedia.org/wiki/Statistici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D35E-A7CA-B2D3-7788-361CB6A48A8F}"/>
              </a:ext>
            </a:extLst>
          </p:cNvPr>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Accounting and Investments</a:t>
            </a:r>
          </a:p>
        </p:txBody>
      </p:sp>
      <p:sp>
        <p:nvSpPr>
          <p:cNvPr id="3" name="Subtitle 2">
            <a:extLst>
              <a:ext uri="{FF2B5EF4-FFF2-40B4-BE49-F238E27FC236}">
                <a16:creationId xmlns:a16="http://schemas.microsoft.com/office/drawing/2014/main" id="{6E848F44-9F29-9DD6-6F23-3B576C3EA4D2}"/>
              </a:ext>
            </a:extLst>
          </p:cNvPr>
          <p:cNvSpPr>
            <a:spLocks noGrp="1"/>
          </p:cNvSpPr>
          <p:nvPr>
            <p:ph type="subTitle" idx="1"/>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Jing (Bob) Fang</a:t>
            </a:r>
          </a:p>
        </p:txBody>
      </p:sp>
      <p:sp>
        <p:nvSpPr>
          <p:cNvPr id="4" name="Slide Number Placeholder 3">
            <a:extLst>
              <a:ext uri="{FF2B5EF4-FFF2-40B4-BE49-F238E27FC236}">
                <a16:creationId xmlns:a16="http://schemas.microsoft.com/office/drawing/2014/main" id="{BA20F0CE-BE45-AA9C-C89F-18DC20981C56}"/>
              </a:ext>
            </a:extLst>
          </p:cNvPr>
          <p:cNvSpPr>
            <a:spLocks noGrp="1"/>
          </p:cNvSpPr>
          <p:nvPr>
            <p:ph type="sldNum" sz="quarter" idx="12"/>
          </p:nvPr>
        </p:nvSpPr>
        <p:spPr/>
        <p:txBody>
          <a:bodyPr/>
          <a:lstStyle/>
          <a:p>
            <a:fld id="{7F78FCBB-42BA-4C4E-8FA3-8AE0D49EF9C2}" type="slidenum">
              <a:rPr lang="en-US" smtClean="0"/>
              <a:t>1</a:t>
            </a:fld>
            <a:endParaRPr lang="en-US"/>
          </a:p>
        </p:txBody>
      </p:sp>
    </p:spTree>
    <p:extLst>
      <p:ext uri="{BB962C8B-B14F-4D97-AF65-F5344CB8AC3E}">
        <p14:creationId xmlns:p14="http://schemas.microsoft.com/office/powerpoint/2010/main" val="301571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ubtitle 5"/>
          <p:cNvSpPr>
            <a:spLocks noGrp="1"/>
          </p:cNvSpPr>
          <p:nvPr>
            <p:ph type="subTitle" idx="1"/>
          </p:nvPr>
        </p:nvSpPr>
        <p:spPr>
          <a:xfrm>
            <a:off x="152400" y="990600"/>
            <a:ext cx="8686800" cy="5562600"/>
          </a:xfrm>
          <a:noFill/>
          <a:extLst>
            <a:ext uri="{909E8E84-426E-40DD-AFC4-6F175D3DCCD1}">
              <a14:hiddenFill xmlns:a14="http://schemas.microsoft.com/office/drawing/2010/main">
                <a:solidFill>
                  <a:srgbClr val="FFFFFF"/>
                </a:solidFill>
              </a14:hiddenFill>
            </a:ext>
          </a:extLst>
        </p:spPr>
        <p:txBody>
          <a:bodyPr>
            <a:normAutofit/>
          </a:bodyPr>
          <a:lstStyle/>
          <a:p>
            <a:pPr algn="ctr" eaLnBrk="1" hangingPunct="1"/>
            <a:r>
              <a:rPr lang="en-US" sz="3600" b="1" dirty="0">
                <a:solidFill>
                  <a:schemeClr val="tx1"/>
                </a:solidFill>
                <a:latin typeface="Times New Roman" pitchFamily="18" charset="0"/>
                <a:cs typeface="Times New Roman" pitchFamily="18" charset="0"/>
              </a:rPr>
              <a:t>It seems that there is a </a:t>
            </a:r>
            <a:r>
              <a:rPr lang="en-US" sz="3600" b="1" u="sng" dirty="0">
                <a:solidFill>
                  <a:srgbClr val="FF0000"/>
                </a:solidFill>
                <a:latin typeface="Times New Roman" pitchFamily="18" charset="0"/>
                <a:cs typeface="Times New Roman" pitchFamily="18" charset="0"/>
              </a:rPr>
              <a:t>gap</a:t>
            </a:r>
            <a:r>
              <a:rPr lang="en-US" sz="3600" b="1" dirty="0">
                <a:solidFill>
                  <a:schemeClr val="tx1"/>
                </a:solidFill>
                <a:latin typeface="Times New Roman" pitchFamily="18" charset="0"/>
                <a:cs typeface="Times New Roman" pitchFamily="18" charset="0"/>
              </a:rPr>
              <a:t> between the general public’s belief regarding what need to be learned to develop a career in equity investment and what the successful equity investors want us to learn</a:t>
            </a:r>
          </a:p>
          <a:p>
            <a:pPr algn="ctr" eaLnBrk="1" hangingPunct="1"/>
            <a:endParaRPr lang="en-US" sz="3600" b="1" dirty="0">
              <a:solidFill>
                <a:srgbClr val="FF0000"/>
              </a:solidFill>
              <a:latin typeface="Times New Roman" pitchFamily="18" charset="0"/>
              <a:cs typeface="Times New Roman" pitchFamily="18" charset="0"/>
            </a:endParaRPr>
          </a:p>
          <a:p>
            <a:pPr algn="ctr" eaLnBrk="1" hangingPunct="1"/>
            <a:endParaRPr lang="en-US" sz="3600" b="1" dirty="0">
              <a:solidFill>
                <a:srgbClr val="FF0000"/>
              </a:solidFill>
              <a:latin typeface="Times New Roman" pitchFamily="18" charset="0"/>
              <a:cs typeface="Times New Roman" pitchFamily="18" charset="0"/>
            </a:endParaRPr>
          </a:p>
        </p:txBody>
      </p:sp>
      <p:sp>
        <p:nvSpPr>
          <p:cNvPr id="1382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C0D7385-2BBE-4A39-97A8-3DAA3A8CAEC0}" type="slidenum">
              <a:rPr lang="en-US">
                <a:solidFill>
                  <a:srgbClr val="898989"/>
                </a:solidFill>
              </a:rPr>
              <a:pPr eaLnBrk="1" hangingPunct="1"/>
              <a:t>10</a:t>
            </a:fld>
            <a:endParaRPr lang="en-US">
              <a:solidFill>
                <a:srgbClr val="898989"/>
              </a:solidFill>
            </a:endParaRPr>
          </a:p>
        </p:txBody>
      </p:sp>
    </p:spTree>
    <p:extLst>
      <p:ext uri="{BB962C8B-B14F-4D97-AF65-F5344CB8AC3E}">
        <p14:creationId xmlns:p14="http://schemas.microsoft.com/office/powerpoint/2010/main" val="37616148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ubtitle 5"/>
          <p:cNvSpPr>
            <a:spLocks noGrp="1"/>
          </p:cNvSpPr>
          <p:nvPr>
            <p:ph type="subTitle" idx="1"/>
          </p:nvPr>
        </p:nvSpPr>
        <p:spPr>
          <a:xfrm>
            <a:off x="152400" y="990600"/>
            <a:ext cx="8686800" cy="5562600"/>
          </a:xfrm>
          <a:noFill/>
          <a:extLst>
            <a:ext uri="{909E8E84-426E-40DD-AFC4-6F175D3DCCD1}">
              <a14:hiddenFill xmlns:a14="http://schemas.microsoft.com/office/drawing/2010/main">
                <a:solidFill>
                  <a:srgbClr val="FFFFFF"/>
                </a:solidFill>
              </a14:hiddenFill>
            </a:ext>
          </a:extLst>
        </p:spPr>
        <p:txBody>
          <a:bodyPr>
            <a:normAutofit/>
          </a:bodyPr>
          <a:lstStyle/>
          <a:p>
            <a:pPr algn="ctr" eaLnBrk="1" hangingPunct="1"/>
            <a:endParaRPr lang="en-US" sz="3600" b="1" dirty="0">
              <a:solidFill>
                <a:srgbClr val="FF0000"/>
              </a:solidFill>
              <a:latin typeface="Times New Roman" pitchFamily="18" charset="0"/>
              <a:cs typeface="Times New Roman" pitchFamily="18" charset="0"/>
            </a:endParaRPr>
          </a:p>
          <a:p>
            <a:pPr algn="ctr" eaLnBrk="1" hangingPunct="1"/>
            <a:r>
              <a:rPr lang="en-US" sz="3600" b="1" dirty="0">
                <a:solidFill>
                  <a:srgbClr val="FF0000"/>
                </a:solidFill>
                <a:latin typeface="Times New Roman" pitchFamily="18" charset="0"/>
                <a:cs typeface="Times New Roman" pitchFamily="18" charset="0"/>
              </a:rPr>
              <a:t>An Example</a:t>
            </a:r>
          </a:p>
          <a:p>
            <a:pPr algn="ctr" eaLnBrk="1" hangingPunct="1"/>
            <a:r>
              <a:rPr lang="en-US" sz="3300" b="1" dirty="0">
                <a:solidFill>
                  <a:srgbClr val="0000FF"/>
                </a:solidFill>
                <a:latin typeface="Times New Roman" pitchFamily="18" charset="0"/>
                <a:cs typeface="Times New Roman" pitchFamily="18" charset="0"/>
              </a:rPr>
              <a:t>What drives the success of Apple Inc.  During 1997–2012: </a:t>
            </a:r>
          </a:p>
          <a:p>
            <a:pPr algn="ctr" eaLnBrk="1" hangingPunct="1"/>
            <a:r>
              <a:rPr lang="en-US" sz="3300" b="1" i="1" dirty="0">
                <a:solidFill>
                  <a:srgbClr val="0000FF"/>
                </a:solidFill>
                <a:latin typeface="Times New Roman" pitchFamily="18" charset="0"/>
                <a:cs typeface="Times New Roman" pitchFamily="18" charset="0"/>
              </a:rPr>
              <a:t>innovation vs. operating efficiency</a:t>
            </a:r>
            <a:r>
              <a:rPr lang="en-US" sz="3300" b="1" dirty="0">
                <a:solidFill>
                  <a:srgbClr val="0000FF"/>
                </a:solidFill>
                <a:latin typeface="Times New Roman" pitchFamily="18" charset="0"/>
                <a:cs typeface="Times New Roman" pitchFamily="18" charset="0"/>
              </a:rPr>
              <a:t>?</a:t>
            </a:r>
            <a:endParaRPr lang="en-US" sz="3300" b="1" dirty="0">
              <a:solidFill>
                <a:schemeClr val="tx1"/>
              </a:solidFill>
              <a:latin typeface="Times New Roman" pitchFamily="18" charset="0"/>
              <a:cs typeface="Times New Roman" pitchFamily="18" charset="0"/>
            </a:endParaRPr>
          </a:p>
        </p:txBody>
      </p:sp>
      <p:sp>
        <p:nvSpPr>
          <p:cNvPr id="1382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C0D7385-2BBE-4A39-97A8-3DAA3A8CAEC0}" type="slidenum">
              <a:rPr lang="en-US">
                <a:solidFill>
                  <a:srgbClr val="898989"/>
                </a:solidFill>
              </a:rPr>
              <a:pPr eaLnBrk="1" hangingPunct="1"/>
              <a:t>11</a:t>
            </a:fld>
            <a:endParaRPr lang="en-US">
              <a:solidFill>
                <a:srgbClr val="898989"/>
              </a:solidFill>
            </a:endParaRPr>
          </a:p>
        </p:txBody>
      </p:sp>
    </p:spTree>
    <p:extLst>
      <p:ext uri="{BB962C8B-B14F-4D97-AF65-F5344CB8AC3E}">
        <p14:creationId xmlns:p14="http://schemas.microsoft.com/office/powerpoint/2010/main" val="25814600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5" name="Rectangle 7"/>
          <p:cNvSpPr>
            <a:spLocks noGrp="1" noChangeArrowheads="1"/>
          </p:cNvSpPr>
          <p:nvPr>
            <p:ph type="title"/>
            <p:custDataLst>
              <p:tags r:id="rId2"/>
            </p:custDataLst>
          </p:nvPr>
        </p:nvSpPr>
        <p:spPr>
          <a:xfrm>
            <a:off x="457200" y="152400"/>
            <a:ext cx="8229600" cy="712787"/>
          </a:xfrm>
        </p:spPr>
        <p:txBody>
          <a:bodyPr>
            <a:normAutofit fontScale="90000"/>
          </a:bodyPr>
          <a:lstStyle/>
          <a:p>
            <a:pPr eaLnBrk="1" fontAlgn="auto" hangingPunct="1">
              <a:spcAft>
                <a:spcPts val="0"/>
              </a:spcAft>
              <a:defRPr/>
            </a:pPr>
            <a:r>
              <a:rPr lang="en-US" dirty="0">
                <a:solidFill>
                  <a:srgbClr val="0000FF"/>
                </a:solidFill>
              </a:rPr>
              <a:t>Background on Apple Inc.</a:t>
            </a:r>
            <a:endParaRPr dirty="0"/>
          </a:p>
        </p:txBody>
      </p:sp>
      <p:sp>
        <p:nvSpPr>
          <p:cNvPr id="180227" name="Rectangle 8"/>
          <p:cNvSpPr>
            <a:spLocks noGrp="1" noChangeArrowheads="1"/>
          </p:cNvSpPr>
          <p:nvPr>
            <p:ph idx="1"/>
          </p:nvPr>
        </p:nvSpPr>
        <p:spPr>
          <a:xfrm>
            <a:off x="395288" y="838200"/>
            <a:ext cx="8443912" cy="5867399"/>
          </a:xfrm>
          <a:solidFill>
            <a:schemeClr val="bg1"/>
          </a:solidFill>
        </p:spPr>
        <p:txBody>
          <a:bodyPr/>
          <a:lstStyle/>
          <a:p>
            <a:pPr eaLnBrk="1" hangingPunct="1"/>
            <a:r>
              <a:rPr lang="en-US" sz="2600" dirty="0">
                <a:latin typeface="Times New Roman" pitchFamily="18" charset="0"/>
                <a:cs typeface="Times New Roman" pitchFamily="18" charset="0"/>
              </a:rPr>
              <a:t>In 1997, Apple Inc. nearly went bankruptcy and was not in the list of world-wide top 500 firms</a:t>
            </a:r>
          </a:p>
          <a:p>
            <a:pPr eaLnBrk="1" hangingPunct="1"/>
            <a:r>
              <a:rPr lang="en-US" sz="2600" dirty="0">
                <a:latin typeface="Times New Roman" pitchFamily="18" charset="0"/>
                <a:cs typeface="Times New Roman" pitchFamily="18" charset="0"/>
              </a:rPr>
              <a:t>In 1997, Steve Jobs rejoined Apple Inc.</a:t>
            </a:r>
          </a:p>
          <a:p>
            <a:pPr eaLnBrk="1" hangingPunct="1"/>
            <a:r>
              <a:rPr lang="en-US" sz="2600" dirty="0">
                <a:latin typeface="Times New Roman" pitchFamily="18" charset="0"/>
                <a:cs typeface="Times New Roman" pitchFamily="18" charset="0"/>
              </a:rPr>
              <a:t>Right after rejoining Apple Inc. Steve Jobs recruited Tim Cook, who is an operations guru</a:t>
            </a:r>
          </a:p>
          <a:p>
            <a:pPr eaLnBrk="1" hangingPunct="1"/>
            <a:r>
              <a:rPr lang="en-US" sz="2600" dirty="0">
                <a:latin typeface="Times New Roman" pitchFamily="18" charset="0"/>
                <a:cs typeface="Times New Roman" pitchFamily="18" charset="0"/>
              </a:rPr>
              <a:t>Tim Cook reestablished the whole operations system of Apple Inc.</a:t>
            </a:r>
          </a:p>
          <a:p>
            <a:pPr eaLnBrk="1" hangingPunct="1"/>
            <a:r>
              <a:rPr lang="en-US" sz="2600" dirty="0">
                <a:latin typeface="Times New Roman" pitchFamily="18" charset="0"/>
                <a:cs typeface="Times New Roman" pitchFamily="18" charset="0"/>
              </a:rPr>
              <a:t>Tim Cook served as temporary CEO when Steve Jobs was sick</a:t>
            </a:r>
          </a:p>
          <a:p>
            <a:pPr eaLnBrk="1" hangingPunct="1"/>
            <a:r>
              <a:rPr lang="en-US" sz="2600" dirty="0">
                <a:latin typeface="Times New Roman" pitchFamily="18" charset="0"/>
                <a:cs typeface="Times New Roman" pitchFamily="18" charset="0"/>
              </a:rPr>
              <a:t>Time Cook became the current CEO after Steve Jobs died</a:t>
            </a:r>
          </a:p>
          <a:p>
            <a:pPr eaLnBrk="1" hangingPunct="1"/>
            <a:r>
              <a:rPr lang="en-US" sz="2600" dirty="0">
                <a:latin typeface="Times New Roman" pitchFamily="18" charset="0"/>
                <a:cs typeface="Times New Roman" pitchFamily="18" charset="0"/>
              </a:rPr>
              <a:t>In the investment world, there is a debate over what contributes to the recent success of Apple Inc.: innovation or operation efficiency or both?</a:t>
            </a:r>
          </a:p>
        </p:txBody>
      </p:sp>
      <p:sp>
        <p:nvSpPr>
          <p:cNvPr id="180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99CEB85-84B5-4575-AAA6-FF1F92D7FF57}" type="slidenum">
              <a:rPr lang="en-US" sz="1000"/>
              <a:pPr eaLnBrk="1" hangingPunct="1"/>
              <a:t>12</a:t>
            </a:fld>
            <a:endParaRPr lang="en-US" sz="1000"/>
          </a:p>
        </p:txBody>
      </p:sp>
    </p:spTree>
    <p:custDataLst>
      <p:tags r:id="rId1"/>
    </p:custDataLst>
    <p:extLst>
      <p:ext uri="{BB962C8B-B14F-4D97-AF65-F5344CB8AC3E}">
        <p14:creationId xmlns:p14="http://schemas.microsoft.com/office/powerpoint/2010/main" val="27246489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5" name="Rectangle 7"/>
          <p:cNvSpPr>
            <a:spLocks noGrp="1" noChangeArrowheads="1"/>
          </p:cNvSpPr>
          <p:nvPr>
            <p:ph type="title"/>
            <p:custDataLst>
              <p:tags r:id="rId2"/>
            </p:custDataLst>
          </p:nvPr>
        </p:nvSpPr>
        <p:spPr>
          <a:xfrm>
            <a:off x="457200" y="277813"/>
            <a:ext cx="8305800" cy="1017587"/>
          </a:xfrm>
        </p:spPr>
        <p:txBody>
          <a:bodyPr/>
          <a:lstStyle/>
          <a:p>
            <a:pPr eaLnBrk="1" fontAlgn="auto" hangingPunct="1">
              <a:spcAft>
                <a:spcPts val="0"/>
              </a:spcAft>
              <a:defRPr/>
            </a:pPr>
            <a:r>
              <a:rPr lang="en-US" sz="2600" dirty="0">
                <a:solidFill>
                  <a:srgbClr val="0000FF"/>
                </a:solidFill>
                <a:latin typeface="Times New Roman" pitchFamily="18" charset="0"/>
                <a:cs typeface="Times New Roman" pitchFamily="18" charset="0"/>
              </a:rPr>
              <a:t>Some preliminary findings:</a:t>
            </a:r>
            <a:br>
              <a:rPr lang="en-US" sz="2600" dirty="0">
                <a:solidFill>
                  <a:srgbClr val="0000FF"/>
                </a:solidFill>
                <a:latin typeface="Times New Roman" pitchFamily="18" charset="0"/>
                <a:cs typeface="Times New Roman" pitchFamily="18" charset="0"/>
              </a:rPr>
            </a:br>
            <a:r>
              <a:rPr lang="en-US" sz="2600" dirty="0">
                <a:solidFill>
                  <a:srgbClr val="0000FF"/>
                </a:solidFill>
                <a:latin typeface="Times New Roman" pitchFamily="18" charset="0"/>
                <a:cs typeface="Times New Roman" pitchFamily="18" charset="0"/>
              </a:rPr>
              <a:t>Recent Trend of Apple Inc.’s Market value</a:t>
            </a:r>
            <a:endParaRPr sz="2600" dirty="0">
              <a:latin typeface="Times New Roman" pitchFamily="18" charset="0"/>
              <a:cs typeface="Times New Roman" pitchFamily="18" charset="0"/>
            </a:endParaRPr>
          </a:p>
        </p:txBody>
      </p:sp>
      <p:sp>
        <p:nvSpPr>
          <p:cNvPr id="180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99CEB85-84B5-4575-AAA6-FF1F92D7FF57}" type="slidenum">
              <a:rPr lang="en-US" sz="1000"/>
              <a:pPr eaLnBrk="1" hangingPunct="1"/>
              <a:t>13</a:t>
            </a:fld>
            <a:endParaRPr lang="en-US" sz="100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95400"/>
            <a:ext cx="8537575" cy="511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219200" y="3581400"/>
            <a:ext cx="990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$10,000</a:t>
            </a:r>
          </a:p>
        </p:txBody>
      </p:sp>
      <p:sp>
        <p:nvSpPr>
          <p:cNvPr id="7" name="Rounded Rectangle 6"/>
          <p:cNvSpPr/>
          <p:nvPr/>
        </p:nvSpPr>
        <p:spPr>
          <a:xfrm>
            <a:off x="5257800" y="1752600"/>
            <a:ext cx="1981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$2,257,837</a:t>
            </a:r>
          </a:p>
        </p:txBody>
      </p:sp>
      <p:cxnSp>
        <p:nvCxnSpPr>
          <p:cNvPr id="4" name="Straight Arrow Connector 3"/>
          <p:cNvCxnSpPr>
            <a:stCxn id="2" idx="2"/>
          </p:cNvCxnSpPr>
          <p:nvPr/>
        </p:nvCxnSpPr>
        <p:spPr>
          <a:xfrm flipH="1">
            <a:off x="1066800" y="3962400"/>
            <a:ext cx="6477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7" idx="3"/>
          </p:cNvCxnSpPr>
          <p:nvPr/>
        </p:nvCxnSpPr>
        <p:spPr>
          <a:xfrm flipV="1">
            <a:off x="7239000" y="1905000"/>
            <a:ext cx="1066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26423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5" name="Rectangle 7"/>
          <p:cNvSpPr>
            <a:spLocks noGrp="1" noChangeArrowheads="1"/>
          </p:cNvSpPr>
          <p:nvPr>
            <p:ph type="title"/>
            <p:custDataLst>
              <p:tags r:id="rId2"/>
            </p:custDataLst>
          </p:nvPr>
        </p:nvSpPr>
        <p:spPr>
          <a:xfrm>
            <a:off x="457200" y="277813"/>
            <a:ext cx="8305800" cy="1017587"/>
          </a:xfrm>
        </p:spPr>
        <p:txBody>
          <a:bodyPr/>
          <a:lstStyle/>
          <a:p>
            <a:pPr eaLnBrk="1" fontAlgn="auto" hangingPunct="1">
              <a:spcAft>
                <a:spcPts val="0"/>
              </a:spcAft>
              <a:defRPr/>
            </a:pPr>
            <a:r>
              <a:rPr lang="en-US" sz="2600" dirty="0">
                <a:solidFill>
                  <a:srgbClr val="0000FF"/>
                </a:solidFill>
                <a:latin typeface="Times New Roman" pitchFamily="18" charset="0"/>
                <a:cs typeface="Times New Roman" pitchFamily="18" charset="0"/>
              </a:rPr>
              <a:t>Some preliminary findings:</a:t>
            </a:r>
            <a:br>
              <a:rPr lang="en-US" sz="2600" dirty="0">
                <a:solidFill>
                  <a:srgbClr val="0000FF"/>
                </a:solidFill>
                <a:latin typeface="Times New Roman" pitchFamily="18" charset="0"/>
                <a:cs typeface="Times New Roman" pitchFamily="18" charset="0"/>
              </a:rPr>
            </a:br>
            <a:r>
              <a:rPr lang="en-US" sz="2600" dirty="0">
                <a:solidFill>
                  <a:srgbClr val="0000FF"/>
                </a:solidFill>
                <a:latin typeface="Times New Roman" pitchFamily="18" charset="0"/>
                <a:cs typeface="Times New Roman" pitchFamily="18" charset="0"/>
              </a:rPr>
              <a:t>(R&amp;D Expenses / Net Sales) vs. Market value</a:t>
            </a:r>
            <a:endParaRPr sz="2600" dirty="0">
              <a:latin typeface="Times New Roman" pitchFamily="18" charset="0"/>
              <a:cs typeface="Times New Roman" pitchFamily="18" charset="0"/>
            </a:endParaRPr>
          </a:p>
        </p:txBody>
      </p:sp>
      <p:sp>
        <p:nvSpPr>
          <p:cNvPr id="180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99CEB85-84B5-4575-AAA6-FF1F92D7FF57}" type="slidenum">
              <a:rPr lang="en-US" sz="1000"/>
              <a:pPr eaLnBrk="1" hangingPunct="1"/>
              <a:t>14</a:t>
            </a:fld>
            <a:endParaRPr lang="en-US" sz="100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250" y="1398588"/>
            <a:ext cx="7427913"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918798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5" name="Rectangle 7"/>
          <p:cNvSpPr>
            <a:spLocks noGrp="1" noChangeArrowheads="1"/>
          </p:cNvSpPr>
          <p:nvPr>
            <p:ph type="title"/>
            <p:custDataLst>
              <p:tags r:id="rId2"/>
            </p:custDataLst>
          </p:nvPr>
        </p:nvSpPr>
        <p:spPr>
          <a:xfrm>
            <a:off x="457200" y="277813"/>
            <a:ext cx="8305800" cy="1017587"/>
          </a:xfrm>
        </p:spPr>
        <p:txBody>
          <a:bodyPr/>
          <a:lstStyle/>
          <a:p>
            <a:pPr eaLnBrk="1" fontAlgn="auto" hangingPunct="1">
              <a:spcAft>
                <a:spcPts val="0"/>
              </a:spcAft>
              <a:defRPr/>
            </a:pPr>
            <a:r>
              <a:rPr lang="en-US" sz="2600" dirty="0">
                <a:solidFill>
                  <a:srgbClr val="0000FF"/>
                </a:solidFill>
                <a:latin typeface="Times New Roman" pitchFamily="18" charset="0"/>
                <a:cs typeface="Times New Roman" pitchFamily="18" charset="0"/>
              </a:rPr>
              <a:t>Some preliminary findings:</a:t>
            </a:r>
            <a:br>
              <a:rPr lang="en-US" sz="2600" dirty="0">
                <a:solidFill>
                  <a:srgbClr val="0000FF"/>
                </a:solidFill>
                <a:latin typeface="Times New Roman" pitchFamily="18" charset="0"/>
                <a:cs typeface="Times New Roman" pitchFamily="18" charset="0"/>
              </a:rPr>
            </a:br>
            <a:r>
              <a:rPr lang="en-US" sz="2600" dirty="0">
                <a:solidFill>
                  <a:srgbClr val="0000FF"/>
                </a:solidFill>
                <a:latin typeface="Times New Roman" pitchFamily="18" charset="0"/>
                <a:cs typeface="Times New Roman" pitchFamily="18" charset="0"/>
              </a:rPr>
              <a:t>(Advertising Expenses / Net Sales) vs. Market value</a:t>
            </a:r>
            <a:endParaRPr sz="2600" dirty="0">
              <a:latin typeface="Times New Roman" pitchFamily="18" charset="0"/>
              <a:cs typeface="Times New Roman" pitchFamily="18" charset="0"/>
            </a:endParaRPr>
          </a:p>
        </p:txBody>
      </p:sp>
      <p:sp>
        <p:nvSpPr>
          <p:cNvPr id="180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99CEB85-84B5-4575-AAA6-FF1F92D7FF57}" type="slidenum">
              <a:rPr lang="en-US" sz="1000"/>
              <a:pPr eaLnBrk="1" hangingPunct="1"/>
              <a:t>15</a:t>
            </a:fld>
            <a:endParaRPr lang="en-US" sz="1000"/>
          </a:p>
        </p:txBody>
      </p:sp>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799" y="1219200"/>
            <a:ext cx="7770813"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63430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5" name="Rectangle 7"/>
          <p:cNvSpPr>
            <a:spLocks noGrp="1" noChangeArrowheads="1"/>
          </p:cNvSpPr>
          <p:nvPr>
            <p:ph type="title"/>
            <p:custDataLst>
              <p:tags r:id="rId2"/>
            </p:custDataLst>
          </p:nvPr>
        </p:nvSpPr>
        <p:spPr>
          <a:xfrm>
            <a:off x="457200" y="277813"/>
            <a:ext cx="8305800" cy="1017587"/>
          </a:xfrm>
        </p:spPr>
        <p:txBody>
          <a:bodyPr/>
          <a:lstStyle/>
          <a:p>
            <a:pPr eaLnBrk="1" fontAlgn="auto" hangingPunct="1">
              <a:spcAft>
                <a:spcPts val="0"/>
              </a:spcAft>
              <a:defRPr/>
            </a:pPr>
            <a:r>
              <a:rPr lang="en-US" sz="2600" dirty="0">
                <a:solidFill>
                  <a:srgbClr val="0000FF"/>
                </a:solidFill>
                <a:latin typeface="Times New Roman" pitchFamily="18" charset="0"/>
                <a:cs typeface="Times New Roman" pitchFamily="18" charset="0"/>
              </a:rPr>
              <a:t>Some preliminary findings:</a:t>
            </a:r>
            <a:br>
              <a:rPr lang="en-US" sz="2600" dirty="0">
                <a:solidFill>
                  <a:srgbClr val="0000FF"/>
                </a:solidFill>
                <a:latin typeface="Times New Roman" pitchFamily="18" charset="0"/>
                <a:cs typeface="Times New Roman" pitchFamily="18" charset="0"/>
              </a:rPr>
            </a:br>
            <a:r>
              <a:rPr lang="en-US" sz="2600" dirty="0">
                <a:solidFill>
                  <a:srgbClr val="0000FF"/>
                </a:solidFill>
                <a:latin typeface="Times New Roman" pitchFamily="18" charset="0"/>
                <a:cs typeface="Times New Roman" pitchFamily="18" charset="0"/>
              </a:rPr>
              <a:t>(Gross Profit / Net Sales) vs. Market value</a:t>
            </a:r>
            <a:endParaRPr sz="2600" dirty="0">
              <a:latin typeface="Times New Roman" pitchFamily="18" charset="0"/>
              <a:cs typeface="Times New Roman" pitchFamily="18" charset="0"/>
            </a:endParaRPr>
          </a:p>
        </p:txBody>
      </p:sp>
      <p:sp>
        <p:nvSpPr>
          <p:cNvPr id="180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99CEB85-84B5-4575-AAA6-FF1F92D7FF57}" type="slidenum">
              <a:rPr lang="en-US" sz="1000"/>
              <a:pPr eaLnBrk="1" hangingPunct="1"/>
              <a:t>16</a:t>
            </a:fld>
            <a:endParaRPr lang="en-US" sz="100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295400"/>
            <a:ext cx="8389937"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60350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5" name="Rectangle 7"/>
          <p:cNvSpPr>
            <a:spLocks noGrp="1" noChangeArrowheads="1"/>
          </p:cNvSpPr>
          <p:nvPr>
            <p:ph type="title"/>
            <p:custDataLst>
              <p:tags r:id="rId2"/>
            </p:custDataLst>
          </p:nvPr>
        </p:nvSpPr>
        <p:spPr>
          <a:xfrm>
            <a:off x="457200" y="277813"/>
            <a:ext cx="8305800" cy="1017587"/>
          </a:xfrm>
        </p:spPr>
        <p:txBody>
          <a:bodyPr/>
          <a:lstStyle/>
          <a:p>
            <a:pPr eaLnBrk="1" fontAlgn="auto" hangingPunct="1">
              <a:spcAft>
                <a:spcPts val="0"/>
              </a:spcAft>
              <a:defRPr/>
            </a:pPr>
            <a:r>
              <a:rPr lang="en-US" sz="2600" dirty="0">
                <a:solidFill>
                  <a:srgbClr val="0000FF"/>
                </a:solidFill>
                <a:latin typeface="Times New Roman" pitchFamily="18" charset="0"/>
                <a:cs typeface="Times New Roman" pitchFamily="18" charset="0"/>
              </a:rPr>
              <a:t>Some preliminary findings:</a:t>
            </a:r>
            <a:br>
              <a:rPr lang="en-US" sz="2600" dirty="0">
                <a:solidFill>
                  <a:srgbClr val="0000FF"/>
                </a:solidFill>
                <a:latin typeface="Times New Roman" pitchFamily="18" charset="0"/>
                <a:cs typeface="Times New Roman" pitchFamily="18" charset="0"/>
              </a:rPr>
            </a:br>
            <a:r>
              <a:rPr lang="en-US" sz="2600" dirty="0">
                <a:solidFill>
                  <a:srgbClr val="0000FF"/>
                </a:solidFill>
                <a:latin typeface="Times New Roman" pitchFamily="18" charset="0"/>
                <a:cs typeface="Times New Roman" pitchFamily="18" charset="0"/>
              </a:rPr>
              <a:t>(Net Income / Assets (ROA)) vs. Market value</a:t>
            </a:r>
            <a:endParaRPr sz="2600" dirty="0">
              <a:latin typeface="Times New Roman" pitchFamily="18" charset="0"/>
              <a:cs typeface="Times New Roman" pitchFamily="18" charset="0"/>
            </a:endParaRPr>
          </a:p>
        </p:txBody>
      </p:sp>
      <p:sp>
        <p:nvSpPr>
          <p:cNvPr id="180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99CEB85-84B5-4575-AAA6-FF1F92D7FF57}" type="slidenum">
              <a:rPr lang="en-US" sz="1000"/>
              <a:pPr eaLnBrk="1" hangingPunct="1"/>
              <a:t>17</a:t>
            </a:fld>
            <a:endParaRPr lang="en-US" sz="100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399" y="1203325"/>
            <a:ext cx="8043077"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146799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5" name="Rectangle 7"/>
          <p:cNvSpPr>
            <a:spLocks noGrp="1" noChangeArrowheads="1"/>
          </p:cNvSpPr>
          <p:nvPr>
            <p:ph type="title"/>
            <p:custDataLst>
              <p:tags r:id="rId2"/>
            </p:custDataLst>
          </p:nvPr>
        </p:nvSpPr>
        <p:spPr>
          <a:xfrm>
            <a:off x="457200" y="277813"/>
            <a:ext cx="8305800" cy="1017587"/>
          </a:xfrm>
        </p:spPr>
        <p:txBody>
          <a:bodyPr/>
          <a:lstStyle/>
          <a:p>
            <a:pPr eaLnBrk="1" fontAlgn="auto" hangingPunct="1">
              <a:spcAft>
                <a:spcPts val="0"/>
              </a:spcAft>
              <a:defRPr/>
            </a:pPr>
            <a:r>
              <a:rPr lang="en-US" sz="2600" dirty="0">
                <a:solidFill>
                  <a:srgbClr val="0000FF"/>
                </a:solidFill>
                <a:latin typeface="Times New Roman" pitchFamily="18" charset="0"/>
                <a:cs typeface="Times New Roman" pitchFamily="18" charset="0"/>
              </a:rPr>
              <a:t>Some preliminary findings:</a:t>
            </a:r>
            <a:br>
              <a:rPr lang="en-US" sz="2600" dirty="0">
                <a:solidFill>
                  <a:srgbClr val="0000FF"/>
                </a:solidFill>
                <a:latin typeface="Times New Roman" pitchFamily="18" charset="0"/>
                <a:cs typeface="Times New Roman" pitchFamily="18" charset="0"/>
              </a:rPr>
            </a:br>
            <a:r>
              <a:rPr lang="en-US" sz="2600" dirty="0">
                <a:solidFill>
                  <a:srgbClr val="0000FF"/>
                </a:solidFill>
                <a:latin typeface="Times New Roman" pitchFamily="18" charset="0"/>
                <a:cs typeface="Times New Roman" pitchFamily="18" charset="0"/>
              </a:rPr>
              <a:t>(Days’ Sales in Inventory) vs. Market value</a:t>
            </a:r>
            <a:endParaRPr sz="2600" dirty="0">
              <a:latin typeface="Times New Roman" pitchFamily="18" charset="0"/>
              <a:cs typeface="Times New Roman" pitchFamily="18" charset="0"/>
            </a:endParaRPr>
          </a:p>
        </p:txBody>
      </p:sp>
      <p:sp>
        <p:nvSpPr>
          <p:cNvPr id="180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99CEB85-84B5-4575-AAA6-FF1F92D7FF57}" type="slidenum">
              <a:rPr lang="en-US" sz="1000"/>
              <a:pPr eaLnBrk="1" hangingPunct="1"/>
              <a:t>18</a:t>
            </a:fld>
            <a:endParaRPr lang="en-US" sz="100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371600"/>
            <a:ext cx="7696200" cy="504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880095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ubtitle 5"/>
          <p:cNvSpPr>
            <a:spLocks noGrp="1"/>
          </p:cNvSpPr>
          <p:nvPr>
            <p:ph type="subTitle" idx="1"/>
          </p:nvPr>
        </p:nvSpPr>
        <p:spPr>
          <a:xfrm>
            <a:off x="457200" y="2133600"/>
            <a:ext cx="8077200" cy="1828800"/>
          </a:xfrm>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sz="3600" b="1" i="1" dirty="0">
                <a:solidFill>
                  <a:srgbClr val="FF0000"/>
                </a:solidFill>
                <a:latin typeface="Times New Roman" pitchFamily="18" charset="0"/>
                <a:cs typeface="Times New Roman" pitchFamily="18" charset="0"/>
              </a:rPr>
              <a:t>What is your </a:t>
            </a:r>
            <a:r>
              <a:rPr lang="en-US" sz="3600" b="1" i="1" u="sng" dirty="0">
                <a:solidFill>
                  <a:srgbClr val="0000FF"/>
                </a:solidFill>
                <a:latin typeface="Times New Roman" pitchFamily="18" charset="0"/>
                <a:cs typeface="Times New Roman" pitchFamily="18" charset="0"/>
              </a:rPr>
              <a:t>conclusion</a:t>
            </a:r>
            <a:r>
              <a:rPr lang="en-US" sz="3600" b="1" i="1" dirty="0">
                <a:solidFill>
                  <a:srgbClr val="FF0000"/>
                </a:solidFill>
                <a:latin typeface="Times New Roman" pitchFamily="18" charset="0"/>
                <a:cs typeface="Times New Roman" pitchFamily="18" charset="0"/>
              </a:rPr>
              <a:t> on the basis of the preliminary findings?</a:t>
            </a:r>
            <a:endParaRPr lang="en-US" sz="3600" b="1" i="1" dirty="0">
              <a:solidFill>
                <a:schemeClr val="tx1"/>
              </a:solidFill>
              <a:latin typeface="Times New Roman" pitchFamily="18" charset="0"/>
              <a:cs typeface="Times New Roman" pitchFamily="18" charset="0"/>
            </a:endParaRPr>
          </a:p>
        </p:txBody>
      </p:sp>
      <p:sp>
        <p:nvSpPr>
          <p:cNvPr id="1382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C0D7385-2BBE-4A39-97A8-3DAA3A8CAEC0}" type="slidenum">
              <a:rPr lang="en-US">
                <a:solidFill>
                  <a:srgbClr val="898989"/>
                </a:solidFill>
              </a:rPr>
              <a:pPr eaLnBrk="1" hangingPunct="1"/>
              <a:t>19</a:t>
            </a:fld>
            <a:endParaRPr lang="en-US">
              <a:solidFill>
                <a:srgbClr val="898989"/>
              </a:solidFill>
            </a:endParaRPr>
          </a:p>
        </p:txBody>
      </p:sp>
    </p:spTree>
    <p:extLst>
      <p:ext uri="{BB962C8B-B14F-4D97-AF65-F5344CB8AC3E}">
        <p14:creationId xmlns:p14="http://schemas.microsoft.com/office/powerpoint/2010/main" val="23694851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1FC7-8138-1BB0-FC7E-07DD19C95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DE20E-E333-E990-753A-A18868880D93}"/>
              </a:ext>
            </a:extLst>
          </p:cNvPr>
          <p:cNvSpPr>
            <a:spLocks noGrp="1"/>
          </p:cNvSpPr>
          <p:nvPr>
            <p:ph type="title"/>
          </p:nvPr>
        </p:nvSpPr>
        <p:spPr>
          <a:xfrm>
            <a:off x="381000" y="76200"/>
            <a:ext cx="8458200" cy="715962"/>
          </a:xfrm>
        </p:spPr>
        <p:txBody>
          <a:bodyPr>
            <a:normAutofit/>
          </a:bodyPr>
          <a:lstStyle/>
          <a:p>
            <a:r>
              <a:rPr lang="en-US" sz="3600" b="1" dirty="0">
                <a:latin typeface="Times New Roman" panose="02020603050405020304" pitchFamily="18" charset="0"/>
                <a:cs typeface="Times New Roman" panose="02020603050405020304" pitchFamily="18" charset="0"/>
              </a:rPr>
              <a:t>Two Streams of Thoughts on Investments</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65F546-76B2-95B8-044D-6E23A0B2B83C}"/>
              </a:ext>
            </a:extLst>
          </p:cNvPr>
          <p:cNvSpPr>
            <a:spLocks noGrp="1"/>
          </p:cNvSpPr>
          <p:nvPr>
            <p:ph idx="1"/>
          </p:nvPr>
        </p:nvSpPr>
        <p:spPr>
          <a:xfrm>
            <a:off x="228600" y="792162"/>
            <a:ext cx="8839200" cy="5837238"/>
          </a:xfrm>
        </p:spPr>
        <p:txBody>
          <a:bodyPr>
            <a:normAutofit/>
          </a:bodyPr>
          <a:lstStyle/>
          <a:p>
            <a:r>
              <a:rPr lang="en-US" sz="2800" dirty="0">
                <a:latin typeface="Times New Roman" panose="02020603050405020304" pitchFamily="18" charset="0"/>
                <a:cs typeface="Times New Roman" panose="02020603050405020304" pitchFamily="18" charset="0"/>
              </a:rPr>
              <a:t>“Among connoisseurs, </a:t>
            </a:r>
            <a:r>
              <a:rPr lang="en-US" sz="2800" dirty="0">
                <a:solidFill>
                  <a:srgbClr val="FF0000"/>
                </a:solidFill>
                <a:latin typeface="Times New Roman" panose="02020603050405020304" pitchFamily="18" charset="0"/>
                <a:cs typeface="Times New Roman" panose="02020603050405020304" pitchFamily="18" charset="0"/>
              </a:rPr>
              <a:t>Robert C. Merton </a:t>
            </a:r>
            <a:r>
              <a:rPr lang="en-US" sz="2800" dirty="0">
                <a:latin typeface="Times New Roman" panose="02020603050405020304" pitchFamily="18" charset="0"/>
                <a:cs typeface="Times New Roman" panose="02020603050405020304" pitchFamily="18" charset="0"/>
              </a:rPr>
              <a:t>is known as an expert among experts, a giant who stands on the shoulders of such giants as Louis </a:t>
            </a:r>
            <a:r>
              <a:rPr lang="en-US" sz="2800" dirty="0" err="1">
                <a:latin typeface="Times New Roman" panose="02020603050405020304" pitchFamily="18" charset="0"/>
                <a:cs typeface="Times New Roman" panose="02020603050405020304" pitchFamily="18" charset="0"/>
              </a:rPr>
              <a:t>Bachelier</a:t>
            </a:r>
            <a:r>
              <a:rPr lang="en-US" sz="2800" dirty="0">
                <a:latin typeface="Times New Roman" panose="02020603050405020304" pitchFamily="18" charset="0"/>
                <a:cs typeface="Times New Roman" panose="02020603050405020304" pitchFamily="18" charset="0"/>
              </a:rPr>
              <a:t>, John Burr Williams, George </a:t>
            </a:r>
            <a:r>
              <a:rPr lang="en-US" sz="2800" dirty="0" err="1">
                <a:latin typeface="Times New Roman" panose="02020603050405020304" pitchFamily="18" charset="0"/>
                <a:cs typeface="Times New Roman" panose="02020603050405020304" pitchFamily="18" charset="0"/>
              </a:rPr>
              <a:t>Terborgh</a:t>
            </a:r>
            <a:r>
              <a:rPr lang="en-US" sz="2800" dirty="0">
                <a:latin typeface="Times New Roman" panose="02020603050405020304" pitchFamily="18" charset="0"/>
                <a:cs typeface="Times New Roman" panose="02020603050405020304" pitchFamily="18" charset="0"/>
              </a:rPr>
              <a:t>, </a:t>
            </a:r>
            <a:r>
              <a:rPr lang="en-US" sz="2800" dirty="0">
                <a:solidFill>
                  <a:srgbClr val="0000CC"/>
                </a:solidFill>
                <a:highlight>
                  <a:srgbClr val="00FF00"/>
                </a:highlight>
                <a:latin typeface="Times New Roman" panose="02020603050405020304" pitchFamily="18" charset="0"/>
                <a:cs typeface="Times New Roman" panose="02020603050405020304" pitchFamily="18" charset="0"/>
              </a:rPr>
              <a:t>Keynes</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James Tobin </a:t>
            </a:r>
            <a:r>
              <a:rPr lang="en-US" sz="2800" dirty="0">
                <a:latin typeface="Times New Roman" panose="02020603050405020304" pitchFamily="18" charset="0"/>
                <a:cs typeface="Times New Roman" panose="02020603050405020304" pitchFamily="18" charset="0"/>
              </a:rPr>
              <a:t>and </a:t>
            </a:r>
            <a:r>
              <a:rPr lang="en-US" sz="2800" dirty="0">
                <a:solidFill>
                  <a:srgbClr val="FF0000"/>
                </a:solidFill>
                <a:latin typeface="Times New Roman" panose="02020603050405020304" pitchFamily="18" charset="0"/>
                <a:cs typeface="Times New Roman" panose="02020603050405020304" pitchFamily="18" charset="0"/>
              </a:rPr>
              <a:t>Harry Markowitz</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Kenneth Arrow</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dirty="0">
                <a:solidFill>
                  <a:srgbClr val="FF0000"/>
                </a:solidFill>
                <a:latin typeface="Times New Roman" panose="02020603050405020304" pitchFamily="18" charset="0"/>
                <a:cs typeface="Times New Roman" panose="02020603050405020304" pitchFamily="18" charset="0"/>
              </a:rPr>
              <a:t>Gerard Debreu</a:t>
            </a:r>
            <a:r>
              <a:rPr lang="en-US" sz="2800" dirty="0">
                <a:latin typeface="Times New Roman" panose="02020603050405020304" pitchFamily="18" charset="0"/>
                <a:cs typeface="Times New Roman" panose="02020603050405020304" pitchFamily="18" charset="0"/>
              </a:rPr>
              <a:t>, John Lintner and </a:t>
            </a:r>
            <a:r>
              <a:rPr lang="en-US" sz="2800" dirty="0">
                <a:solidFill>
                  <a:srgbClr val="FF0000"/>
                </a:solidFill>
                <a:latin typeface="Times New Roman" panose="02020603050405020304" pitchFamily="18" charset="0"/>
                <a:cs typeface="Times New Roman" panose="02020603050405020304" pitchFamily="18" charset="0"/>
              </a:rPr>
              <a:t>William Sharpe</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Eugene Fama</a:t>
            </a:r>
            <a:r>
              <a:rPr lang="en-US" sz="2800" dirty="0">
                <a:latin typeface="Times New Roman" panose="02020603050405020304" pitchFamily="18" charset="0"/>
                <a:cs typeface="Times New Roman" panose="02020603050405020304" pitchFamily="18" charset="0"/>
              </a:rPr>
              <a:t>, Benoit Mandelbrot, and the ubiquitous </a:t>
            </a:r>
            <a:r>
              <a:rPr lang="en-US" sz="2800" dirty="0">
                <a:solidFill>
                  <a:srgbClr val="00B050"/>
                </a:solidFill>
                <a:highlight>
                  <a:srgbClr val="00FFFF"/>
                </a:highlight>
                <a:latin typeface="Times New Roman" panose="02020603050405020304" pitchFamily="18" charset="0"/>
                <a:cs typeface="Times New Roman" panose="02020603050405020304" pitchFamily="18" charset="0"/>
              </a:rPr>
              <a:t>Black</a:t>
            </a:r>
            <a:r>
              <a:rPr lang="en-US" sz="2800" dirty="0">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Scholes</a:t>
            </a:r>
            <a:r>
              <a:rPr lang="en-US" sz="2800" dirty="0">
                <a:latin typeface="Times New Roman" panose="02020603050405020304" pitchFamily="18" charset="0"/>
                <a:cs typeface="Times New Roman" panose="02020603050405020304" pitchFamily="18" charset="0"/>
              </a:rPr>
              <a:t>. </a:t>
            </a:r>
            <a:r>
              <a:rPr lang="en-US" sz="2800" dirty="0">
                <a:solidFill>
                  <a:srgbClr val="0000CC"/>
                </a:solidFill>
                <a:latin typeface="Times New Roman" panose="02020603050405020304" pitchFamily="18" charset="0"/>
                <a:cs typeface="Times New Roman" panose="02020603050405020304" pitchFamily="18" charset="0"/>
              </a:rPr>
              <a:t>(</a:t>
            </a:r>
            <a:r>
              <a:rPr lang="en-US" sz="2800" b="1" u="sng" dirty="0">
                <a:solidFill>
                  <a:srgbClr val="0000CC"/>
                </a:solidFill>
                <a:highlight>
                  <a:srgbClr val="00FFFF"/>
                </a:highlight>
                <a:latin typeface="Times New Roman" panose="02020603050405020304" pitchFamily="18" charset="0"/>
                <a:cs typeface="Times New Roman" panose="02020603050405020304" pitchFamily="18" charset="0"/>
              </a:rPr>
              <a:t>Benjamin Graham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occupies another part of the forest</a:t>
            </a:r>
            <a:r>
              <a:rPr lang="en-US" sz="2800"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Foreword by </a:t>
            </a:r>
            <a:r>
              <a:rPr lang="en-US" dirty="0">
                <a:solidFill>
                  <a:srgbClr val="FF0000"/>
                </a:solidFill>
                <a:highlight>
                  <a:srgbClr val="00FF00"/>
                </a:highlight>
                <a:latin typeface="Times New Roman" panose="02020603050405020304" pitchFamily="18" charset="0"/>
                <a:cs typeface="Times New Roman" panose="02020603050405020304" pitchFamily="18" charset="0"/>
              </a:rPr>
              <a:t>Paul A. Samuelson</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a:t>
            </a:r>
            <a:r>
              <a:rPr lang="en-US" b="1" dirty="0">
                <a:latin typeface="Times New Roman" panose="02020603050405020304" pitchFamily="18" charset="0"/>
                <a:cs typeface="Times New Roman" panose="02020603050405020304" pitchFamily="18" charset="0"/>
              </a:rPr>
              <a:t>Robert C. Merton</a:t>
            </a:r>
            <a:r>
              <a:rPr lang="en-US" dirty="0">
                <a:latin typeface="Times New Roman" panose="02020603050405020304" pitchFamily="18" charset="0"/>
                <a:cs typeface="Times New Roman" panose="02020603050405020304" pitchFamily="18" charset="0"/>
              </a:rPr>
              <a:t>’s book on “Continuous-Time Finance”</a:t>
            </a:r>
          </a:p>
          <a:p>
            <a:endParaRPr lang="en-US" dirty="0"/>
          </a:p>
          <a:p>
            <a:pPr marL="0" indent="0">
              <a:buNone/>
            </a:pPr>
            <a:endParaRPr lang="en-US" dirty="0"/>
          </a:p>
        </p:txBody>
      </p:sp>
      <p:sp>
        <p:nvSpPr>
          <p:cNvPr id="4" name="Content Placeholder 2">
            <a:extLst>
              <a:ext uri="{FF2B5EF4-FFF2-40B4-BE49-F238E27FC236}">
                <a16:creationId xmlns:a16="http://schemas.microsoft.com/office/drawing/2014/main" id="{BD241AF6-BD78-5FCA-A3C1-8DFD07E048D4}"/>
              </a:ext>
            </a:extLst>
          </p:cNvPr>
          <p:cNvSpPr txBox="1">
            <a:spLocks/>
          </p:cNvSpPr>
          <p:nvPr/>
        </p:nvSpPr>
        <p:spPr>
          <a:xfrm>
            <a:off x="457200" y="2362200"/>
            <a:ext cx="83820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endParaRPr lang="en-US" dirty="0"/>
          </a:p>
          <a:p>
            <a:pPr marL="0" indent="0">
              <a:buFont typeface="Arial" pitchFamily="34" charset="0"/>
              <a:buNone/>
            </a:pPr>
            <a:endParaRPr lang="en-US" dirty="0"/>
          </a:p>
        </p:txBody>
      </p:sp>
      <p:sp>
        <p:nvSpPr>
          <p:cNvPr id="5" name="Slide Number Placeholder 4">
            <a:extLst>
              <a:ext uri="{FF2B5EF4-FFF2-40B4-BE49-F238E27FC236}">
                <a16:creationId xmlns:a16="http://schemas.microsoft.com/office/drawing/2014/main" id="{FCB2D3A1-DA0A-F602-A154-4C0C5A871CF5}"/>
              </a:ext>
            </a:extLst>
          </p:cNvPr>
          <p:cNvSpPr>
            <a:spLocks noGrp="1"/>
          </p:cNvSpPr>
          <p:nvPr>
            <p:ph type="sldNum" sz="quarter" idx="12"/>
          </p:nvPr>
        </p:nvSpPr>
        <p:spPr/>
        <p:txBody>
          <a:bodyPr/>
          <a:lstStyle/>
          <a:p>
            <a:fld id="{7F78FCBB-42BA-4C4E-8FA3-8AE0D49EF9C2}" type="slidenum">
              <a:rPr lang="en-US" smtClean="0"/>
              <a:t>2</a:t>
            </a:fld>
            <a:endParaRPr lang="en-US"/>
          </a:p>
        </p:txBody>
      </p:sp>
    </p:spTree>
    <p:extLst>
      <p:ext uri="{BB962C8B-B14F-4D97-AF65-F5344CB8AC3E}">
        <p14:creationId xmlns:p14="http://schemas.microsoft.com/office/powerpoint/2010/main" val="208504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BBF8D-9E17-4379-B0FC-F5ABE416CAAE}"/>
              </a:ext>
            </a:extLst>
          </p:cNvPr>
          <p:cNvSpPr>
            <a:spLocks noGrp="1"/>
          </p:cNvSpPr>
          <p:nvPr>
            <p:ph type="ctrTitle"/>
          </p:nvPr>
        </p:nvSpPr>
        <p:spPr>
          <a:xfrm>
            <a:off x="291999" y="228600"/>
            <a:ext cx="8229599" cy="457200"/>
          </a:xfrm>
        </p:spPr>
        <p:txBody>
          <a:bodyPr/>
          <a:lstStyle/>
          <a:p>
            <a:r>
              <a:rPr lang="en-US" sz="4400" dirty="0">
                <a:solidFill>
                  <a:srgbClr val="FF0000"/>
                </a:solidFill>
                <a:highlight>
                  <a:srgbClr val="000000"/>
                </a:highlight>
                <a:latin typeface="Times New Roman" panose="02020603050405020304" pitchFamily="18" charset="0"/>
                <a:cs typeface="Times New Roman" panose="02020603050405020304" pitchFamily="18" charset="0"/>
              </a:rPr>
              <a:t>Apple under Tim Cook</a:t>
            </a:r>
          </a:p>
        </p:txBody>
      </p:sp>
      <p:pic>
        <p:nvPicPr>
          <p:cNvPr id="4" name="Picture 3">
            <a:extLst>
              <a:ext uri="{FF2B5EF4-FFF2-40B4-BE49-F238E27FC236}">
                <a16:creationId xmlns:a16="http://schemas.microsoft.com/office/drawing/2014/main" id="{22D10A98-6E39-4EC4-9734-AE0908AB64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0228" y="990600"/>
            <a:ext cx="8603544" cy="5105400"/>
          </a:xfrm>
          <a:prstGeom prst="rect">
            <a:avLst/>
          </a:prstGeom>
        </p:spPr>
      </p:pic>
      <p:sp>
        <p:nvSpPr>
          <p:cNvPr id="2" name="Slide Number Placeholder 1">
            <a:extLst>
              <a:ext uri="{FF2B5EF4-FFF2-40B4-BE49-F238E27FC236}">
                <a16:creationId xmlns:a16="http://schemas.microsoft.com/office/drawing/2014/main" id="{5A7D2489-A721-051C-FB5E-7E3BC7D0AFC5}"/>
              </a:ext>
            </a:extLst>
          </p:cNvPr>
          <p:cNvSpPr>
            <a:spLocks noGrp="1"/>
          </p:cNvSpPr>
          <p:nvPr>
            <p:ph type="sldNum" sz="quarter" idx="10"/>
          </p:nvPr>
        </p:nvSpPr>
        <p:spPr/>
        <p:txBody>
          <a:bodyPr/>
          <a:lstStyle/>
          <a:p>
            <a:pPr>
              <a:defRPr/>
            </a:pPr>
            <a:fld id="{E9D1839D-0F1B-4E04-A44D-8F4B6EC3D886}" type="slidenum">
              <a:rPr lang="en-US" smtClean="0"/>
              <a:pPr>
                <a:defRPr/>
              </a:pPr>
              <a:t>20</a:t>
            </a:fld>
            <a:endParaRPr lang="en-US"/>
          </a:p>
        </p:txBody>
      </p:sp>
      <p:cxnSp>
        <p:nvCxnSpPr>
          <p:cNvPr id="7" name="Straight Connector 6">
            <a:extLst>
              <a:ext uri="{FF2B5EF4-FFF2-40B4-BE49-F238E27FC236}">
                <a16:creationId xmlns:a16="http://schemas.microsoft.com/office/drawing/2014/main" id="{8C0BDFB8-9C6A-73A8-3834-E893DB357AA5}"/>
              </a:ext>
            </a:extLst>
          </p:cNvPr>
          <p:cNvCxnSpPr>
            <a:cxnSpLocks/>
          </p:cNvCxnSpPr>
          <p:nvPr/>
        </p:nvCxnSpPr>
        <p:spPr>
          <a:xfrm>
            <a:off x="1219200" y="2971800"/>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770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DF04-4842-AFAB-0CE6-8281135CE487}"/>
              </a:ext>
            </a:extLst>
          </p:cNvPr>
          <p:cNvSpPr>
            <a:spLocks noGrp="1"/>
          </p:cNvSpPr>
          <p:nvPr>
            <p:ph type="title"/>
          </p:nvPr>
        </p:nvSpPr>
        <p:spPr>
          <a:xfrm>
            <a:off x="457200" y="136525"/>
            <a:ext cx="8229600" cy="473075"/>
          </a:xfrm>
        </p:spPr>
        <p:txBody>
          <a:bodyPr>
            <a:noAutofit/>
          </a:bodyPr>
          <a:lstStyle/>
          <a:p>
            <a:r>
              <a:rPr lang="en-US" sz="3200" b="1" dirty="0">
                <a:solidFill>
                  <a:srgbClr val="FF0000"/>
                </a:solidFill>
                <a:highlight>
                  <a:srgbClr val="00FFFF"/>
                </a:highlight>
                <a:latin typeface="Times New Roman" panose="02020603050405020304" pitchFamily="18" charset="0"/>
                <a:cs typeface="Times New Roman" panose="02020603050405020304" pitchFamily="18" charset="0"/>
              </a:rPr>
              <a:t>Apple Today!</a:t>
            </a:r>
          </a:p>
        </p:txBody>
      </p:sp>
      <p:sp>
        <p:nvSpPr>
          <p:cNvPr id="4" name="Slide Number Placeholder 3">
            <a:extLst>
              <a:ext uri="{FF2B5EF4-FFF2-40B4-BE49-F238E27FC236}">
                <a16:creationId xmlns:a16="http://schemas.microsoft.com/office/drawing/2014/main" id="{B3F8CE2D-91EF-BC7C-5731-B5A03860A997}"/>
              </a:ext>
            </a:extLst>
          </p:cNvPr>
          <p:cNvSpPr>
            <a:spLocks noGrp="1"/>
          </p:cNvSpPr>
          <p:nvPr>
            <p:ph type="sldNum" sz="quarter" idx="12"/>
          </p:nvPr>
        </p:nvSpPr>
        <p:spPr/>
        <p:txBody>
          <a:bodyPr/>
          <a:lstStyle/>
          <a:p>
            <a:fld id="{7F78FCBB-42BA-4C4E-8FA3-8AE0D49EF9C2}" type="slidenum">
              <a:rPr lang="en-US" smtClean="0"/>
              <a:t>21</a:t>
            </a:fld>
            <a:endParaRPr lang="en-US"/>
          </a:p>
        </p:txBody>
      </p:sp>
      <p:pic>
        <p:nvPicPr>
          <p:cNvPr id="9" name="Picture 8">
            <a:extLst>
              <a:ext uri="{FF2B5EF4-FFF2-40B4-BE49-F238E27FC236}">
                <a16:creationId xmlns:a16="http://schemas.microsoft.com/office/drawing/2014/main" id="{2ECF58D1-5E83-03E4-A2BC-A89FC36EBF28}"/>
              </a:ext>
            </a:extLst>
          </p:cNvPr>
          <p:cNvPicPr>
            <a:picLocks noChangeAspect="1"/>
          </p:cNvPicPr>
          <p:nvPr/>
        </p:nvPicPr>
        <p:blipFill>
          <a:blip r:embed="rId2"/>
          <a:stretch>
            <a:fillRect/>
          </a:stretch>
        </p:blipFill>
        <p:spPr>
          <a:xfrm>
            <a:off x="381000" y="685800"/>
            <a:ext cx="8610600" cy="5051335"/>
          </a:xfrm>
          <a:prstGeom prst="rect">
            <a:avLst/>
          </a:prstGeom>
        </p:spPr>
      </p:pic>
      <p:cxnSp>
        <p:nvCxnSpPr>
          <p:cNvPr id="6" name="Straight Connector 5">
            <a:extLst>
              <a:ext uri="{FF2B5EF4-FFF2-40B4-BE49-F238E27FC236}">
                <a16:creationId xmlns:a16="http://schemas.microsoft.com/office/drawing/2014/main" id="{EB038B2C-3F98-2FAB-6D3B-01DCFB42D794}"/>
              </a:ext>
            </a:extLst>
          </p:cNvPr>
          <p:cNvCxnSpPr>
            <a:cxnSpLocks/>
          </p:cNvCxnSpPr>
          <p:nvPr/>
        </p:nvCxnSpPr>
        <p:spPr>
          <a:xfrm>
            <a:off x="990600" y="1905000"/>
            <a:ext cx="60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154C7A-BC3B-3A0F-2BE8-3EAA7E0D5CA7}"/>
              </a:ext>
            </a:extLst>
          </p:cNvPr>
          <p:cNvCxnSpPr>
            <a:cxnSpLocks/>
          </p:cNvCxnSpPr>
          <p:nvPr/>
        </p:nvCxnSpPr>
        <p:spPr>
          <a:xfrm>
            <a:off x="4800600" y="4876800"/>
            <a:ext cx="190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27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0B9E9-DA9C-F506-40B1-2CDC076F4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62F20-8D32-699A-8EA7-85F2F4329675}"/>
              </a:ext>
            </a:extLst>
          </p:cNvPr>
          <p:cNvSpPr>
            <a:spLocks noGrp="1"/>
          </p:cNvSpPr>
          <p:nvPr>
            <p:ph type="title"/>
          </p:nvPr>
        </p:nvSpPr>
        <p:spPr>
          <a:xfrm>
            <a:off x="228600" y="50592"/>
            <a:ext cx="8839200" cy="797601"/>
          </a:xfrm>
        </p:spPr>
        <p:txBody>
          <a:bodyPr>
            <a:normAutofit fontScale="90000"/>
          </a:bodyPr>
          <a:lstStyle/>
          <a:p>
            <a:r>
              <a:rPr lang="en-US" sz="2800" b="1" dirty="0">
                <a:latin typeface="Times New Roman" panose="02020603050405020304" pitchFamily="18" charset="0"/>
                <a:cs typeface="Times New Roman" panose="02020603050405020304" pitchFamily="18" charset="0"/>
              </a:rPr>
              <a:t>Warren Buffett: The Great Student of Benjamin Graham </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28C0C4-400F-AE70-A1FE-E4340A096DB6}"/>
              </a:ext>
            </a:extLst>
          </p:cNvPr>
          <p:cNvSpPr>
            <a:spLocks noGrp="1"/>
          </p:cNvSpPr>
          <p:nvPr>
            <p:ph idx="1"/>
          </p:nvPr>
        </p:nvSpPr>
        <p:spPr>
          <a:xfrm>
            <a:off x="228600" y="526790"/>
            <a:ext cx="8686800" cy="1987810"/>
          </a:xfrm>
        </p:spPr>
        <p:txBody>
          <a:bodyPr>
            <a:noAutofit/>
          </a:bodyPr>
          <a:lstStyle/>
          <a:p>
            <a:r>
              <a:rPr lang="en-US" sz="2600" dirty="0">
                <a:latin typeface="Times New Roman" panose="02020603050405020304" pitchFamily="18" charset="0"/>
                <a:cs typeface="Times New Roman" panose="02020603050405020304" pitchFamily="18" charset="0"/>
              </a:rPr>
              <a:t>Warrant Buffett’s Advice on Young Investors</a:t>
            </a:r>
          </a:p>
          <a:p>
            <a:pPr lvl="1"/>
            <a:r>
              <a:rPr lang="en-US" sz="2600" dirty="0">
                <a:latin typeface="Times New Roman" panose="02020603050405020304" pitchFamily="18" charset="0"/>
                <a:cs typeface="Times New Roman" panose="02020603050405020304" pitchFamily="18" charset="0"/>
                <a:hlinkClick r:id="rId3"/>
              </a:rPr>
              <a:t>https://www.youtube.com/watch?v=8FN5CpDR97s</a:t>
            </a:r>
            <a:endParaRPr lang="en-US" sz="2600" dirty="0">
              <a:latin typeface="Times New Roman" panose="02020603050405020304" pitchFamily="18" charset="0"/>
              <a:cs typeface="Times New Roman" panose="02020603050405020304" pitchFamily="18" charset="0"/>
            </a:endParaRPr>
          </a:p>
          <a:p>
            <a:pPr marL="0" indent="0" algn="ctr">
              <a:buNone/>
            </a:pPr>
            <a:r>
              <a:rPr lang="en-US" sz="2600" dirty="0">
                <a:highlight>
                  <a:srgbClr val="00FFFF"/>
                </a:highlight>
                <a:latin typeface="Times New Roman" panose="02020603050405020304" pitchFamily="18" charset="0"/>
                <a:cs typeface="Times New Roman" panose="02020603050405020304" pitchFamily="18" charset="0"/>
              </a:rPr>
              <a:t>Host: What advice would you give to a young investor today?</a:t>
            </a:r>
          </a:p>
          <a:p>
            <a:pPr marL="0" indent="0" algn="ctr">
              <a:buNone/>
            </a:pPr>
            <a:r>
              <a:rPr lang="en-US" sz="2600" dirty="0">
                <a:highlight>
                  <a:srgbClr val="00FFFF"/>
                </a:highlight>
                <a:latin typeface="Times New Roman" panose="02020603050405020304" pitchFamily="18" charset="0"/>
                <a:cs typeface="Times New Roman" panose="02020603050405020304" pitchFamily="18" charset="0"/>
              </a:rPr>
              <a:t>Warren Buffett: Well, you've got to understand accounting.</a:t>
            </a:r>
          </a:p>
        </p:txBody>
      </p:sp>
      <p:sp>
        <p:nvSpPr>
          <p:cNvPr id="4" name="Content Placeholder 2">
            <a:extLst>
              <a:ext uri="{FF2B5EF4-FFF2-40B4-BE49-F238E27FC236}">
                <a16:creationId xmlns:a16="http://schemas.microsoft.com/office/drawing/2014/main" id="{38791D71-621C-F083-247C-7A58C2A7A870}"/>
              </a:ext>
            </a:extLst>
          </p:cNvPr>
          <p:cNvSpPr txBox="1">
            <a:spLocks/>
          </p:cNvSpPr>
          <p:nvPr/>
        </p:nvSpPr>
        <p:spPr>
          <a:xfrm>
            <a:off x="457200" y="2362200"/>
            <a:ext cx="83820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endParaRPr lang="en-US" dirty="0"/>
          </a:p>
          <a:p>
            <a:pPr marL="0" indent="0">
              <a:buFont typeface="Arial" pitchFamily="34" charset="0"/>
              <a:buNone/>
            </a:pPr>
            <a:endParaRPr lang="en-US" dirty="0"/>
          </a:p>
        </p:txBody>
      </p:sp>
      <p:sp>
        <p:nvSpPr>
          <p:cNvPr id="5" name="Slide Number Placeholder 4">
            <a:extLst>
              <a:ext uri="{FF2B5EF4-FFF2-40B4-BE49-F238E27FC236}">
                <a16:creationId xmlns:a16="http://schemas.microsoft.com/office/drawing/2014/main" id="{354572F3-B531-6501-99F7-342AEEE4F9A7}"/>
              </a:ext>
            </a:extLst>
          </p:cNvPr>
          <p:cNvSpPr>
            <a:spLocks noGrp="1"/>
          </p:cNvSpPr>
          <p:nvPr>
            <p:ph type="sldNum" sz="quarter" idx="12"/>
          </p:nvPr>
        </p:nvSpPr>
        <p:spPr/>
        <p:txBody>
          <a:bodyPr/>
          <a:lstStyle/>
          <a:p>
            <a:fld id="{7F78FCBB-42BA-4C4E-8FA3-8AE0D49EF9C2}" type="slidenum">
              <a:rPr lang="en-US" smtClean="0"/>
              <a:t>3</a:t>
            </a:fld>
            <a:endParaRPr lang="en-US"/>
          </a:p>
        </p:txBody>
      </p:sp>
      <p:pic>
        <p:nvPicPr>
          <p:cNvPr id="7" name="Picture 6">
            <a:extLst>
              <a:ext uri="{FF2B5EF4-FFF2-40B4-BE49-F238E27FC236}">
                <a16:creationId xmlns:a16="http://schemas.microsoft.com/office/drawing/2014/main" id="{742983CE-564F-96BB-1CBF-02107415792D}"/>
              </a:ext>
            </a:extLst>
          </p:cNvPr>
          <p:cNvPicPr>
            <a:picLocks noChangeAspect="1"/>
          </p:cNvPicPr>
          <p:nvPr/>
        </p:nvPicPr>
        <p:blipFill>
          <a:blip r:embed="rId4"/>
          <a:stretch>
            <a:fillRect/>
          </a:stretch>
        </p:blipFill>
        <p:spPr>
          <a:xfrm>
            <a:off x="228600" y="2367561"/>
            <a:ext cx="8569608" cy="4353914"/>
          </a:xfrm>
          <a:prstGeom prst="rect">
            <a:avLst/>
          </a:prstGeom>
        </p:spPr>
      </p:pic>
      <p:sp>
        <p:nvSpPr>
          <p:cNvPr id="8" name="Rectangle 7">
            <a:extLst>
              <a:ext uri="{FF2B5EF4-FFF2-40B4-BE49-F238E27FC236}">
                <a16:creationId xmlns:a16="http://schemas.microsoft.com/office/drawing/2014/main" id="{446D164F-E09A-A932-1181-287A59DA96D7}"/>
              </a:ext>
            </a:extLst>
          </p:cNvPr>
          <p:cNvSpPr/>
          <p:nvPr/>
        </p:nvSpPr>
        <p:spPr>
          <a:xfrm>
            <a:off x="1219200" y="6248400"/>
            <a:ext cx="7162800" cy="3651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FD79B40-EA38-137F-B94A-9059BA7B5910}"/>
              </a:ext>
            </a:extLst>
          </p:cNvPr>
          <p:cNvCxnSpPr>
            <a:cxnSpLocks/>
          </p:cNvCxnSpPr>
          <p:nvPr/>
        </p:nvCxnSpPr>
        <p:spPr>
          <a:xfrm>
            <a:off x="533400" y="5889885"/>
            <a:ext cx="289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F6E445-DB50-5779-48E0-2CFA84E4755F}"/>
              </a:ext>
            </a:extLst>
          </p:cNvPr>
          <p:cNvCxnSpPr>
            <a:cxnSpLocks/>
          </p:cNvCxnSpPr>
          <p:nvPr/>
        </p:nvCxnSpPr>
        <p:spPr>
          <a:xfrm>
            <a:off x="5105400" y="5677525"/>
            <a:ext cx="60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51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BF4F7-4A03-4B99-9DF5-541C29102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A7A18-8B29-5E2F-D531-B2C152A8DF25}"/>
              </a:ext>
            </a:extLst>
          </p:cNvPr>
          <p:cNvSpPr>
            <a:spLocks noGrp="1"/>
          </p:cNvSpPr>
          <p:nvPr>
            <p:ph type="title"/>
          </p:nvPr>
        </p:nvSpPr>
        <p:spPr>
          <a:xfrm>
            <a:off x="152399" y="136525"/>
            <a:ext cx="8916649" cy="777875"/>
          </a:xfrm>
        </p:spPr>
        <p:txBody>
          <a:bodyPr>
            <a:normAutofit/>
          </a:bodyPr>
          <a:lstStyle/>
          <a:p>
            <a:r>
              <a:rPr lang="en-US" sz="2800" b="1" dirty="0">
                <a:solidFill>
                  <a:srgbClr val="FF0000"/>
                </a:solidFill>
                <a:highlight>
                  <a:srgbClr val="00FFFF"/>
                </a:highlight>
                <a:latin typeface="Times New Roman" panose="02020603050405020304" pitchFamily="18" charset="0"/>
                <a:cs typeface="Times New Roman" panose="02020603050405020304" pitchFamily="18" charset="0"/>
              </a:rPr>
              <a:t>As an investment manager, you can earn a lot of money!</a:t>
            </a:r>
          </a:p>
        </p:txBody>
      </p:sp>
      <p:sp>
        <p:nvSpPr>
          <p:cNvPr id="4" name="Slide Number Placeholder 3">
            <a:extLst>
              <a:ext uri="{FF2B5EF4-FFF2-40B4-BE49-F238E27FC236}">
                <a16:creationId xmlns:a16="http://schemas.microsoft.com/office/drawing/2014/main" id="{D8DCD1C1-813B-1CAB-0DCA-1328C1B581B6}"/>
              </a:ext>
            </a:extLst>
          </p:cNvPr>
          <p:cNvSpPr>
            <a:spLocks noGrp="1"/>
          </p:cNvSpPr>
          <p:nvPr>
            <p:ph type="sldNum" sz="quarter" idx="12"/>
          </p:nvPr>
        </p:nvSpPr>
        <p:spPr/>
        <p:txBody>
          <a:bodyPr/>
          <a:lstStyle/>
          <a:p>
            <a:fld id="{7F78FCBB-42BA-4C4E-8FA3-8AE0D49EF9C2}" type="slidenum">
              <a:rPr lang="en-US" smtClean="0"/>
              <a:t>4</a:t>
            </a:fld>
            <a:endParaRPr lang="en-US"/>
          </a:p>
        </p:txBody>
      </p:sp>
      <p:cxnSp>
        <p:nvCxnSpPr>
          <p:cNvPr id="8" name="Straight Connector 7">
            <a:extLst>
              <a:ext uri="{FF2B5EF4-FFF2-40B4-BE49-F238E27FC236}">
                <a16:creationId xmlns:a16="http://schemas.microsoft.com/office/drawing/2014/main" id="{9E7ED5BD-CE40-08DE-48B3-32C17C2D66BF}"/>
              </a:ext>
            </a:extLst>
          </p:cNvPr>
          <p:cNvCxnSpPr/>
          <p:nvPr/>
        </p:nvCxnSpPr>
        <p:spPr>
          <a:xfrm>
            <a:off x="2895600" y="18288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E96A50-3B38-A709-B28D-493EB630EA0E}"/>
              </a:ext>
            </a:extLst>
          </p:cNvPr>
          <p:cNvCxnSpPr/>
          <p:nvPr/>
        </p:nvCxnSpPr>
        <p:spPr>
          <a:xfrm>
            <a:off x="1066800" y="34290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27C5A1-083F-CE2F-6585-0F9FCE0543C1}"/>
              </a:ext>
            </a:extLst>
          </p:cNvPr>
          <p:cNvCxnSpPr/>
          <p:nvPr/>
        </p:nvCxnSpPr>
        <p:spPr>
          <a:xfrm>
            <a:off x="1524000" y="43434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ABB779-BFE1-AE9F-DDE4-83B904B10660}"/>
              </a:ext>
            </a:extLst>
          </p:cNvPr>
          <p:cNvCxnSpPr/>
          <p:nvPr/>
        </p:nvCxnSpPr>
        <p:spPr>
          <a:xfrm>
            <a:off x="2895600" y="50292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BF2C83-6715-0D27-A264-A65389DD028F}"/>
              </a:ext>
            </a:extLst>
          </p:cNvPr>
          <p:cNvCxnSpPr>
            <a:cxnSpLocks/>
          </p:cNvCxnSpPr>
          <p:nvPr/>
        </p:nvCxnSpPr>
        <p:spPr>
          <a:xfrm>
            <a:off x="8369507" y="5486400"/>
            <a:ext cx="5458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1C6A87-FE53-E7DF-7624-FD45B2918DCE}"/>
              </a:ext>
            </a:extLst>
          </p:cNvPr>
          <p:cNvCxnSpPr>
            <a:cxnSpLocks/>
          </p:cNvCxnSpPr>
          <p:nvPr/>
        </p:nvCxnSpPr>
        <p:spPr>
          <a:xfrm>
            <a:off x="8320163" y="6172200"/>
            <a:ext cx="5458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D3B35E9-B36A-9FB5-B764-E46C846A64B1}"/>
              </a:ext>
            </a:extLst>
          </p:cNvPr>
          <p:cNvPicPr>
            <a:picLocks noChangeAspect="1"/>
          </p:cNvPicPr>
          <p:nvPr/>
        </p:nvPicPr>
        <p:blipFill>
          <a:blip r:embed="rId2"/>
          <a:stretch>
            <a:fillRect/>
          </a:stretch>
        </p:blipFill>
        <p:spPr>
          <a:xfrm>
            <a:off x="130601" y="851234"/>
            <a:ext cx="8774806" cy="5568283"/>
          </a:xfrm>
          <a:prstGeom prst="rect">
            <a:avLst/>
          </a:prstGeom>
        </p:spPr>
      </p:pic>
      <p:cxnSp>
        <p:nvCxnSpPr>
          <p:cNvPr id="3" name="Straight Connector 2">
            <a:extLst>
              <a:ext uri="{FF2B5EF4-FFF2-40B4-BE49-F238E27FC236}">
                <a16:creationId xmlns:a16="http://schemas.microsoft.com/office/drawing/2014/main" id="{BDC3F7C3-7B50-645B-0181-BF19D3C21919}"/>
              </a:ext>
            </a:extLst>
          </p:cNvPr>
          <p:cNvCxnSpPr>
            <a:cxnSpLocks/>
          </p:cNvCxnSpPr>
          <p:nvPr/>
        </p:nvCxnSpPr>
        <p:spPr>
          <a:xfrm>
            <a:off x="3429000" y="2179820"/>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D85DD1-87E6-85F9-28E0-572D2FE7D309}"/>
              </a:ext>
            </a:extLst>
          </p:cNvPr>
          <p:cNvCxnSpPr>
            <a:cxnSpLocks/>
          </p:cNvCxnSpPr>
          <p:nvPr/>
        </p:nvCxnSpPr>
        <p:spPr>
          <a:xfrm>
            <a:off x="990600" y="2895600"/>
            <a:ext cx="3200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72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5D88-05C2-5D6F-16DE-50F076BE7270}"/>
              </a:ext>
            </a:extLst>
          </p:cNvPr>
          <p:cNvSpPr>
            <a:spLocks noGrp="1"/>
          </p:cNvSpPr>
          <p:nvPr>
            <p:ph type="title"/>
          </p:nvPr>
        </p:nvSpPr>
        <p:spPr>
          <a:xfrm>
            <a:off x="152399" y="136525"/>
            <a:ext cx="8916649" cy="777875"/>
          </a:xfrm>
        </p:spPr>
        <p:txBody>
          <a:bodyPr>
            <a:normAutofit/>
          </a:bodyPr>
          <a:lstStyle/>
          <a:p>
            <a:r>
              <a:rPr lang="en-US" sz="2800" b="1" dirty="0">
                <a:latin typeface="Times New Roman" panose="02020603050405020304" pitchFamily="18" charset="0"/>
                <a:cs typeface="Times New Roman" panose="02020603050405020304" pitchFamily="18" charset="0"/>
              </a:rPr>
              <a:t>As an investment managers, you can earn a lot of money!</a:t>
            </a:r>
          </a:p>
        </p:txBody>
      </p:sp>
      <p:sp>
        <p:nvSpPr>
          <p:cNvPr id="4" name="Slide Number Placeholder 3">
            <a:extLst>
              <a:ext uri="{FF2B5EF4-FFF2-40B4-BE49-F238E27FC236}">
                <a16:creationId xmlns:a16="http://schemas.microsoft.com/office/drawing/2014/main" id="{A711276B-6DA1-6DC2-DF95-848E078B5237}"/>
              </a:ext>
            </a:extLst>
          </p:cNvPr>
          <p:cNvSpPr>
            <a:spLocks noGrp="1"/>
          </p:cNvSpPr>
          <p:nvPr>
            <p:ph type="sldNum" sz="quarter" idx="12"/>
          </p:nvPr>
        </p:nvSpPr>
        <p:spPr/>
        <p:txBody>
          <a:bodyPr/>
          <a:lstStyle/>
          <a:p>
            <a:fld id="{7F78FCBB-42BA-4C4E-8FA3-8AE0D49EF9C2}" type="slidenum">
              <a:rPr lang="en-US" smtClean="0"/>
              <a:t>5</a:t>
            </a:fld>
            <a:endParaRPr lang="en-US"/>
          </a:p>
        </p:txBody>
      </p:sp>
      <p:pic>
        <p:nvPicPr>
          <p:cNvPr id="6" name="Picture 5">
            <a:extLst>
              <a:ext uri="{FF2B5EF4-FFF2-40B4-BE49-F238E27FC236}">
                <a16:creationId xmlns:a16="http://schemas.microsoft.com/office/drawing/2014/main" id="{A7DD4D54-0CA8-7E43-7C93-3AB125417C37}"/>
              </a:ext>
            </a:extLst>
          </p:cNvPr>
          <p:cNvPicPr>
            <a:picLocks noChangeAspect="1"/>
          </p:cNvPicPr>
          <p:nvPr/>
        </p:nvPicPr>
        <p:blipFill>
          <a:blip r:embed="rId2"/>
          <a:stretch>
            <a:fillRect/>
          </a:stretch>
        </p:blipFill>
        <p:spPr>
          <a:xfrm>
            <a:off x="277944" y="838200"/>
            <a:ext cx="8713657" cy="5773616"/>
          </a:xfrm>
          <a:prstGeom prst="rect">
            <a:avLst/>
          </a:prstGeom>
        </p:spPr>
      </p:pic>
      <p:cxnSp>
        <p:nvCxnSpPr>
          <p:cNvPr id="8" name="Straight Connector 7">
            <a:extLst>
              <a:ext uri="{FF2B5EF4-FFF2-40B4-BE49-F238E27FC236}">
                <a16:creationId xmlns:a16="http://schemas.microsoft.com/office/drawing/2014/main" id="{9F1394B0-5795-15B6-68C7-B5649861AD41}"/>
              </a:ext>
            </a:extLst>
          </p:cNvPr>
          <p:cNvCxnSpPr/>
          <p:nvPr/>
        </p:nvCxnSpPr>
        <p:spPr>
          <a:xfrm>
            <a:off x="2895600" y="18288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FAA642-0658-BEE5-DC89-D32C0894FDF7}"/>
              </a:ext>
            </a:extLst>
          </p:cNvPr>
          <p:cNvCxnSpPr/>
          <p:nvPr/>
        </p:nvCxnSpPr>
        <p:spPr>
          <a:xfrm>
            <a:off x="1066800" y="34290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7BCE69-EF6D-3FE9-D458-E281CE132E1B}"/>
              </a:ext>
            </a:extLst>
          </p:cNvPr>
          <p:cNvCxnSpPr/>
          <p:nvPr/>
        </p:nvCxnSpPr>
        <p:spPr>
          <a:xfrm>
            <a:off x="1524000" y="43434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849420-DAD9-8312-A803-DFAF949810EB}"/>
              </a:ext>
            </a:extLst>
          </p:cNvPr>
          <p:cNvCxnSpPr/>
          <p:nvPr/>
        </p:nvCxnSpPr>
        <p:spPr>
          <a:xfrm>
            <a:off x="2895600" y="5029200"/>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9CCB27-3640-C7C5-D853-AF17751708CC}"/>
              </a:ext>
            </a:extLst>
          </p:cNvPr>
          <p:cNvCxnSpPr>
            <a:cxnSpLocks/>
          </p:cNvCxnSpPr>
          <p:nvPr/>
        </p:nvCxnSpPr>
        <p:spPr>
          <a:xfrm>
            <a:off x="8369507" y="5486400"/>
            <a:ext cx="5458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A115C1-314F-96D2-6C0B-296E8A8FABAB}"/>
              </a:ext>
            </a:extLst>
          </p:cNvPr>
          <p:cNvCxnSpPr>
            <a:cxnSpLocks/>
          </p:cNvCxnSpPr>
          <p:nvPr/>
        </p:nvCxnSpPr>
        <p:spPr>
          <a:xfrm>
            <a:off x="8320163" y="6172200"/>
            <a:ext cx="5458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6B6B012-4021-E901-EE85-FFA189CAD626}"/>
              </a:ext>
            </a:extLst>
          </p:cNvPr>
          <p:cNvCxnSpPr>
            <a:cxnSpLocks/>
          </p:cNvCxnSpPr>
          <p:nvPr/>
        </p:nvCxnSpPr>
        <p:spPr>
          <a:xfrm>
            <a:off x="1066800" y="1524000"/>
            <a:ext cx="190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BA5B87-F6F7-2519-78EC-77F2506CC8D8}"/>
              </a:ext>
            </a:extLst>
          </p:cNvPr>
          <p:cNvCxnSpPr>
            <a:cxnSpLocks/>
          </p:cNvCxnSpPr>
          <p:nvPr/>
        </p:nvCxnSpPr>
        <p:spPr>
          <a:xfrm>
            <a:off x="1028700" y="3124200"/>
            <a:ext cx="39243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160DD3-CDE3-E161-5571-157B487C913E}"/>
              </a:ext>
            </a:extLst>
          </p:cNvPr>
          <p:cNvCxnSpPr>
            <a:cxnSpLocks/>
          </p:cNvCxnSpPr>
          <p:nvPr/>
        </p:nvCxnSpPr>
        <p:spPr>
          <a:xfrm>
            <a:off x="1028700" y="4114800"/>
            <a:ext cx="48387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FCD168-C895-3FB4-5A50-940D08D33D80}"/>
              </a:ext>
            </a:extLst>
          </p:cNvPr>
          <p:cNvCxnSpPr>
            <a:cxnSpLocks/>
          </p:cNvCxnSpPr>
          <p:nvPr/>
        </p:nvCxnSpPr>
        <p:spPr>
          <a:xfrm>
            <a:off x="1066800" y="4800600"/>
            <a:ext cx="6553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B14191-6B38-98DA-C032-105DC40818E2}"/>
              </a:ext>
            </a:extLst>
          </p:cNvPr>
          <p:cNvCxnSpPr>
            <a:cxnSpLocks/>
          </p:cNvCxnSpPr>
          <p:nvPr/>
        </p:nvCxnSpPr>
        <p:spPr>
          <a:xfrm>
            <a:off x="1028700" y="5472659"/>
            <a:ext cx="33909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510DF5-F588-BCCA-FB0A-1AE0187D4F25}"/>
              </a:ext>
            </a:extLst>
          </p:cNvPr>
          <p:cNvCxnSpPr>
            <a:cxnSpLocks/>
          </p:cNvCxnSpPr>
          <p:nvPr/>
        </p:nvCxnSpPr>
        <p:spPr>
          <a:xfrm>
            <a:off x="1066800" y="6172200"/>
            <a:ext cx="381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0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FA46-F967-3044-7838-55F6B0DCF7D7}"/>
              </a:ext>
            </a:extLst>
          </p:cNvPr>
          <p:cNvSpPr>
            <a:spLocks noGrp="1"/>
          </p:cNvSpPr>
          <p:nvPr>
            <p:ph type="title"/>
          </p:nvPr>
        </p:nvSpPr>
        <p:spPr>
          <a:xfrm>
            <a:off x="457200" y="15875"/>
            <a:ext cx="8229600" cy="715962"/>
          </a:xfrm>
        </p:spPr>
        <p:txBody>
          <a:bodyPr>
            <a:normAutofit/>
          </a:bodyPr>
          <a:lstStyle/>
          <a:p>
            <a:r>
              <a:rPr lang="en-US" sz="2900" b="1" dirty="0">
                <a:solidFill>
                  <a:srgbClr val="FF0000"/>
                </a:solidFill>
                <a:highlight>
                  <a:srgbClr val="00FFFF"/>
                </a:highlight>
                <a:latin typeface="Times New Roman" panose="02020603050405020304" pitchFamily="18" charset="0"/>
                <a:cs typeface="Times New Roman" panose="02020603050405020304" pitchFamily="18" charset="0"/>
              </a:rPr>
              <a:t>Warren Buffett vs. Modern Finance Theorists </a:t>
            </a:r>
            <a:endParaRPr lang="en-US" dirty="0"/>
          </a:p>
        </p:txBody>
      </p:sp>
      <p:sp>
        <p:nvSpPr>
          <p:cNvPr id="4" name="Slide Number Placeholder 3">
            <a:extLst>
              <a:ext uri="{FF2B5EF4-FFF2-40B4-BE49-F238E27FC236}">
                <a16:creationId xmlns:a16="http://schemas.microsoft.com/office/drawing/2014/main" id="{D7DC2779-D092-DE35-3EE8-23923516390D}"/>
              </a:ext>
            </a:extLst>
          </p:cNvPr>
          <p:cNvSpPr>
            <a:spLocks noGrp="1"/>
          </p:cNvSpPr>
          <p:nvPr>
            <p:ph type="sldNum" sz="quarter" idx="12"/>
          </p:nvPr>
        </p:nvSpPr>
        <p:spPr/>
        <p:txBody>
          <a:bodyPr/>
          <a:lstStyle/>
          <a:p>
            <a:fld id="{7F78FCBB-42BA-4C4E-8FA3-8AE0D49EF9C2}" type="slidenum">
              <a:rPr lang="en-US" smtClean="0"/>
              <a:t>6</a:t>
            </a:fld>
            <a:endParaRPr lang="en-US"/>
          </a:p>
        </p:txBody>
      </p:sp>
      <p:pic>
        <p:nvPicPr>
          <p:cNvPr id="5" name="Picture 4">
            <a:extLst>
              <a:ext uri="{FF2B5EF4-FFF2-40B4-BE49-F238E27FC236}">
                <a16:creationId xmlns:a16="http://schemas.microsoft.com/office/drawing/2014/main" id="{A78E34DF-2C2E-43CD-8F89-3366387643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3459" y="1447800"/>
            <a:ext cx="8001000" cy="2940844"/>
          </a:xfrm>
          <a:prstGeom prst="rect">
            <a:avLst/>
          </a:prstGeom>
        </p:spPr>
      </p:pic>
    </p:spTree>
    <p:extLst>
      <p:ext uri="{BB962C8B-B14F-4D97-AF65-F5344CB8AC3E}">
        <p14:creationId xmlns:p14="http://schemas.microsoft.com/office/powerpoint/2010/main" val="351319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E3D742-88D6-59D4-A3AE-D2A46CA2EB93}"/>
              </a:ext>
            </a:extLst>
          </p:cNvPr>
          <p:cNvSpPr>
            <a:spLocks noGrp="1"/>
          </p:cNvSpPr>
          <p:nvPr>
            <p:ph type="sldNum" sz="quarter" idx="12"/>
          </p:nvPr>
        </p:nvSpPr>
        <p:spPr/>
        <p:txBody>
          <a:bodyPr/>
          <a:lstStyle/>
          <a:p>
            <a:fld id="{7F78FCBB-42BA-4C4E-8FA3-8AE0D49EF9C2}" type="slidenum">
              <a:rPr lang="en-US" smtClean="0"/>
              <a:t>7</a:t>
            </a:fld>
            <a:endParaRPr lang="en-US"/>
          </a:p>
        </p:txBody>
      </p:sp>
      <p:pic>
        <p:nvPicPr>
          <p:cNvPr id="5" name="Picture 4">
            <a:extLst>
              <a:ext uri="{FF2B5EF4-FFF2-40B4-BE49-F238E27FC236}">
                <a16:creationId xmlns:a16="http://schemas.microsoft.com/office/drawing/2014/main" id="{A99A0EB7-5EED-4D15-8CE9-F38FD41A62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0600" y="50288"/>
            <a:ext cx="6553200" cy="3582547"/>
          </a:xfrm>
          <a:prstGeom prst="rect">
            <a:avLst/>
          </a:prstGeom>
        </p:spPr>
      </p:pic>
      <p:sp>
        <p:nvSpPr>
          <p:cNvPr id="6" name="TextBox 5">
            <a:extLst>
              <a:ext uri="{FF2B5EF4-FFF2-40B4-BE49-F238E27FC236}">
                <a16:creationId xmlns:a16="http://schemas.microsoft.com/office/drawing/2014/main" id="{DEAD95BF-DC1E-C752-EA26-4BB94BC4E71D}"/>
              </a:ext>
            </a:extLst>
          </p:cNvPr>
          <p:cNvSpPr txBox="1"/>
          <p:nvPr/>
        </p:nvSpPr>
        <p:spPr>
          <a:xfrm>
            <a:off x="152400" y="3657600"/>
            <a:ext cx="8839200" cy="317009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Warren Buffett’s Berkshire Hathaway has realized a Sharpe ratio of 0.79 with significant alpha to traditional risk factors. The alpha became insignificant, however, when we controlled for exposure to the factors “betting against beta” and “quality minus junk.” Furthermore, we estimate that Buffett’s leverage is about 1.7 to 1, on average. Therefore, </a:t>
            </a:r>
            <a:r>
              <a:rPr lang="en-US" sz="2000" b="1" dirty="0">
                <a:solidFill>
                  <a:srgbClr val="FF0000"/>
                </a:solidFill>
                <a:highlight>
                  <a:srgbClr val="00FFFF"/>
                </a:highlight>
                <a:latin typeface="Times New Roman" panose="02020603050405020304" pitchFamily="18" charset="0"/>
                <a:cs typeface="Times New Roman" panose="02020603050405020304" pitchFamily="18" charset="0"/>
              </a:rPr>
              <a:t>Buffett’s returns appear to be neither luck nor magic</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but, rather, </a:t>
            </a:r>
            <a:r>
              <a:rPr lang="en-US" sz="2000" b="1" dirty="0">
                <a:solidFill>
                  <a:srgbClr val="FF0000"/>
                </a:solidFill>
                <a:highlight>
                  <a:srgbClr val="00FFFF"/>
                </a:highlight>
                <a:latin typeface="Times New Roman" panose="02020603050405020304" pitchFamily="18" charset="0"/>
                <a:cs typeface="Times New Roman" panose="02020603050405020304" pitchFamily="18" charset="0"/>
              </a:rPr>
              <a:t>a reward for leveraging cheap, safe, high-quality stocks</a:t>
            </a:r>
            <a:r>
              <a:rPr lang="en-US" sz="2000" dirty="0">
                <a:latin typeface="Times New Roman" panose="02020603050405020304" pitchFamily="18" charset="0"/>
                <a:cs typeface="Times New Roman" panose="02020603050405020304" pitchFamily="18" charset="0"/>
              </a:rPr>
              <a:t>. Decomposing Berkshire’s portfolio into publicly traded stocks and wholly owned private companies, we found that the public stocks have performed the best, which suggests that </a:t>
            </a:r>
            <a:r>
              <a:rPr lang="en-US" sz="2000" b="1" dirty="0">
                <a:solidFill>
                  <a:srgbClr val="FF0000"/>
                </a:solidFill>
                <a:highlight>
                  <a:srgbClr val="00FFFF"/>
                </a:highlight>
                <a:latin typeface="Times New Roman" panose="02020603050405020304" pitchFamily="18" charset="0"/>
                <a:cs typeface="Times New Roman" panose="02020603050405020304" pitchFamily="18" charset="0"/>
              </a:rPr>
              <a:t>Buffett’s returns are more the result of stock selection than of his effect on management</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662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ubtitle 5"/>
          <p:cNvSpPr>
            <a:spLocks noGrp="1"/>
          </p:cNvSpPr>
          <p:nvPr>
            <p:ph type="subTitle" idx="1"/>
          </p:nvPr>
        </p:nvSpPr>
        <p:spPr>
          <a:xfrm>
            <a:off x="152400" y="914400"/>
            <a:ext cx="8686800" cy="1295400"/>
          </a:xfrm>
          <a:noFill/>
          <a:extLst>
            <a:ext uri="{909E8E84-426E-40DD-AFC4-6F175D3DCCD1}">
              <a14:hiddenFill xmlns:a14="http://schemas.microsoft.com/office/drawing/2010/main">
                <a:solidFill>
                  <a:srgbClr val="FFFFFF"/>
                </a:solidFill>
              </a14:hiddenFill>
            </a:ext>
          </a:extLst>
        </p:spPr>
        <p:txBody>
          <a:bodyPr>
            <a:normAutofit fontScale="85000" lnSpcReduction="20000"/>
          </a:bodyPr>
          <a:lstStyle/>
          <a:p>
            <a:pPr eaLnBrk="1" hangingPunct="1"/>
            <a:r>
              <a:rPr lang="en-US" sz="3600" b="1" dirty="0">
                <a:solidFill>
                  <a:schemeClr val="tx1"/>
                </a:solidFill>
                <a:latin typeface="Times New Roman" pitchFamily="18" charset="0"/>
                <a:cs typeface="Times New Roman" pitchFamily="18" charset="0"/>
              </a:rPr>
              <a:t>My own investment experience</a:t>
            </a:r>
          </a:p>
          <a:p>
            <a:pPr lvl="1"/>
            <a:r>
              <a:rPr lang="en-US" sz="3200" b="1" dirty="0">
                <a:solidFill>
                  <a:schemeClr val="tx1"/>
                </a:solidFill>
                <a:latin typeface="Times New Roman" pitchFamily="18" charset="0"/>
                <a:cs typeface="Times New Roman" pitchFamily="18" charset="0"/>
              </a:rPr>
              <a:t>I am a believer and follower of Buffet’s investment philosophy.</a:t>
            </a:r>
          </a:p>
          <a:p>
            <a:pPr eaLnBrk="1" hangingPunct="1"/>
            <a:endParaRPr lang="en-US" sz="3600" b="1" dirty="0">
              <a:solidFill>
                <a:schemeClr val="tx1"/>
              </a:solidFill>
              <a:latin typeface="Times New Roman" pitchFamily="18" charset="0"/>
              <a:cs typeface="Times New Roman" pitchFamily="18" charset="0"/>
            </a:endParaRPr>
          </a:p>
          <a:p>
            <a:pPr algn="ctr" eaLnBrk="1" hangingPunct="1"/>
            <a:endParaRPr lang="en-US" sz="3600" b="1" dirty="0">
              <a:solidFill>
                <a:schemeClr val="tx1"/>
              </a:solidFill>
              <a:latin typeface="Times New Roman" pitchFamily="18" charset="0"/>
              <a:cs typeface="Times New Roman" pitchFamily="18" charset="0"/>
            </a:endParaRPr>
          </a:p>
          <a:p>
            <a:pPr algn="ctr" eaLnBrk="1" hangingPunct="1"/>
            <a:endParaRPr lang="en-US" sz="3600" b="1" dirty="0">
              <a:solidFill>
                <a:srgbClr val="FF0000"/>
              </a:solidFill>
              <a:latin typeface="Times New Roman" pitchFamily="18" charset="0"/>
              <a:cs typeface="Times New Roman" pitchFamily="18" charset="0"/>
            </a:endParaRPr>
          </a:p>
          <a:p>
            <a:pPr algn="ctr" eaLnBrk="1" hangingPunct="1"/>
            <a:endParaRPr lang="en-US" sz="3600" b="1" dirty="0">
              <a:solidFill>
                <a:srgbClr val="FF0000"/>
              </a:solidFill>
              <a:latin typeface="Times New Roman" pitchFamily="18" charset="0"/>
              <a:cs typeface="Times New Roman" pitchFamily="18" charset="0"/>
            </a:endParaRPr>
          </a:p>
        </p:txBody>
      </p:sp>
      <p:sp>
        <p:nvSpPr>
          <p:cNvPr id="1382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C0D7385-2BBE-4A39-97A8-3DAA3A8CAEC0}" type="slidenum">
              <a:rPr lang="en-US">
                <a:solidFill>
                  <a:srgbClr val="898989"/>
                </a:solidFill>
              </a:rPr>
              <a:pPr eaLnBrk="1" hangingPunct="1"/>
              <a:t>8</a:t>
            </a:fld>
            <a:endParaRPr lang="en-US">
              <a:solidFill>
                <a:srgbClr val="898989"/>
              </a:solidFill>
            </a:endParaRPr>
          </a:p>
        </p:txBody>
      </p:sp>
      <p:pic>
        <p:nvPicPr>
          <p:cNvPr id="5" name="Picture 4">
            <a:extLst>
              <a:ext uri="{FF2B5EF4-FFF2-40B4-BE49-F238E27FC236}">
                <a16:creationId xmlns:a16="http://schemas.microsoft.com/office/drawing/2014/main" id="{DB4E39EF-6778-D1E6-8D5F-4A4B70368C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6645" y="2759214"/>
            <a:ext cx="8857488" cy="2999232"/>
          </a:xfrm>
          <a:prstGeom prst="rect">
            <a:avLst/>
          </a:prstGeom>
        </p:spPr>
      </p:pic>
    </p:spTree>
    <p:extLst>
      <p:ext uri="{BB962C8B-B14F-4D97-AF65-F5344CB8AC3E}">
        <p14:creationId xmlns:p14="http://schemas.microsoft.com/office/powerpoint/2010/main" val="16360197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3600" dirty="0">
                <a:latin typeface="Times New Roman" panose="02020603050405020304" pitchFamily="18" charset="0"/>
                <a:cs typeface="Times New Roman" panose="02020603050405020304" pitchFamily="18" charset="0"/>
              </a:rPr>
              <a:t>Two other successful investors</a:t>
            </a:r>
          </a:p>
        </p:txBody>
      </p:sp>
      <p:sp>
        <p:nvSpPr>
          <p:cNvPr id="4" name="Content Placeholder 2">
            <a:extLst>
              <a:ext uri="{FF2B5EF4-FFF2-40B4-BE49-F238E27FC236}">
                <a16:creationId xmlns:a16="http://schemas.microsoft.com/office/drawing/2014/main" id="{C48B87DD-8151-454A-9ADB-D50A002307F3}"/>
              </a:ext>
            </a:extLst>
          </p:cNvPr>
          <p:cNvSpPr txBox="1">
            <a:spLocks/>
          </p:cNvSpPr>
          <p:nvPr/>
        </p:nvSpPr>
        <p:spPr>
          <a:xfrm>
            <a:off x="457200" y="990600"/>
            <a:ext cx="85344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George Soros</a:t>
            </a:r>
          </a:p>
          <a:p>
            <a:pPr lvl="1"/>
            <a:r>
              <a:rPr lang="en-US" sz="2000" dirty="0">
                <a:latin typeface="Times New Roman" panose="02020603050405020304" pitchFamily="18" charset="0"/>
                <a:cs typeface="Times New Roman" panose="02020603050405020304" pitchFamily="18" charset="0"/>
              </a:rPr>
              <a:t>MS in Economics for LSE</a:t>
            </a:r>
          </a:p>
          <a:p>
            <a:pPr lvl="1"/>
            <a:r>
              <a:rPr lang="en-US" sz="2000" dirty="0">
                <a:latin typeface="Times New Roman" panose="02020603050405020304" pitchFamily="18" charset="0"/>
                <a:cs typeface="Times New Roman" panose="02020603050405020304" pitchFamily="18" charset="0"/>
              </a:rPr>
              <a:t>“His early studies of </a:t>
            </a:r>
            <a:r>
              <a:rPr lang="en-US" sz="2000" b="1" u="sng" dirty="0">
                <a:solidFill>
                  <a:srgbClr val="FF0000"/>
                </a:solidFill>
                <a:latin typeface="Times New Roman" panose="02020603050405020304" pitchFamily="18" charset="0"/>
                <a:cs typeface="Times New Roman" panose="02020603050405020304" pitchFamily="18" charset="0"/>
              </a:rPr>
              <a:t>philosophy</a:t>
            </a:r>
            <a:r>
              <a:rPr lang="en-US" sz="2000" dirty="0">
                <a:latin typeface="Times New Roman" panose="02020603050405020304" pitchFamily="18" charset="0"/>
                <a:cs typeface="Times New Roman" panose="02020603050405020304" pitchFamily="18" charset="0"/>
              </a:rPr>
              <a:t> led him to develop and apply </a:t>
            </a:r>
            <a:r>
              <a:rPr lang="en-US" sz="2000" dirty="0">
                <a:latin typeface="Times New Roman" panose="02020603050405020304" pitchFamily="18" charset="0"/>
                <a:cs typeface="Times New Roman" panose="02020603050405020304" pitchFamily="18" charset="0"/>
                <a:hlinkClick r:id="rId2" tooltip="Karl Popper"/>
              </a:rPr>
              <a:t>Karl Popper</a:t>
            </a:r>
            <a:r>
              <a:rPr lang="en-US" sz="2000" dirty="0">
                <a:latin typeface="Times New Roman" panose="02020603050405020304" pitchFamily="18" charset="0"/>
                <a:cs typeface="Times New Roman" panose="02020603050405020304" pitchFamily="18" charset="0"/>
              </a:rPr>
              <a:t>'s </a:t>
            </a:r>
            <a:r>
              <a:rPr lang="en-US" sz="2000" dirty="0">
                <a:latin typeface="Times New Roman" panose="02020603050405020304" pitchFamily="18" charset="0"/>
                <a:cs typeface="Times New Roman" panose="02020603050405020304" pitchFamily="18" charset="0"/>
                <a:hlinkClick r:id="rId3" tooltip="Reflexivity (social theory)"/>
              </a:rPr>
              <a:t>General Theory of Reflexivity</a:t>
            </a:r>
            <a:r>
              <a:rPr lang="en-US" sz="2000" dirty="0">
                <a:latin typeface="Times New Roman" panose="02020603050405020304" pitchFamily="18" charset="0"/>
                <a:cs typeface="Times New Roman" panose="02020603050405020304" pitchFamily="18" charset="0"/>
              </a:rPr>
              <a:t> to </a:t>
            </a:r>
            <a:r>
              <a:rPr lang="en-US" sz="2000" dirty="0">
                <a:latin typeface="Times New Roman" panose="02020603050405020304" pitchFamily="18" charset="0"/>
                <a:cs typeface="Times New Roman" panose="02020603050405020304" pitchFamily="18" charset="0"/>
                <a:hlinkClick r:id="rId4" tooltip="Capital market"/>
              </a:rPr>
              <a:t>capital markets</a:t>
            </a:r>
            <a:r>
              <a:rPr lang="en-US" sz="2000" dirty="0">
                <a:latin typeface="Times New Roman" panose="02020603050405020304" pitchFamily="18" charset="0"/>
                <a:cs typeface="Times New Roman" panose="02020603050405020304" pitchFamily="18" charset="0"/>
              </a:rPr>
              <a:t>, which he claims renders him a clear picture of </a:t>
            </a:r>
            <a:r>
              <a:rPr lang="en-US" sz="2000" dirty="0">
                <a:latin typeface="Times New Roman" panose="02020603050405020304" pitchFamily="18" charset="0"/>
                <a:cs typeface="Times New Roman" panose="02020603050405020304" pitchFamily="18" charset="0"/>
                <a:hlinkClick r:id="rId5" tooltip="Economic bubble"/>
              </a:rPr>
              <a:t>asset bubbles</a:t>
            </a:r>
            <a:r>
              <a:rPr lang="en-US" sz="2000" dirty="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hlinkClick r:id="rId6" tooltip="Value investing"/>
              </a:rPr>
              <a:t>fundamental</a:t>
            </a:r>
            <a:r>
              <a:rPr 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hlinkClick r:id="rId7" tooltip="Stock market"/>
              </a:rPr>
              <a:t>market</a:t>
            </a:r>
            <a:r>
              <a:rPr lang="en-US" sz="2000" dirty="0">
                <a:latin typeface="Times New Roman" panose="02020603050405020304" pitchFamily="18" charset="0"/>
                <a:cs typeface="Times New Roman" panose="02020603050405020304" pitchFamily="18" charset="0"/>
              </a:rPr>
              <a:t> value of securities, as well as </a:t>
            </a:r>
            <a:r>
              <a:rPr lang="en-US" sz="2000" b="1" dirty="0">
                <a:solidFill>
                  <a:srgbClr val="FF0000"/>
                </a:solidFill>
                <a:latin typeface="Times New Roman" panose="02020603050405020304" pitchFamily="18" charset="0"/>
                <a:cs typeface="Times New Roman" panose="02020603050405020304" pitchFamily="18" charset="0"/>
              </a:rPr>
              <a:t>value discrepancies </a:t>
            </a:r>
            <a:r>
              <a:rPr lang="en-US" sz="2000" dirty="0">
                <a:latin typeface="Times New Roman" panose="02020603050405020304" pitchFamily="18" charset="0"/>
                <a:cs typeface="Times New Roman" panose="02020603050405020304" pitchFamily="18" charset="0"/>
              </a:rPr>
              <a:t>used for </a:t>
            </a:r>
            <a:r>
              <a:rPr lang="en-US" sz="2000" dirty="0">
                <a:latin typeface="Times New Roman" panose="02020603050405020304" pitchFamily="18" charset="0"/>
                <a:cs typeface="Times New Roman" panose="02020603050405020304" pitchFamily="18" charset="0"/>
                <a:hlinkClick r:id="rId8" tooltip="Short (finance)"/>
              </a:rPr>
              <a:t>shorting</a:t>
            </a:r>
            <a:r>
              <a:rPr lang="en-US" sz="2000" dirty="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hlinkClick r:id="rId9" tooltip="Derivative (finance)"/>
              </a:rPr>
              <a:t>swapping</a:t>
            </a:r>
            <a:r>
              <a:rPr lang="en-US" sz="2000" dirty="0">
                <a:latin typeface="Times New Roman" panose="02020603050405020304" pitchFamily="18" charset="0"/>
                <a:cs typeface="Times New Roman" panose="02020603050405020304" pitchFamily="18" charset="0"/>
              </a:rPr>
              <a:t> stocks”</a:t>
            </a:r>
          </a:p>
          <a:p>
            <a:r>
              <a:rPr lang="en-US" b="1" dirty="0">
                <a:latin typeface="Times New Roman" panose="02020603050405020304" pitchFamily="18" charset="0"/>
                <a:cs typeface="Times New Roman" panose="02020603050405020304" pitchFamily="18" charset="0"/>
              </a:rPr>
              <a:t>James Harris Simons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An American mathematician, </a:t>
            </a:r>
            <a:r>
              <a:rPr lang="en-US" dirty="0">
                <a:latin typeface="Times New Roman" panose="02020603050405020304" pitchFamily="18" charset="0"/>
                <a:cs typeface="Times New Roman" panose="02020603050405020304" pitchFamily="18" charset="0"/>
                <a:hlinkClick r:id="rId10" tooltip="Hedge fund"/>
              </a:rPr>
              <a:t>hedge fund manager</a:t>
            </a:r>
            <a:r>
              <a:rPr lang="en-US" dirty="0">
                <a:latin typeface="Times New Roman" panose="02020603050405020304" pitchFamily="18" charset="0"/>
                <a:cs typeface="Times New Roman" panose="02020603050405020304" pitchFamily="18" charset="0"/>
              </a:rPr>
              <a:t>, and philanthropist</a:t>
            </a:r>
          </a:p>
          <a:p>
            <a:pPr lvl="1"/>
            <a:r>
              <a:rPr lang="en-US" dirty="0">
                <a:latin typeface="Times New Roman" panose="02020603050405020304" pitchFamily="18" charset="0"/>
                <a:cs typeface="Times New Roman" panose="02020603050405020304" pitchFamily="18" charset="0"/>
              </a:rPr>
              <a:t>“Renaissance employs specialists with </a:t>
            </a:r>
            <a:r>
              <a:rPr lang="en-US" b="1" u="sng" dirty="0">
                <a:solidFill>
                  <a:srgbClr val="FF0000"/>
                </a:solidFill>
                <a:latin typeface="Times New Roman" panose="02020603050405020304" pitchFamily="18" charset="0"/>
                <a:cs typeface="Times New Roman" panose="02020603050405020304" pitchFamily="18" charset="0"/>
              </a:rPr>
              <a:t>non-financial</a:t>
            </a:r>
            <a:r>
              <a:rPr lang="en-US" dirty="0">
                <a:latin typeface="Times New Roman" panose="02020603050405020304" pitchFamily="18" charset="0"/>
                <a:cs typeface="Times New Roman" panose="02020603050405020304" pitchFamily="18" charset="0"/>
              </a:rPr>
              <a:t> backgrounds, including </a:t>
            </a:r>
            <a:r>
              <a:rPr lang="en-US" dirty="0">
                <a:latin typeface="Times New Roman" panose="02020603050405020304" pitchFamily="18" charset="0"/>
                <a:cs typeface="Times New Roman" panose="02020603050405020304" pitchFamily="18" charset="0"/>
                <a:hlinkClick r:id="rId11" tooltip="Mathematician"/>
              </a:rPr>
              <a:t>mathematicians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2" tooltip="Physicist"/>
              </a:rPr>
              <a:t>physicists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3" tooltip="Signal processing"/>
              </a:rPr>
              <a:t>signal processing</a:t>
            </a:r>
            <a:r>
              <a:rPr lang="en-US" dirty="0">
                <a:latin typeface="Times New Roman" panose="02020603050405020304" pitchFamily="18" charset="0"/>
                <a:cs typeface="Times New Roman" panose="02020603050405020304" pitchFamily="18" charset="0"/>
              </a:rPr>
              <a:t> experts and </a:t>
            </a:r>
            <a:r>
              <a:rPr lang="en-US" dirty="0">
                <a:latin typeface="Times New Roman" panose="02020603050405020304" pitchFamily="18" charset="0"/>
                <a:cs typeface="Times New Roman" panose="02020603050405020304" pitchFamily="18" charset="0"/>
                <a:hlinkClick r:id="rId14" tooltip="Statistician"/>
              </a:rPr>
              <a:t>statisticians</a:t>
            </a:r>
            <a:r>
              <a:rPr lang="en-US" dirty="0">
                <a:latin typeface="Times New Roman" panose="02020603050405020304" pitchFamily="18" charset="0"/>
                <a:cs typeface="Times New Roman" panose="02020603050405020304" pitchFamily="18" charset="0"/>
              </a:rPr>
              <a:t>”</a:t>
            </a:r>
          </a:p>
          <a:p>
            <a:pPr marL="0" indent="0">
              <a:buFont typeface="Arial" pitchFamily="34" charse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85312B9-5D14-8EE9-2D6F-522F28EEED77}"/>
              </a:ext>
            </a:extLst>
          </p:cNvPr>
          <p:cNvSpPr>
            <a:spLocks noGrp="1"/>
          </p:cNvSpPr>
          <p:nvPr>
            <p:ph type="sldNum" sz="quarter" idx="12"/>
          </p:nvPr>
        </p:nvSpPr>
        <p:spPr/>
        <p:txBody>
          <a:bodyPr/>
          <a:lstStyle/>
          <a:p>
            <a:fld id="{7F78FCBB-42BA-4C4E-8FA3-8AE0D49EF9C2}" type="slidenum">
              <a:rPr lang="en-US" smtClean="0"/>
              <a:t>9</a:t>
            </a:fld>
            <a:endParaRPr lang="en-US"/>
          </a:p>
        </p:txBody>
      </p:sp>
    </p:spTree>
    <p:extLst>
      <p:ext uri="{BB962C8B-B14F-4D97-AF65-F5344CB8AC3E}">
        <p14:creationId xmlns:p14="http://schemas.microsoft.com/office/powerpoint/2010/main" val="3254255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21,902270610,C:\Prentice Hall\Ashley Accounting\ACCTG 2e\Ch04\Final PPT\hhofma2e_ch04_inst\Media.ppcx"/>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1B87FB-6375-4786-B5B5-E01414E7EB92}&quot;/&gt;&lt;filename val=&quot;C:\Prentice Hall\Ashley Accounting\ACCTG 2e\Ch04\Ch04_2e Package HQ\data\asimages\{971B87FB-6375-4786-B5B5-E01414E7EB92}.png&quot;/&gt;&lt;hasEffects val=&quot;1&quot;/&gt;&lt;left val=&quot;15.12&quot;/&gt;&lt;top val=&quot;21.12&quot;/&gt;&lt;width val=&quot;670.8&quot;/&gt;&lt;height val=&quot;92.64&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PSNARRATION" val="21,902270610,C:\Prentice Hall\Ashley Accounting\ACCTG 2e\Ch04\Final PPT\hhofma2e_ch04_inst\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1B87FB-6375-4786-B5B5-E01414E7EB92}&quot;/&gt;&lt;filename val=&quot;C:\Prentice Hall\Ashley Accounting\ACCTG 2e\Ch04\Ch04_2e Package HQ\data\asimages\{971B87FB-6375-4786-B5B5-E01414E7EB92}.png&quot;/&gt;&lt;hasEffects val=&quot;1&quot;/&gt;&lt;left val=&quot;15.12&quot;/&gt;&lt;top val=&quot;21.12&quot;/&gt;&lt;width val=&quot;670.8&quot;/&gt;&lt;height val=&quot;92.64&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21,902270610,C:\Prentice Hall\Ashley Accounting\ACCTG 2e\Ch04\Final PPT\hhofma2e_ch04_inst\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1B87FB-6375-4786-B5B5-E01414E7EB92}&quot;/&gt;&lt;filename val=&quot;C:\Prentice Hall\Ashley Accounting\ACCTG 2e\Ch04\Ch04_2e Package HQ\data\asimages\{971B87FB-6375-4786-B5B5-E01414E7EB92}.png&quot;/&gt;&lt;hasEffects val=&quot;1&quot;/&gt;&lt;left val=&quot;15.12&quot;/&gt;&lt;top val=&quot;21.12&quot;/&gt;&lt;width val=&quot;670.8&quot;/&gt;&lt;height val=&quot;92.64&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1B87FB-6375-4786-B5B5-E01414E7EB92}&quot;/&gt;&lt;filename val=&quot;C:\Prentice Hall\Ashley Accounting\ACCTG 2e\Ch04\Ch04_2e Package HQ\data\asimages\{971B87FB-6375-4786-B5B5-E01414E7EB92}.png&quot;/&gt;&lt;hasEffects val=&quot;1&quot;/&gt;&lt;left val=&quot;15.12&quot;/&gt;&lt;top val=&quot;21.12&quot;/&gt;&lt;width val=&quot;670.8&quot;/&gt;&lt;height val=&quot;92.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 val="21,902270610,C:\Prentice Hall\Ashley Accounting\ACCTG 2e\Ch04\Final PPT\hhofma2e_ch04_inst\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1B87FB-6375-4786-B5B5-E01414E7EB92}&quot;/&gt;&lt;filename val=&quot;C:\Prentice Hall\Ashley Accounting\ACCTG 2e\Ch04\Ch04_2e Package HQ\data\asimages\{971B87FB-6375-4786-B5B5-E01414E7EB92}.png&quot;/&gt;&lt;hasEffects val=&quot;1&quot;/&gt;&lt;left val=&quot;15.12&quot;/&gt;&lt;top val=&quot;21.12&quot;/&gt;&lt;width val=&quot;670.8&quot;/&gt;&lt;height val=&quot;92.64&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PSNARRATION" val="21,902270610,C:\Prentice Hall\Ashley Accounting\ACCTG 2e\Ch04\Final PPT\hhofma2e_ch04_inst\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1B87FB-6375-4786-B5B5-E01414E7EB92}&quot;/&gt;&lt;filename val=&quot;C:\Prentice Hall\Ashley Accounting\ACCTG 2e\Ch04\Ch04_2e Package HQ\data\asimages\{971B87FB-6375-4786-B5B5-E01414E7EB92}.png&quot;/&gt;&lt;hasEffects val=&quot;1&quot;/&gt;&lt;left val=&quot;15.12&quot;/&gt;&lt;top val=&quot;21.12&quot;/&gt;&lt;width val=&quot;670.8&quot;/&gt;&lt;height val=&quot;92.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PSNARRATION" val="21,902270610,C:\Prentice Hall\Ashley Accounting\ACCTG 2e\Ch04\Final PPT\hhofma2e_ch04_inst\Media.ppcx"/>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1B87FB-6375-4786-B5B5-E01414E7EB92}&quot;/&gt;&lt;filename val=&quot;C:\Prentice Hall\Ashley Accounting\ACCTG 2e\Ch04\Ch04_2e Package HQ\data\asimages\{971B87FB-6375-4786-B5B5-E01414E7EB92}.png&quot;/&gt;&lt;hasEffects val=&quot;1&quot;/&gt;&lt;left val=&quot;15.12&quot;/&gt;&lt;top val=&quot;21.12&quot;/&gt;&lt;width val=&quot;670.8&quot;/&gt;&lt;height val=&quot;92.64&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 val="21,902270610,C:\Prentice Hall\Ashley Accounting\ACCTG 2e\Ch04\Final PPT\hhofma2e_ch04_inst\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4111</TotalTime>
  <Words>746</Words>
  <Application>Microsoft Office PowerPoint</Application>
  <PresentationFormat>On-screen Show (4:3)</PresentationFormat>
  <Paragraphs>78</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Accounting and Investments</vt:lpstr>
      <vt:lpstr>Two Streams of Thoughts on Investments</vt:lpstr>
      <vt:lpstr>Warren Buffett: The Great Student of Benjamin Graham </vt:lpstr>
      <vt:lpstr>As an investment manager, you can earn a lot of money!</vt:lpstr>
      <vt:lpstr>As an investment managers, you can earn a lot of money!</vt:lpstr>
      <vt:lpstr>Warren Buffett vs. Modern Finance Theorists </vt:lpstr>
      <vt:lpstr>PowerPoint Presentation</vt:lpstr>
      <vt:lpstr>PowerPoint Presentation</vt:lpstr>
      <vt:lpstr>Two other successful investors</vt:lpstr>
      <vt:lpstr>PowerPoint Presentation</vt:lpstr>
      <vt:lpstr>PowerPoint Presentation</vt:lpstr>
      <vt:lpstr>Background on Apple Inc.</vt:lpstr>
      <vt:lpstr>Some preliminary findings: Recent Trend of Apple Inc.’s Market value</vt:lpstr>
      <vt:lpstr>Some preliminary findings: (R&amp;D Expenses / Net Sales) vs. Market value</vt:lpstr>
      <vt:lpstr>Some preliminary findings: (Advertising Expenses / Net Sales) vs. Market value</vt:lpstr>
      <vt:lpstr>Some preliminary findings: (Gross Profit / Net Sales) vs. Market value</vt:lpstr>
      <vt:lpstr>Some preliminary findings: (Net Income / Assets (ROA)) vs. Market value</vt:lpstr>
      <vt:lpstr>Some preliminary findings: (Days’ Sales in Inventory) vs. Market value</vt:lpstr>
      <vt:lpstr>PowerPoint Presentation</vt:lpstr>
      <vt:lpstr>Apple under Tim Cook</vt:lpstr>
      <vt:lpstr>Apple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Jing</dc:creator>
  <cp:lastModifiedBy>Laura J Young</cp:lastModifiedBy>
  <cp:revision>230</cp:revision>
  <cp:lastPrinted>2018-08-31T14:39:23Z</cp:lastPrinted>
  <dcterms:created xsi:type="dcterms:W3CDTF">2013-08-24T15:04:41Z</dcterms:created>
  <dcterms:modified xsi:type="dcterms:W3CDTF">2024-11-25T16:55:15Z</dcterms:modified>
</cp:coreProperties>
</file>