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4"/>
  </p:notesMasterIdLst>
  <p:handoutMasterIdLst>
    <p:handoutMasterId r:id="rId25"/>
  </p:handoutMasterIdLst>
  <p:sldIdLst>
    <p:sldId id="278" r:id="rId5"/>
    <p:sldId id="282" r:id="rId6"/>
    <p:sldId id="296" r:id="rId7"/>
    <p:sldId id="305" r:id="rId8"/>
    <p:sldId id="303" r:id="rId9"/>
    <p:sldId id="298" r:id="rId10"/>
    <p:sldId id="304" r:id="rId11"/>
    <p:sldId id="301" r:id="rId12"/>
    <p:sldId id="283" r:id="rId13"/>
    <p:sldId id="302" r:id="rId14"/>
    <p:sldId id="297" r:id="rId15"/>
    <p:sldId id="306" r:id="rId16"/>
    <p:sldId id="293" r:id="rId17"/>
    <p:sldId id="294" r:id="rId18"/>
    <p:sldId id="299" r:id="rId19"/>
    <p:sldId id="300" r:id="rId20"/>
    <p:sldId id="290" r:id="rId21"/>
    <p:sldId id="288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88" autoAdjust="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5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3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9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1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1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06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6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4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3" r:id="rId17"/>
    <p:sldLayoutId id="2147483724" r:id="rId18"/>
    <p:sldLayoutId id="2147483726" r:id="rId19"/>
    <p:sldLayoutId id="214748372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055" y="207818"/>
            <a:ext cx="5250872" cy="6359237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Artificial Intelligence* in Accounting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*and other useful technologies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UCA Accounting Department CPE Event </a:t>
            </a:r>
            <a:br>
              <a:rPr lang="en-US" sz="2000" dirty="0"/>
            </a:br>
            <a:r>
              <a:rPr lang="en-US" sz="2000" dirty="0"/>
              <a:t>December 6, 2024</a:t>
            </a:r>
            <a:endParaRPr lang="en-US" dirty="0"/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4783137" cy="1332000"/>
          </a:xfrm>
        </p:spPr>
        <p:txBody>
          <a:bodyPr/>
          <a:lstStyle/>
          <a:p>
            <a:r>
              <a:rPr lang="en-US" dirty="0"/>
              <a:t>Most frequent use cases by firms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1532716"/>
          </a:xfrm>
        </p:spPr>
        <p:txBody>
          <a:bodyPr/>
          <a:lstStyle/>
          <a:p>
            <a:pPr lvl="1"/>
            <a:r>
              <a:rPr lang="en-US" dirty="0"/>
              <a:t>Knowledge management</a:t>
            </a:r>
          </a:p>
          <a:p>
            <a:pPr lvl="1"/>
            <a:r>
              <a:rPr lang="en-US" dirty="0"/>
              <a:t>Back office</a:t>
            </a:r>
          </a:p>
          <a:p>
            <a:pPr lvl="1"/>
            <a:r>
              <a:rPr lang="en-US" dirty="0"/>
              <a:t>Quality control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Client confidentiality</a:t>
            </a:r>
          </a:p>
          <a:p>
            <a:pPr lvl="1"/>
            <a:r>
              <a:rPr lang="en-US" dirty="0"/>
              <a:t>Regulatory concerns</a:t>
            </a:r>
          </a:p>
          <a:p>
            <a:pPr lvl="1"/>
            <a:r>
              <a:rPr lang="en-US" dirty="0"/>
              <a:t>Consistent use by staff</a:t>
            </a:r>
          </a:p>
          <a:p>
            <a:pPr lvl="1"/>
            <a:r>
              <a:rPr lang="en-US" dirty="0"/>
              <a:t>Availability of structured, relational databases</a:t>
            </a:r>
          </a:p>
          <a:p>
            <a:pPr lvl="1"/>
            <a:r>
              <a:rPr lang="en-US" dirty="0"/>
              <a:t>Integrating/cleaning data types from different databases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58F4188-ECF4-F0F0-CA30-299B3A837F78}"/>
              </a:ext>
            </a:extLst>
          </p:cNvPr>
          <p:cNvSpPr txBox="1">
            <a:spLocks/>
          </p:cNvSpPr>
          <p:nvPr/>
        </p:nvSpPr>
        <p:spPr>
          <a:xfrm>
            <a:off x="6205540" y="1174635"/>
            <a:ext cx="4783137" cy="696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Biggest drawbacks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BD9921A-A197-7D89-4C3F-AA4BFFB72EAA}"/>
              </a:ext>
            </a:extLst>
          </p:cNvPr>
          <p:cNvSpPr txBox="1">
            <a:spLocks/>
          </p:cNvSpPr>
          <p:nvPr/>
        </p:nvSpPr>
        <p:spPr>
          <a:xfrm>
            <a:off x="550860" y="3796176"/>
            <a:ext cx="4783137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Most frequent use cases by issuers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4B43776-F970-F6EB-4B4D-501E89D4F7B0}"/>
              </a:ext>
            </a:extLst>
          </p:cNvPr>
          <p:cNvSpPr txBox="1">
            <a:spLocks/>
          </p:cNvSpPr>
          <p:nvPr/>
        </p:nvSpPr>
        <p:spPr>
          <a:xfrm>
            <a:off x="495439" y="5294461"/>
            <a:ext cx="5491021" cy="15327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Accounting memos/rollforwards</a:t>
            </a:r>
          </a:p>
          <a:p>
            <a:pPr lvl="1"/>
            <a:r>
              <a:rPr lang="en-US" dirty="0"/>
              <a:t>Intelligent automation</a:t>
            </a:r>
          </a:p>
          <a:p>
            <a:pPr lvl="1"/>
            <a:r>
              <a:rPr lang="en-US" dirty="0"/>
              <a:t>Customer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D4B28-76AC-11A2-C8F3-2238B3C9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8" y="382990"/>
            <a:ext cx="6989618" cy="60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92245-2316-1EFE-5F9B-3F360CE7D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039090"/>
            <a:ext cx="10626437" cy="40946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25E8C5-BFAC-8C0E-28B5-FCB684FCB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12" y="554477"/>
            <a:ext cx="9236175" cy="52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r>
              <a:rPr lang="en-US" dirty="0"/>
              <a:t>Conversations with regulators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370319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4967" y="3782293"/>
            <a:ext cx="3526889" cy="1123949"/>
          </a:xfrm>
          <a:noFill/>
        </p:spPr>
        <p:txBody>
          <a:bodyPr/>
          <a:lstStyle/>
          <a:p>
            <a:pPr algn="ctr"/>
            <a:r>
              <a:rPr lang="en-US" dirty="0"/>
              <a:t>Claudius Modesti</a:t>
            </a:r>
          </a:p>
          <a:p>
            <a:pPr algn="ctr"/>
            <a:r>
              <a:rPr lang="en-US" dirty="0"/>
              <a:t>Partner - Akin Gump Former PCAOB Director of Enforcement </a:t>
            </a:r>
          </a:p>
          <a:p>
            <a:pPr algn="ctr"/>
            <a:r>
              <a:rPr lang="en-US" dirty="0"/>
              <a:t>(2004-2018)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5D4C86-C8B0-58AF-10A5-D9C8E91623AC}"/>
              </a:ext>
            </a:extLst>
          </p:cNvPr>
          <p:cNvSpPr txBox="1">
            <a:spLocks/>
          </p:cNvSpPr>
          <p:nvPr/>
        </p:nvSpPr>
        <p:spPr>
          <a:xfrm>
            <a:off x="1560124" y="4020594"/>
            <a:ext cx="3747638" cy="1123949"/>
          </a:xfrm>
          <a:prstGeom prst="rect">
            <a:avLst/>
          </a:prstGeom>
          <a:noFill/>
        </p:spPr>
        <p:txBody>
          <a:bodyPr vert="horz" wrap="square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Erica Williams</a:t>
            </a:r>
          </a:p>
          <a:p>
            <a:pPr algn="ctr"/>
            <a:r>
              <a:rPr lang="en-US" dirty="0"/>
              <a:t>PCAOB Chair</a:t>
            </a:r>
          </a:p>
        </p:txBody>
      </p:sp>
      <p:pic>
        <p:nvPicPr>
          <p:cNvPr id="6" name="Picture 5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2A5EFE17-DE5F-E9A2-E3D4-0C59551F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79" y="814649"/>
            <a:ext cx="3886467" cy="2770907"/>
          </a:xfrm>
          <a:prstGeom prst="rect">
            <a:avLst/>
          </a:prstGeom>
        </p:spPr>
      </p:pic>
      <p:pic>
        <p:nvPicPr>
          <p:cNvPr id="8" name="Picture 7" descr="A person in a black suit&#10;&#10;Description automatically generated">
            <a:extLst>
              <a:ext uri="{FF2B5EF4-FFF2-40B4-BE49-F238E27FC236}">
                <a16:creationId xmlns:a16="http://schemas.microsoft.com/office/drawing/2014/main" id="{04AED477-67F4-9A6F-E25C-FE69B16CA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90" y="814649"/>
            <a:ext cx="2770907" cy="27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7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4"/>
            <a:ext cx="5435600" cy="304286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Overreliance on genAI</a:t>
            </a:r>
          </a:p>
          <a:p>
            <a:pPr lvl="1"/>
            <a:r>
              <a:rPr lang="en-US" dirty="0"/>
              <a:t>Attribution of error</a:t>
            </a:r>
          </a:p>
          <a:p>
            <a:pPr lvl="1"/>
            <a:r>
              <a:rPr lang="en-US" dirty="0"/>
              <a:t>Lack of standardization in documentation</a:t>
            </a:r>
          </a:p>
          <a:p>
            <a:pPr lvl="1"/>
            <a:r>
              <a:rPr lang="en-US" dirty="0"/>
              <a:t>Lack of standards around the use of genAI as audit evidence</a:t>
            </a:r>
          </a:p>
          <a:p>
            <a:pPr lvl="1"/>
            <a:r>
              <a:rPr lang="en-US" dirty="0"/>
              <a:t>Client confidentiality</a:t>
            </a:r>
          </a:p>
          <a:p>
            <a:pPr lvl="1"/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58F4188-ECF4-F0F0-CA30-299B3A837F78}"/>
              </a:ext>
            </a:extLst>
          </p:cNvPr>
          <p:cNvSpPr txBox="1">
            <a:spLocks/>
          </p:cNvSpPr>
          <p:nvPr/>
        </p:nvSpPr>
        <p:spPr>
          <a:xfrm>
            <a:off x="550862" y="609600"/>
            <a:ext cx="4783137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Biggest drawbacks</a:t>
            </a:r>
          </a:p>
        </p:txBody>
      </p:sp>
    </p:spTree>
    <p:extLst>
      <p:ext uri="{BB962C8B-B14F-4D97-AF65-F5344CB8AC3E}">
        <p14:creationId xmlns:p14="http://schemas.microsoft.com/office/powerpoint/2010/main" val="236070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343892"/>
            <a:ext cx="5739102" cy="379614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“GenAI is like an eager intern: it will always give you a confident answer. It’s up to you to determine what you do with that answer.” – David Heaney, CISO Mass General – Brigham</a:t>
            </a:r>
          </a:p>
          <a:p>
            <a:pPr lvl="1"/>
            <a:r>
              <a:rPr lang="en-US" dirty="0"/>
              <a:t>“The best or worst thing to happen to humanity.” – Stephen Hawking</a:t>
            </a:r>
          </a:p>
          <a:p>
            <a:pPr lvl="1"/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58F4188-ECF4-F0F0-CA30-299B3A837F78}"/>
              </a:ext>
            </a:extLst>
          </p:cNvPr>
          <p:cNvSpPr txBox="1">
            <a:spLocks/>
          </p:cNvSpPr>
          <p:nvPr/>
        </p:nvSpPr>
        <p:spPr>
          <a:xfrm>
            <a:off x="550862" y="609600"/>
            <a:ext cx="4783137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175328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lIns="0">
            <a:normAutofit/>
          </a:bodyPr>
          <a:lstStyle/>
          <a:p>
            <a:r>
              <a:rPr lang="en-US" dirty="0"/>
              <a:t>Final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AI tools are here to stay</a:t>
            </a:r>
          </a:p>
          <a:p>
            <a:pPr lvl="1"/>
            <a:r>
              <a:rPr lang="en-US" dirty="0"/>
              <a:t>Whether you like it or not</a:t>
            </a:r>
          </a:p>
          <a:p>
            <a:r>
              <a:rPr lang="en-US" dirty="0"/>
              <a:t>Iteration is important</a:t>
            </a:r>
          </a:p>
          <a:p>
            <a:pPr lvl="1"/>
            <a:r>
              <a:rPr lang="en-US" dirty="0"/>
              <a:t>More art than science</a:t>
            </a:r>
          </a:p>
          <a:p>
            <a:r>
              <a:rPr lang="en-US" dirty="0"/>
              <a:t>Underlying data is key</a:t>
            </a:r>
          </a:p>
          <a:p>
            <a:pPr lvl="1"/>
            <a:r>
              <a:rPr lang="en-US" dirty="0"/>
              <a:t>Completeness and accuracy matter</a:t>
            </a:r>
          </a:p>
          <a:p>
            <a:r>
              <a:rPr lang="en-US" dirty="0"/>
              <a:t>User training is costly, but worth it</a:t>
            </a:r>
          </a:p>
          <a:p>
            <a:pPr lvl="1"/>
            <a:r>
              <a:rPr lang="en-US" dirty="0"/>
              <a:t>Educating on attribution and proper use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10220C-7833-81A3-9E78-0F9603DEBBE5}"/>
              </a:ext>
            </a:extLst>
          </p:cNvPr>
          <p:cNvSpPr txBox="1">
            <a:spLocks/>
          </p:cNvSpPr>
          <p:nvPr/>
        </p:nvSpPr>
        <p:spPr>
          <a:xfrm>
            <a:off x="5677043" y="1965095"/>
            <a:ext cx="5964093" cy="4404590"/>
          </a:xfrm>
          <a:prstGeom prst="rect">
            <a:avLst/>
          </a:prstGeom>
          <a:noFill/>
        </p:spPr>
        <p:txBody>
          <a:bodyPr vert="horz" wrap="square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Critical thinking isn’t going away</a:t>
            </a:r>
          </a:p>
          <a:p>
            <a:pPr lvl="1"/>
            <a:r>
              <a:rPr lang="en-US" dirty="0"/>
              <a:t>Technology simply frees up time for higher-order tasks</a:t>
            </a:r>
          </a:p>
          <a:p>
            <a:r>
              <a:rPr lang="en-US" dirty="0"/>
              <a:t>Be careful what you feed it</a:t>
            </a:r>
          </a:p>
          <a:p>
            <a:pPr lvl="1"/>
            <a:r>
              <a:rPr lang="en-US" dirty="0"/>
              <a:t>Client confidentiality concerns</a:t>
            </a:r>
          </a:p>
          <a:p>
            <a:r>
              <a:rPr lang="en-US" dirty="0"/>
              <a:t>User training is costly, but worth it</a:t>
            </a:r>
          </a:p>
          <a:p>
            <a:pPr lvl="1"/>
            <a:r>
              <a:rPr lang="en-US" dirty="0"/>
              <a:t>Educating on attribution and proper use </a:t>
            </a:r>
          </a:p>
          <a:p>
            <a:r>
              <a:rPr lang="en-US" dirty="0"/>
              <a:t>Critical thinking isn’t going away</a:t>
            </a:r>
          </a:p>
          <a:p>
            <a:pPr lvl="1"/>
            <a:r>
              <a:rPr lang="en-US" dirty="0"/>
              <a:t>Technology simply frees up time for higher-order tasks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r>
              <a:rPr lang="en-US" sz="6600" dirty="0"/>
              <a:t>Q&amp;A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162" y="3741610"/>
            <a:ext cx="4917440" cy="136288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What’s on your mind?</a:t>
            </a:r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/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b">
            <a:normAutofit/>
          </a:bodyPr>
          <a:lstStyle/>
          <a:p>
            <a:r>
              <a:rPr lang="en-US" sz="60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Ryan Cating, Ph.D., CPA</a:t>
            </a:r>
          </a:p>
          <a:p>
            <a:r>
              <a:rPr lang="en-US" sz="2400" dirty="0"/>
              <a:t>501-852-0203</a:t>
            </a:r>
          </a:p>
          <a:p>
            <a:r>
              <a:rPr lang="en-US" sz="2400" dirty="0"/>
              <a:t>rcating@uca.edu</a:t>
            </a:r>
          </a:p>
        </p:txBody>
      </p:sp>
      <p:pic>
        <p:nvPicPr>
          <p:cNvPr id="25" name="Picture Placeholder 24" descr="A close-up of a network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/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Speaker introduction</a:t>
            </a:r>
          </a:p>
          <a:p>
            <a:r>
              <a:rPr lang="en-US" dirty="0"/>
              <a:t>GenAI vs. analytical AI vs. other technology </a:t>
            </a:r>
          </a:p>
          <a:p>
            <a:r>
              <a:rPr lang="en-US" dirty="0"/>
              <a:t>Practitioners’ views</a:t>
            </a:r>
          </a:p>
          <a:p>
            <a:r>
              <a:rPr lang="en-US" dirty="0"/>
              <a:t>Regulators’ views</a:t>
            </a:r>
          </a:p>
          <a:p>
            <a:r>
              <a:rPr lang="en-US" dirty="0"/>
              <a:t>Recap of key takeaways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-83768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Speaker 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0863" y="2678400"/>
            <a:ext cx="3565525" cy="3414425"/>
          </a:xfrm>
        </p:spPr>
        <p:txBody>
          <a:bodyPr vert="horz" wrap="square" lIns="0" tIns="0" rIns="0" bIns="0" rtlCol="0" anchor="t">
            <a:normAutofit/>
          </a:bodyPr>
          <a:lstStyle/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CPA (Texas)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Former auditor (KPMG)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Intensely inquisitive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Coauthor of award-winning research</a:t>
            </a: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" name="Picture 1" descr="A person in a blue suit and bow tie&#10;&#10;Description automatically generated">
            <a:extLst>
              <a:ext uri="{FF2B5EF4-FFF2-40B4-BE49-F238E27FC236}">
                <a16:creationId xmlns:a16="http://schemas.microsoft.com/office/drawing/2014/main" id="{D87D4526-DAAB-BCD9-4784-029E5E8A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498"/>
          <a:stretch/>
        </p:blipFill>
        <p:spPr>
          <a:xfrm>
            <a:off x="5616136" y="834670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-83768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966" y="2116768"/>
            <a:ext cx="3818846" cy="4339450"/>
          </a:xfrm>
        </p:spPr>
        <p:txBody>
          <a:bodyPr vert="horz" wrap="square" lIns="0" tIns="0" rIns="0" bIns="0" rtlCol="0" anchor="t">
            <a:normAutofit fontScale="92500" lnSpcReduction="10000"/>
          </a:bodyPr>
          <a:lstStyle/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28,000+ questions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327 authors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186 institutions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14 countries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3 months from start to publication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ChatGPT: 47.5%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Actual humans: 76.7%</a:t>
            </a:r>
          </a:p>
          <a:p>
            <a:pPr lvl="1"/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2024 Notable Contribution to the Literature Award – AAA AIS Section</a:t>
            </a: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B897-D154-BAEE-ADFD-4E4F1AD9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1" y="347001"/>
            <a:ext cx="6154009" cy="57920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7DDE3E-8993-341A-590D-327D0F148845}"/>
              </a:ext>
            </a:extLst>
          </p:cNvPr>
          <p:cNvSpPr/>
          <p:nvPr/>
        </p:nvSpPr>
        <p:spPr>
          <a:xfrm>
            <a:off x="6579590" y="2353954"/>
            <a:ext cx="554182" cy="207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r>
              <a:rPr lang="en-US" sz="4400" dirty="0"/>
              <a:t>GenAI vs. analytical AI vs. other technology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41458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08635"/>
            <a:ext cx="1901392" cy="669001"/>
          </a:xfrm>
        </p:spPr>
        <p:txBody>
          <a:bodyPr/>
          <a:lstStyle/>
          <a:p>
            <a:r>
              <a:rPr lang="en-US" dirty="0"/>
              <a:t>GenAI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376736"/>
            <a:ext cx="5435600" cy="153271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Gen</a:t>
            </a:r>
            <a:r>
              <a:rPr lang="en-US" dirty="0"/>
              <a:t>erates new output based on training data (text or images)</a:t>
            </a:r>
          </a:p>
          <a:p>
            <a:pPr lvl="1"/>
            <a:r>
              <a:rPr lang="en-US" dirty="0"/>
              <a:t>Designed to respond in a human-like manner</a:t>
            </a:r>
          </a:p>
          <a:p>
            <a:pPr lvl="1"/>
            <a:r>
              <a:rPr lang="en-US" dirty="0"/>
              <a:t>Typically use a transformer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60962" y="1298811"/>
            <a:ext cx="5435600" cy="3995650"/>
          </a:xfrm>
        </p:spPr>
        <p:txBody>
          <a:bodyPr/>
          <a:lstStyle/>
          <a:p>
            <a:pPr lvl="1"/>
            <a:r>
              <a:rPr lang="en-US" dirty="0"/>
              <a:t>Analyzes data to generate predictions based on training data (numbers or text)</a:t>
            </a:r>
          </a:p>
          <a:p>
            <a:pPr lvl="1"/>
            <a:r>
              <a:rPr lang="en-US" dirty="0"/>
              <a:t>Does not create new content</a:t>
            </a:r>
          </a:p>
          <a:p>
            <a:pPr lvl="1"/>
            <a:r>
              <a:rPr lang="en-US" dirty="0"/>
              <a:t>Underlying models typically rely on machine learning methods (supervised, unsupervised, and deep learning)</a:t>
            </a:r>
          </a:p>
          <a:p>
            <a:pPr lvl="1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BD9921A-A197-7D89-4C3F-AA4BFFB72EAA}"/>
              </a:ext>
            </a:extLst>
          </p:cNvPr>
          <p:cNvSpPr txBox="1">
            <a:spLocks/>
          </p:cNvSpPr>
          <p:nvPr/>
        </p:nvSpPr>
        <p:spPr>
          <a:xfrm>
            <a:off x="550860" y="3505234"/>
            <a:ext cx="4783137" cy="6690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technologies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4B43776-F970-F6EB-4B4D-501E89D4F7B0}"/>
              </a:ext>
            </a:extLst>
          </p:cNvPr>
          <p:cNvSpPr txBox="1">
            <a:spLocks/>
          </p:cNvSpPr>
          <p:nvPr/>
        </p:nvSpPr>
        <p:spPr>
          <a:xfrm>
            <a:off x="495439" y="4310792"/>
            <a:ext cx="5435600" cy="221470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Robotic process automation (RPA)</a:t>
            </a:r>
          </a:p>
          <a:p>
            <a:pPr lvl="1"/>
            <a:r>
              <a:rPr lang="en-US" dirty="0"/>
              <a:t>Data visualization</a:t>
            </a:r>
          </a:p>
          <a:p>
            <a:pPr lvl="1"/>
            <a:r>
              <a:rPr lang="en-US" dirty="0"/>
              <a:t>Data processing/cleaning/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34041B-B992-776F-1200-C6E617412582}"/>
              </a:ext>
            </a:extLst>
          </p:cNvPr>
          <p:cNvSpPr txBox="1">
            <a:spLocks/>
          </p:cNvSpPr>
          <p:nvPr/>
        </p:nvSpPr>
        <p:spPr>
          <a:xfrm>
            <a:off x="6205540" y="420397"/>
            <a:ext cx="2954336" cy="6895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Analytical AI</a:t>
            </a:r>
          </a:p>
        </p:txBody>
      </p:sp>
    </p:spTree>
    <p:extLst>
      <p:ext uri="{BB962C8B-B14F-4D97-AF65-F5344CB8AC3E}">
        <p14:creationId xmlns:p14="http://schemas.microsoft.com/office/powerpoint/2010/main" val="21784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08635"/>
            <a:ext cx="1901392" cy="669001"/>
          </a:xfrm>
        </p:spPr>
        <p:txBody>
          <a:bodyPr/>
          <a:lstStyle/>
          <a:p>
            <a:r>
              <a:rPr lang="en-US" dirty="0"/>
              <a:t>GenAI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BD9921A-A197-7D89-4C3F-AA4BFFB72EAA}"/>
              </a:ext>
            </a:extLst>
          </p:cNvPr>
          <p:cNvSpPr txBox="1">
            <a:spLocks/>
          </p:cNvSpPr>
          <p:nvPr/>
        </p:nvSpPr>
        <p:spPr>
          <a:xfrm>
            <a:off x="550860" y="3505234"/>
            <a:ext cx="4783137" cy="6690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technologies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34041B-B992-776F-1200-C6E617412582}"/>
              </a:ext>
            </a:extLst>
          </p:cNvPr>
          <p:cNvSpPr txBox="1">
            <a:spLocks/>
          </p:cNvSpPr>
          <p:nvPr/>
        </p:nvSpPr>
        <p:spPr>
          <a:xfrm>
            <a:off x="6205540" y="420397"/>
            <a:ext cx="2954336" cy="6895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Analytical AI</a:t>
            </a:r>
          </a:p>
        </p:txBody>
      </p:sp>
      <p:pic>
        <p:nvPicPr>
          <p:cNvPr id="11" name="Picture 10" descr="A logo on a green background&#10;&#10;Description automatically generated">
            <a:extLst>
              <a:ext uri="{FF2B5EF4-FFF2-40B4-BE49-F238E27FC236}">
                <a16:creationId xmlns:a16="http://schemas.microsoft.com/office/drawing/2014/main" id="{CFBBF70F-D6CF-11CC-307E-AA2C0876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" y="1108361"/>
            <a:ext cx="1652012" cy="1005081"/>
          </a:xfrm>
          <a:prstGeom prst="rect">
            <a:avLst/>
          </a:prstGeom>
        </p:spPr>
      </p:pic>
      <p:pic>
        <p:nvPicPr>
          <p:cNvPr id="13" name="Picture 12" descr="A logo with black text&#10;&#10;Description automatically generated">
            <a:extLst>
              <a:ext uri="{FF2B5EF4-FFF2-40B4-BE49-F238E27FC236}">
                <a16:creationId xmlns:a16="http://schemas.microsoft.com/office/drawing/2014/main" id="{39E40571-77E6-B6CF-B738-70CA64C8D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44" y="2275507"/>
            <a:ext cx="2233180" cy="1255918"/>
          </a:xfrm>
          <a:prstGeom prst="rect">
            <a:avLst/>
          </a:prstGeom>
        </p:spPr>
      </p:pic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6649B1E8-FF90-D5AD-8A0F-4EC9ED4BB1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8"/>
          <a:stretch/>
        </p:blipFill>
        <p:spPr>
          <a:xfrm>
            <a:off x="3057627" y="1039089"/>
            <a:ext cx="1582268" cy="1131126"/>
          </a:xfrm>
          <a:prstGeom prst="rect">
            <a:avLst/>
          </a:prstGeom>
        </p:spPr>
      </p:pic>
      <p:pic>
        <p:nvPicPr>
          <p:cNvPr id="19" name="Picture 1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D38A8EF-646E-BC44-EB16-DBA2F02B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64" y="4153495"/>
            <a:ext cx="1188069" cy="1188069"/>
          </a:xfrm>
          <a:prstGeom prst="rect">
            <a:avLst/>
          </a:prstGeom>
        </p:spPr>
      </p:pic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614F14E-DDD6-06E4-D1FB-41F21F580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" y="4248402"/>
            <a:ext cx="1628577" cy="904765"/>
          </a:xfrm>
          <a:prstGeom prst="rect">
            <a:avLst/>
          </a:prstGeom>
        </p:spPr>
      </p:pic>
      <p:pic>
        <p:nvPicPr>
          <p:cNvPr id="23" name="Picture 22" descr="A blue and white logo&#10;&#10;Description automatically generated">
            <a:extLst>
              <a:ext uri="{FF2B5EF4-FFF2-40B4-BE49-F238E27FC236}">
                <a16:creationId xmlns:a16="http://schemas.microsoft.com/office/drawing/2014/main" id="{6C9DBBBF-A2DA-8833-E48B-EE0A6F61D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" y="5666385"/>
            <a:ext cx="1847450" cy="1039191"/>
          </a:xfrm>
          <a:prstGeom prst="rect">
            <a:avLst/>
          </a:prstGeom>
        </p:spPr>
      </p:pic>
      <p:pic>
        <p:nvPicPr>
          <p:cNvPr id="25" name="Picture 24" descr="A logo with red text&#10;&#10;Description automatically generated with medium confidence">
            <a:extLst>
              <a:ext uri="{FF2B5EF4-FFF2-40B4-BE49-F238E27FC236}">
                <a16:creationId xmlns:a16="http://schemas.microsoft.com/office/drawing/2014/main" id="{4B734409-9BDC-B56B-D307-FC88F46FA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78" y="5653915"/>
            <a:ext cx="1384522" cy="1039191"/>
          </a:xfrm>
          <a:prstGeom prst="rect">
            <a:avLst/>
          </a:prstGeom>
        </p:spPr>
      </p:pic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C0EA3879-3D0B-B3B6-BDE0-11E70F5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49" y="1108361"/>
            <a:ext cx="2233180" cy="1116590"/>
          </a:xfrm>
          <a:prstGeom prst="rect">
            <a:avLst/>
          </a:prstGeom>
        </p:spPr>
      </p:pic>
      <p:pic>
        <p:nvPicPr>
          <p:cNvPr id="31" name="Picture 30" descr="A logo for a company&#10;&#10;Description automatically generated">
            <a:extLst>
              <a:ext uri="{FF2B5EF4-FFF2-40B4-BE49-F238E27FC236}">
                <a16:creationId xmlns:a16="http://schemas.microsoft.com/office/drawing/2014/main" id="{22A6DCE7-82D1-11AC-D358-9D792D35E4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83" y="1148470"/>
            <a:ext cx="2820434" cy="1587800"/>
          </a:xfrm>
          <a:prstGeom prst="rect">
            <a:avLst/>
          </a:prstGeom>
        </p:spPr>
      </p:pic>
      <p:pic>
        <p:nvPicPr>
          <p:cNvPr id="33" name="Picture 32" descr="A yellow and orange background with white text&#10;&#10;Description automatically generated">
            <a:extLst>
              <a:ext uri="{FF2B5EF4-FFF2-40B4-BE49-F238E27FC236}">
                <a16:creationId xmlns:a16="http://schemas.microsoft.com/office/drawing/2014/main" id="{DDE25E55-3B9B-296D-FC65-2E31CBB1A3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5" y="3221906"/>
            <a:ext cx="2954336" cy="1551027"/>
          </a:xfrm>
          <a:prstGeom prst="rect">
            <a:avLst/>
          </a:prstGeom>
        </p:spPr>
      </p:pic>
      <p:pic>
        <p:nvPicPr>
          <p:cNvPr id="35" name="Picture 3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7E180221-68AB-C41A-EC83-30429ECA94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22" y="3535767"/>
            <a:ext cx="1504259" cy="1504259"/>
          </a:xfrm>
          <a:prstGeom prst="rect">
            <a:avLst/>
          </a:prstGeom>
        </p:spPr>
      </p:pic>
      <p:pic>
        <p:nvPicPr>
          <p:cNvPr id="39" name="Picture 38" descr="A yellow and grey logo&#10;&#10;Description automatically generated">
            <a:extLst>
              <a:ext uri="{FF2B5EF4-FFF2-40B4-BE49-F238E27FC236}">
                <a16:creationId xmlns:a16="http://schemas.microsoft.com/office/drawing/2014/main" id="{6569CE30-5737-84F4-B2C9-54711B05EC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33" y="5064367"/>
            <a:ext cx="2674238" cy="1504259"/>
          </a:xfrm>
          <a:prstGeom prst="rect">
            <a:avLst/>
          </a:prstGeom>
        </p:spPr>
      </p:pic>
      <p:pic>
        <p:nvPicPr>
          <p:cNvPr id="41" name="Picture 40" descr="A green square with a white x on it&#10;&#10;Description automatically generated">
            <a:extLst>
              <a:ext uri="{FF2B5EF4-FFF2-40B4-BE49-F238E27FC236}">
                <a16:creationId xmlns:a16="http://schemas.microsoft.com/office/drawing/2014/main" id="{76835245-6C08-4994-E1B1-22DEAB20F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37" y="5012320"/>
            <a:ext cx="1379908" cy="12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r>
              <a:rPr lang="en-US" dirty="0"/>
              <a:t>Conversations with practitioners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325859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17" y="3810002"/>
            <a:ext cx="3526889" cy="1123949"/>
          </a:xfrm>
          <a:noFill/>
        </p:spPr>
        <p:txBody>
          <a:bodyPr/>
          <a:lstStyle/>
          <a:p>
            <a:pPr algn="ctr"/>
            <a:r>
              <a:rPr lang="en-US" dirty="0"/>
              <a:t>Kazi Islam</a:t>
            </a:r>
          </a:p>
          <a:p>
            <a:pPr algn="ctr"/>
            <a:r>
              <a:rPr lang="en-US" dirty="0"/>
              <a:t>PwC Global Assurance Strategy &amp; Growth Leader</a:t>
            </a:r>
          </a:p>
        </p:txBody>
      </p:sp>
      <p:pic>
        <p:nvPicPr>
          <p:cNvPr id="10" name="Picture 9" descr="A person in a suit and tie&#10;&#10;Description automatically generated">
            <a:extLst>
              <a:ext uri="{FF2B5EF4-FFF2-40B4-BE49-F238E27FC236}">
                <a16:creationId xmlns:a16="http://schemas.microsoft.com/office/drawing/2014/main" id="{937AF659-2602-F70C-24C2-8D8CF06CF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5" y="1618211"/>
            <a:ext cx="1575955" cy="1985703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8BEC8426-A302-8BBC-10C1-F0B8EF2A1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77" y="1618211"/>
            <a:ext cx="1967345" cy="196734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05D4C86-C8B0-58AF-10A5-D9C8E91623AC}"/>
              </a:ext>
            </a:extLst>
          </p:cNvPr>
          <p:cNvSpPr txBox="1">
            <a:spLocks/>
          </p:cNvSpPr>
          <p:nvPr/>
        </p:nvSpPr>
        <p:spPr>
          <a:xfrm>
            <a:off x="4111330" y="3810002"/>
            <a:ext cx="3747638" cy="1123949"/>
          </a:xfrm>
          <a:prstGeom prst="rect">
            <a:avLst/>
          </a:prstGeom>
          <a:noFill/>
        </p:spPr>
        <p:txBody>
          <a:bodyPr vert="horz" wrap="square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George Fackler</a:t>
            </a:r>
          </a:p>
          <a:p>
            <a:pPr algn="ctr"/>
            <a:r>
              <a:rPr lang="en-US" dirty="0"/>
              <a:t>Deloitte Audit &amp; Assurance Chief Operating Officer</a:t>
            </a:r>
          </a:p>
        </p:txBody>
      </p:sp>
      <p:pic>
        <p:nvPicPr>
          <p:cNvPr id="15" name="Picture 14" descr="A person in a suit&#10;&#10;Description automatically generated">
            <a:extLst>
              <a:ext uri="{FF2B5EF4-FFF2-40B4-BE49-F238E27FC236}">
                <a16:creationId xmlns:a16="http://schemas.microsoft.com/office/drawing/2014/main" id="{CED266CA-5DB1-0F19-E4E3-4C6780D9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59" y="1618210"/>
            <a:ext cx="1967346" cy="19673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6E13905-4D42-EF65-6415-1209BCCC2AD0}"/>
              </a:ext>
            </a:extLst>
          </p:cNvPr>
          <p:cNvSpPr txBox="1">
            <a:spLocks/>
          </p:cNvSpPr>
          <p:nvPr/>
        </p:nvSpPr>
        <p:spPr>
          <a:xfrm>
            <a:off x="8264213" y="3810001"/>
            <a:ext cx="3747638" cy="1123949"/>
          </a:xfrm>
          <a:prstGeom prst="rect">
            <a:avLst/>
          </a:prstGeom>
          <a:noFill/>
        </p:spPr>
        <p:txBody>
          <a:bodyPr vert="horz" wrap="square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Brian Wolohan</a:t>
            </a:r>
          </a:p>
          <a:p>
            <a:pPr algn="ctr"/>
            <a:r>
              <a:rPr lang="en-US" dirty="0"/>
              <a:t>Grant Thornton National PIC Audit Innovation </a:t>
            </a:r>
          </a:p>
        </p:txBody>
      </p:sp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{77FFC15D-5F10-4AE9-B059-5C2C93D7EB3A}tf33713516_win32</Template>
  <TotalTime>296</TotalTime>
  <Words>508</Words>
  <Application>Microsoft Office PowerPoint</Application>
  <PresentationFormat>Widescreen</PresentationFormat>
  <Paragraphs>113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Walbaum Display</vt:lpstr>
      <vt:lpstr>3DFloatVTI</vt:lpstr>
      <vt:lpstr>Artificial Intelligence* in Accounting  *and other useful technologies  UCA Accounting Department CPE Event  December 6, 2024</vt:lpstr>
      <vt:lpstr>Agenda</vt:lpstr>
      <vt:lpstr>Speaker Introduction</vt:lpstr>
      <vt:lpstr>AI Research</vt:lpstr>
      <vt:lpstr>GenAI vs. analytical AI vs. other technology</vt:lpstr>
      <vt:lpstr>GenAI</vt:lpstr>
      <vt:lpstr>GenAI</vt:lpstr>
      <vt:lpstr>Conversations with practitioners</vt:lpstr>
      <vt:lpstr>PowerPoint Presentation</vt:lpstr>
      <vt:lpstr>Most frequent use cases by firms</vt:lpstr>
      <vt:lpstr>PowerPoint Presentation</vt:lpstr>
      <vt:lpstr>PowerPoint Presentation</vt:lpstr>
      <vt:lpstr>Conversations with regulators</vt:lpstr>
      <vt:lpstr>PowerPoint Presentation</vt:lpstr>
      <vt:lpstr>PowerPoint Presentation</vt:lpstr>
      <vt:lpstr>PowerPoint Presentation</vt:lpstr>
      <vt:lpstr>Final takeaways</vt:lpstr>
      <vt:lpstr>Q&amp;A Session</vt:lpstr>
      <vt:lpstr>Thank you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Artificial Intelligence (genAI)* in Accounting  Presenter: Ryan Cating, Ph.D., CPA  *and other useful technologies</dc:title>
  <dc:creator>Ryan Courtlin Cating</dc:creator>
  <cp:lastModifiedBy>Ryan Courtlin Cating</cp:lastModifiedBy>
  <cp:revision>19</cp:revision>
  <dcterms:created xsi:type="dcterms:W3CDTF">2024-11-19T21:39:56Z</dcterms:created>
  <dcterms:modified xsi:type="dcterms:W3CDTF">2024-11-25T20:44:55Z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