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8" r:id="rId3"/>
    <p:sldId id="280" r:id="rId4"/>
    <p:sldId id="284" r:id="rId5"/>
    <p:sldId id="302" r:id="rId6"/>
    <p:sldId id="300" r:id="rId7"/>
    <p:sldId id="306" r:id="rId8"/>
    <p:sldId id="258" r:id="rId9"/>
    <p:sldId id="259" r:id="rId10"/>
    <p:sldId id="260" r:id="rId11"/>
    <p:sldId id="266" r:id="rId12"/>
    <p:sldId id="261" r:id="rId13"/>
    <p:sldId id="272" r:id="rId14"/>
    <p:sldId id="273" r:id="rId15"/>
    <p:sldId id="274" r:id="rId16"/>
    <p:sldId id="275" r:id="rId17"/>
    <p:sldId id="276" r:id="rId18"/>
    <p:sldId id="277" r:id="rId19"/>
    <p:sldId id="308" r:id="rId20"/>
    <p:sldId id="262" r:id="rId21"/>
    <p:sldId id="310" r:id="rId22"/>
    <p:sldId id="311" r:id="rId23"/>
    <p:sldId id="264" r:id="rId24"/>
    <p:sldId id="265" r:id="rId25"/>
    <p:sldId id="312" r:id="rId26"/>
    <p:sldId id="257" r:id="rId27"/>
    <p:sldId id="1595" r:id="rId28"/>
    <p:sldId id="314" r:id="rId29"/>
    <p:sldId id="282" r:id="rId30"/>
    <p:sldId id="315" r:id="rId31"/>
    <p:sldId id="1578" r:id="rId32"/>
    <p:sldId id="1587" r:id="rId33"/>
    <p:sldId id="1594" r:id="rId34"/>
    <p:sldId id="1556" r:id="rId35"/>
    <p:sldId id="1577" r:id="rId36"/>
    <p:sldId id="1586" r:id="rId37"/>
    <p:sldId id="1557" r:id="rId38"/>
    <p:sldId id="1582" r:id="rId39"/>
    <p:sldId id="1583" r:id="rId40"/>
    <p:sldId id="1584" r:id="rId41"/>
    <p:sldId id="1589" r:id="rId42"/>
    <p:sldId id="27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AE690E"/>
    <a:srgbClr val="003B74"/>
    <a:srgbClr val="009900"/>
    <a:srgbClr val="4F2D7F"/>
    <a:srgbClr val="81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08DEC-DA51-4222-B0A1-0D7E92CD6D2A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78454-4A00-44E7-8F3C-0E9BF487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A218A-7952-4BE1-99B8-7BEB2ABF9E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39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D763-50D8-488F-80FA-E6D985340D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25-Nov-24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13640-8216-44A0-B2D8-922104407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D763-50D8-488F-80FA-E6D985340D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25-Nov-24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13640-8216-44A0-B2D8-922104407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6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flip="none" rotWithShape="1">
          <a:gsLst>
            <a:gs pos="70000">
              <a:schemeClr val="accent1">
                <a:lumMod val="5000"/>
                <a:lumOff val="95000"/>
              </a:schemeClr>
            </a:gs>
            <a:gs pos="80000">
              <a:srgbClr val="4F2D7F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074" name="Picture 2" descr="University of Central Arkansas Logo">
            <a:extLst>
              <a:ext uri="{FF2B5EF4-FFF2-40B4-BE49-F238E27FC236}">
                <a16:creationId xmlns:a16="http://schemas.microsoft.com/office/drawing/2014/main" id="{B003DAA1-7960-485B-8252-16F928CF6C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2479"/>
            <a:ext cx="3327874" cy="13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25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26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45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61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DE70-1481-440C-9069-D4F2A5432019}" type="datetime1">
              <a:rPr lang="en-US" smtClean="0"/>
              <a:t>25-Nov-24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1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 anchor="b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86AB2B-CCB2-467F-B87D-F0F9FFAE5346}" type="datetime1">
              <a:rPr lang="en-US" smtClean="0"/>
              <a:t>25-Nov-24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D34AA-32B1-47AE-981B-09F3E106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95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052" y="0"/>
            <a:ext cx="294494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9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thomas@uc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action-design.org/literature/topics/gestalt-principl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.co/news/data-breaches-updated-list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www.grcelearning.com/blog/human-error-is-responsible-for-85-of-data-breach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hyperlink" Target="https://www.colligo.com/cost-of-non-compliance/#:~:text=Secondly%2C%20when%20your%20luck%20does,non%2Dcompliance%20was%20%2414.82%20million" TargetMode="External"/><Relationship Id="rId4" Type="http://schemas.openxmlformats.org/officeDocument/2006/relationships/hyperlink" Target="https://saviynt.com/blog/the-true-cost-of-non-compliance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joethomas@uca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maps/place/John+Snow/@51.512907,-0.1491733,13.75z/data=!4m5!3m4!1s0x487604d4eb49ec6d:0xc4ff84518f83499d!8m2!3d51.5132652!4d-0.1366035?hl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069997-A55B-4676-9C26-35B4DB9D160D}"/>
              </a:ext>
            </a:extLst>
          </p:cNvPr>
          <p:cNvSpPr txBox="1">
            <a:spLocks/>
          </p:cNvSpPr>
          <p:nvPr/>
        </p:nvSpPr>
        <p:spPr>
          <a:xfrm>
            <a:off x="0" y="128550"/>
            <a:ext cx="11201400" cy="5608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2024 Continuing Professional Education in Accounting</a:t>
            </a:r>
            <a:endParaRPr lang="en-US" sz="2800" dirty="0"/>
          </a:p>
          <a:p>
            <a:endParaRPr lang="en-US" sz="4000" dirty="0"/>
          </a:p>
          <a:p>
            <a:r>
              <a:rPr lang="en-US" sz="4800" dirty="0"/>
              <a:t>From Data Visualizations to Data Governance:</a:t>
            </a:r>
          </a:p>
          <a:p>
            <a:r>
              <a:rPr lang="en-US" sz="4800" b="1" dirty="0">
                <a:solidFill>
                  <a:srgbClr val="7030A0"/>
                </a:solidFill>
              </a:rPr>
              <a:t>Illustrations for CPAs</a:t>
            </a:r>
          </a:p>
          <a:p>
            <a:endParaRPr lang="en-US" sz="4400" b="1" dirty="0">
              <a:solidFill>
                <a:srgbClr val="7030A0"/>
              </a:solidFill>
            </a:endParaRPr>
          </a:p>
          <a:p>
            <a:r>
              <a:rPr lang="en-US" sz="4000" b="1" dirty="0"/>
              <a:t>Joe Thomas</a:t>
            </a:r>
          </a:p>
          <a:p>
            <a:r>
              <a:rPr lang="en-US" sz="2400" dirty="0"/>
              <a:t>Associate Professor</a:t>
            </a:r>
          </a:p>
          <a:p>
            <a:r>
              <a:rPr lang="en-US" sz="2400" dirty="0"/>
              <a:t>CISA Department</a:t>
            </a:r>
          </a:p>
          <a:p>
            <a:r>
              <a:rPr lang="en-US" sz="2400" dirty="0"/>
              <a:t>College of Business</a:t>
            </a:r>
          </a:p>
          <a:p>
            <a:r>
              <a:rPr lang="en-US" sz="2400" dirty="0">
                <a:hlinkClick r:id="rId2"/>
              </a:rPr>
              <a:t>joethomas@uca.edu</a:t>
            </a:r>
            <a:endParaRPr lang="en-US" sz="2400" dirty="0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C3F4E232-E2BA-43A0-B6D4-B18758A3CEF0}"/>
              </a:ext>
            </a:extLst>
          </p:cNvPr>
          <p:cNvSpPr>
            <a:spLocks/>
          </p:cNvSpPr>
          <p:nvPr/>
        </p:nvSpPr>
        <p:spPr>
          <a:xfrm>
            <a:off x="7882408" y="2732188"/>
            <a:ext cx="4138810" cy="556797"/>
          </a:xfrm>
          <a:prstGeom prst="roundRect">
            <a:avLst>
              <a:gd name="adj" fmla="val 1320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2000" b="1" cap="small" dirty="0">
                <a:solidFill>
                  <a:schemeClr val="bg1"/>
                </a:solidFill>
                <a:uFillTx/>
              </a:rPr>
              <a:t>Your Questions First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4FA704-4DA0-4A77-AAB4-53344361F827}"/>
              </a:ext>
            </a:extLst>
          </p:cNvPr>
          <p:cNvSpPr>
            <a:spLocks/>
          </p:cNvSpPr>
          <p:nvPr/>
        </p:nvSpPr>
        <p:spPr>
          <a:xfrm>
            <a:off x="8025556" y="2861801"/>
            <a:ext cx="316758" cy="297571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j-lt"/>
              </a:rPr>
              <a:t>1</a:t>
            </a: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A84AD681-59F1-465A-AC5B-6D4FB88311BA}"/>
              </a:ext>
            </a:extLst>
          </p:cNvPr>
          <p:cNvSpPr>
            <a:spLocks/>
          </p:cNvSpPr>
          <p:nvPr/>
        </p:nvSpPr>
        <p:spPr>
          <a:xfrm>
            <a:off x="7882408" y="3401646"/>
            <a:ext cx="4138810" cy="556797"/>
          </a:xfrm>
          <a:prstGeom prst="roundRect">
            <a:avLst>
              <a:gd name="adj" fmla="val 1320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My turn – Time for a Quiz!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682B3A-3C67-41E1-85F6-DCF81CE3211D}"/>
              </a:ext>
            </a:extLst>
          </p:cNvPr>
          <p:cNvSpPr>
            <a:spLocks/>
          </p:cNvSpPr>
          <p:nvPr/>
        </p:nvSpPr>
        <p:spPr>
          <a:xfrm>
            <a:off x="8025556" y="3531259"/>
            <a:ext cx="316758" cy="297571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2732C40B-73C4-4A16-8A92-9A842B15475A}"/>
              </a:ext>
            </a:extLst>
          </p:cNvPr>
          <p:cNvSpPr>
            <a:spLocks/>
          </p:cNvSpPr>
          <p:nvPr/>
        </p:nvSpPr>
        <p:spPr>
          <a:xfrm>
            <a:off x="7882408" y="4088056"/>
            <a:ext cx="4138810" cy="556797"/>
          </a:xfrm>
          <a:prstGeom prst="roundRect">
            <a:avLst>
              <a:gd name="adj" fmla="val 13209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 with Data</a:t>
            </a:r>
            <a:endParaRPr lang="en-US" sz="20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82A27E-0626-41AD-A8C6-08C88654449B}"/>
              </a:ext>
            </a:extLst>
          </p:cNvPr>
          <p:cNvSpPr>
            <a:spLocks/>
          </p:cNvSpPr>
          <p:nvPr/>
        </p:nvSpPr>
        <p:spPr>
          <a:xfrm>
            <a:off x="8025556" y="4217669"/>
            <a:ext cx="316758" cy="297571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7B33D24-6209-4E6D-A0D7-BB40C1F6DA8C}"/>
              </a:ext>
            </a:extLst>
          </p:cNvPr>
          <p:cNvSpPr>
            <a:spLocks/>
          </p:cNvSpPr>
          <p:nvPr/>
        </p:nvSpPr>
        <p:spPr>
          <a:xfrm>
            <a:off x="7882408" y="4774466"/>
            <a:ext cx="4138810" cy="556797"/>
          </a:xfrm>
          <a:prstGeom prst="roundRect">
            <a:avLst>
              <a:gd name="adj" fmla="val 13209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 Vs Tableau Vs Power BI</a:t>
            </a:r>
            <a:endParaRPr lang="en-US" sz="20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0E5EC3-5ECB-4FCA-90D1-9A1D8F82B5D1}"/>
              </a:ext>
            </a:extLst>
          </p:cNvPr>
          <p:cNvSpPr>
            <a:spLocks/>
          </p:cNvSpPr>
          <p:nvPr/>
        </p:nvSpPr>
        <p:spPr>
          <a:xfrm>
            <a:off x="8025556" y="4904079"/>
            <a:ext cx="316758" cy="297571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4AED482C-18F7-439B-A040-E8AE845DAA9D}"/>
              </a:ext>
            </a:extLst>
          </p:cNvPr>
          <p:cNvSpPr>
            <a:spLocks/>
          </p:cNvSpPr>
          <p:nvPr/>
        </p:nvSpPr>
        <p:spPr>
          <a:xfrm>
            <a:off x="7882408" y="5460876"/>
            <a:ext cx="4138810" cy="556797"/>
          </a:xfrm>
          <a:prstGeom prst="roundRect">
            <a:avLst>
              <a:gd name="adj" fmla="val 13209"/>
            </a:avLst>
          </a:prstGeom>
          <a:solidFill>
            <a:srgbClr val="818A8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Governance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F3E24B-41B7-412D-A13C-CA59F0763468}"/>
              </a:ext>
            </a:extLst>
          </p:cNvPr>
          <p:cNvSpPr>
            <a:spLocks/>
          </p:cNvSpPr>
          <p:nvPr/>
        </p:nvSpPr>
        <p:spPr>
          <a:xfrm>
            <a:off x="8025556" y="5590489"/>
            <a:ext cx="316758" cy="297571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AB11145F-B1B0-435A-890C-BB2971CFD400}"/>
              </a:ext>
            </a:extLst>
          </p:cNvPr>
          <p:cNvSpPr>
            <a:spLocks/>
          </p:cNvSpPr>
          <p:nvPr/>
        </p:nvSpPr>
        <p:spPr>
          <a:xfrm>
            <a:off x="7882408" y="6147286"/>
            <a:ext cx="4138810" cy="556797"/>
          </a:xfrm>
          <a:prstGeom prst="roundRect">
            <a:avLst>
              <a:gd name="adj" fmla="val 1320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en-US" sz="2000" b="1" cap="small" dirty="0">
                <a:solidFill>
                  <a:schemeClr val="bg1"/>
                </a:solidFill>
                <a:uFillTx/>
              </a:rPr>
              <a:t>Takeaways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E7B33A-3275-44AF-B62C-81123D138AE0}"/>
              </a:ext>
            </a:extLst>
          </p:cNvPr>
          <p:cNvSpPr>
            <a:spLocks/>
          </p:cNvSpPr>
          <p:nvPr/>
        </p:nvSpPr>
        <p:spPr>
          <a:xfrm>
            <a:off x="8025556" y="6276899"/>
            <a:ext cx="316758" cy="297571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6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0067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Choose an appropriate visual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64644" cy="4351338"/>
          </a:xfrm>
        </p:spPr>
        <p:txBody>
          <a:bodyPr/>
          <a:lstStyle/>
          <a:p>
            <a:r>
              <a:rPr lang="en-US" dirty="0"/>
              <a:t>Which visual is best for telling my story? </a:t>
            </a:r>
          </a:p>
          <a:p>
            <a:pPr lvl="1"/>
            <a:r>
              <a:rPr lang="en-US" dirty="0"/>
              <a:t>Text taps into the </a:t>
            </a:r>
            <a:r>
              <a:rPr lang="en-US" u="sng" dirty="0"/>
              <a:t>verbal</a:t>
            </a:r>
            <a:r>
              <a:rPr lang="en-US" dirty="0"/>
              <a:t> system of the audience. </a:t>
            </a:r>
          </a:p>
          <a:p>
            <a:pPr lvl="1"/>
            <a:r>
              <a:rPr lang="en-US" dirty="0"/>
              <a:t>Pictures use the </a:t>
            </a:r>
            <a:r>
              <a:rPr lang="en-US" u="sng" dirty="0"/>
              <a:t>visual</a:t>
            </a:r>
            <a:r>
              <a:rPr lang="en-US" dirty="0"/>
              <a:t> system, which is faster.</a:t>
            </a:r>
          </a:p>
          <a:p>
            <a:r>
              <a:rPr lang="en-US" dirty="0"/>
              <a:t>But, pictures aren’t automatically always better, though.</a:t>
            </a:r>
          </a:p>
          <a:p>
            <a:pPr lvl="1"/>
            <a:r>
              <a:rPr lang="en-US" dirty="0"/>
              <a:t>If you have just a number or two you want to emphasize, use them with a little explanatory text to get your point across.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34AA-32B1-47AE-981B-09F3E1063EDD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henry ford number of plant fl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109" y="4022024"/>
            <a:ext cx="3572349" cy="27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7213" y="4713076"/>
            <a:ext cx="4717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Story time:</a:t>
            </a:r>
          </a:p>
          <a:p>
            <a:r>
              <a:rPr lang="en-US" sz="2000" dirty="0"/>
              <a:t>Henry Ford motivates with a single number.</a:t>
            </a:r>
          </a:p>
        </p:txBody>
      </p:sp>
    </p:spTree>
    <p:extLst>
      <p:ext uri="{BB962C8B-B14F-4D97-AF65-F5344CB8AC3E}">
        <p14:creationId xmlns:p14="http://schemas.microsoft.com/office/powerpoint/2010/main" val="20820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40512" y="5782010"/>
            <a:ext cx="3948187" cy="289334"/>
          </a:xfrm>
          <a:prstGeom prst="rect">
            <a:avLst/>
          </a:prstGeom>
          <a:solidFill>
            <a:schemeClr val="accent3">
              <a:lumMod val="40000"/>
              <a:lumOff val="6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0511" y="6332406"/>
            <a:ext cx="3948187" cy="289334"/>
          </a:xfrm>
          <a:prstGeom prst="rect">
            <a:avLst/>
          </a:prstGeom>
          <a:solidFill>
            <a:schemeClr val="accent3">
              <a:lumMod val="40000"/>
              <a:lumOff val="6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40513" y="5228681"/>
            <a:ext cx="3948187" cy="289334"/>
          </a:xfrm>
          <a:prstGeom prst="rect">
            <a:avLst/>
          </a:prstGeom>
          <a:solidFill>
            <a:schemeClr val="accent3">
              <a:lumMod val="40000"/>
              <a:lumOff val="6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714275"/>
          </a:xfrm>
        </p:spPr>
        <p:txBody>
          <a:bodyPr anchor="t"/>
          <a:lstStyle/>
          <a:p>
            <a:r>
              <a:rPr lang="en-US" dirty="0"/>
              <a:t>2. Choose an appropriate visual display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2083" y="2308634"/>
            <a:ext cx="3500371" cy="2652665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bg1"/>
                </a:solidFill>
              </a:rPr>
              <a:t>Tables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</a:rPr>
              <a:t>Rarely a good idea in a live 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but can be good in a written communication.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bg1"/>
                </a:solidFill>
              </a:rPr>
              <a:t>Let the design fade into the background</a:t>
            </a:r>
            <a:r>
              <a:rPr lang="en-US" sz="1800" dirty="0">
                <a:solidFill>
                  <a:schemeClr val="bg1"/>
                </a:solidFill>
              </a:rPr>
              <a:t> so the data isn’t overshadowed.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703" y="179156"/>
            <a:ext cx="3948187" cy="1787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440" y="2121400"/>
            <a:ext cx="3948187" cy="1787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813" y="3987444"/>
            <a:ext cx="3948187" cy="178720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439" y="4881045"/>
            <a:ext cx="3948187" cy="178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Eliminate clutter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Cognitive load</a:t>
            </a:r>
          </a:p>
          <a:p>
            <a:pPr lvl="1"/>
            <a:r>
              <a:rPr lang="en-US" dirty="0"/>
              <a:t>the mental effort required to learn new information.</a:t>
            </a:r>
          </a:p>
          <a:p>
            <a:pPr lvl="1"/>
            <a:r>
              <a:rPr lang="en-US" dirty="0"/>
              <a:t>What is really important is the perceived cognitive load of the audience – try to minimize it while still getting your point across. </a:t>
            </a:r>
          </a:p>
          <a:p>
            <a:r>
              <a:rPr lang="en-US" b="1" dirty="0"/>
              <a:t>Clutter</a:t>
            </a:r>
            <a:r>
              <a:rPr lang="en-US" dirty="0"/>
              <a:t> is the visual elements that take up space but don’t add anything to the audience’s understanding. </a:t>
            </a:r>
          </a:p>
          <a:p>
            <a:r>
              <a:rPr lang="en-US" dirty="0"/>
              <a:t>We want to distinguish between </a:t>
            </a:r>
            <a:r>
              <a:rPr lang="en-US" b="1" dirty="0"/>
              <a:t>signal</a:t>
            </a:r>
            <a:r>
              <a:rPr lang="en-US" dirty="0"/>
              <a:t> and </a:t>
            </a:r>
            <a:r>
              <a:rPr lang="en-US" b="1" dirty="0"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noise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Signal is what we want to communicate, noise is what gets in the way of that communication, aka clutter.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843C1-0DF2-417A-AF29-FDAFBC294EB9}"/>
              </a:ext>
            </a:extLst>
          </p:cNvPr>
          <p:cNvSpPr txBox="1"/>
          <p:nvPr/>
        </p:nvSpPr>
        <p:spPr>
          <a:xfrm>
            <a:off x="8320135" y="158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Eliminate clutter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 six </a:t>
            </a:r>
            <a:r>
              <a:rPr lang="en-US" u="sng" dirty="0">
                <a:solidFill>
                  <a:srgbClr val="7030A0"/>
                </a:solidFill>
              </a:rPr>
              <a:t>Gestalt Principles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of Visual Perception to reduce noise.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Proximity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Similarity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Enclosure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Closure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Continuity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Connection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0" y="3171825"/>
            <a:ext cx="5219700" cy="1631216"/>
          </a:xfrm>
          <a:prstGeom prst="rect">
            <a:avLst/>
          </a:prstGeom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  <a:latin typeface="Roboto"/>
              </a:rPr>
              <a:t>The </a:t>
            </a:r>
            <a:r>
              <a:rPr lang="en-US" sz="2000" dirty="0">
                <a:solidFill>
                  <a:srgbClr val="404040"/>
                </a:solidFill>
                <a:latin typeface="Roboto"/>
                <a:hlinkClick r:id="rId2"/>
              </a:rPr>
              <a:t>Gestalt Principles </a:t>
            </a:r>
            <a:r>
              <a:rPr lang="en-US" sz="2000" dirty="0">
                <a:solidFill>
                  <a:srgbClr val="404040"/>
                </a:solidFill>
                <a:latin typeface="Roboto"/>
              </a:rPr>
              <a:t>are a set of laws arising from 1920s’ psychology, describing how humans typically see objects by </a:t>
            </a:r>
            <a:r>
              <a:rPr lang="en-US" sz="2000" u="sng" dirty="0">
                <a:solidFill>
                  <a:srgbClr val="404040"/>
                </a:solidFill>
                <a:latin typeface="Roboto"/>
              </a:rPr>
              <a:t>grouping similar elements</a:t>
            </a:r>
            <a:r>
              <a:rPr lang="en-US" sz="2000" dirty="0">
                <a:solidFill>
                  <a:srgbClr val="404040"/>
                </a:solidFill>
                <a:latin typeface="Roboto"/>
              </a:rPr>
              <a:t>, </a:t>
            </a:r>
            <a:r>
              <a:rPr lang="en-US" sz="2000" u="sng" dirty="0">
                <a:solidFill>
                  <a:srgbClr val="404040"/>
                </a:solidFill>
                <a:latin typeface="Roboto"/>
              </a:rPr>
              <a:t>recognizing patterns </a:t>
            </a:r>
            <a:r>
              <a:rPr lang="en-US" sz="2000" dirty="0">
                <a:solidFill>
                  <a:srgbClr val="404040"/>
                </a:solidFill>
                <a:latin typeface="Roboto"/>
              </a:rPr>
              <a:t>and </a:t>
            </a:r>
            <a:r>
              <a:rPr lang="en-US" sz="2000" u="sng" dirty="0">
                <a:solidFill>
                  <a:srgbClr val="404040"/>
                </a:solidFill>
                <a:latin typeface="Roboto"/>
              </a:rPr>
              <a:t>simplifying complex images</a:t>
            </a:r>
            <a:r>
              <a:rPr lang="en-US" sz="2000" dirty="0">
                <a:solidFill>
                  <a:srgbClr val="404040"/>
                </a:solidFill>
                <a:latin typeface="Roboto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01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400" dirty="0"/>
              <a:t>Proximity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29790"/>
            <a:ext cx="3200400" cy="2598420"/>
          </a:xfrm>
        </p:spPr>
        <p:txBody>
          <a:bodyPr>
            <a:normAutofit/>
          </a:bodyPr>
          <a:lstStyle/>
          <a:p>
            <a:r>
              <a:rPr lang="en-US" sz="2400" dirty="0"/>
              <a:t>Objects that are physically close together are seen to belong to the same group. </a:t>
            </a:r>
          </a:p>
          <a:p>
            <a:r>
              <a:rPr lang="en-US" sz="2400" dirty="0"/>
              <a:t>We can use this to guide how people read tables.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03" y="616244"/>
            <a:ext cx="4754475" cy="2309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304" y="2421633"/>
            <a:ext cx="2466225" cy="388357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3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91235" y="1737360"/>
            <a:ext cx="4937760" cy="4023359"/>
          </a:xfrm>
        </p:spPr>
        <p:txBody>
          <a:bodyPr>
            <a:normAutofit/>
          </a:bodyPr>
          <a:lstStyle/>
          <a:p>
            <a:r>
              <a:rPr lang="en-US" sz="2400" dirty="0"/>
              <a:t>Objects of similar color, shape, size, or orientation are seen to belong to the same group.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72" y="2700713"/>
            <a:ext cx="6267693" cy="304499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6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Objects that are physically enclosed are seen to belong to the same group.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9563" y="2702707"/>
            <a:ext cx="4754475" cy="230983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3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Closure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2665095"/>
          </a:xfrm>
        </p:spPr>
        <p:txBody>
          <a:bodyPr>
            <a:normAutofit/>
          </a:bodyPr>
          <a:lstStyle/>
          <a:p>
            <a:r>
              <a:rPr lang="en-US" sz="2000" dirty="0"/>
              <a:t>People will fill-in the gaps left by missing elements so what they see matches what they’ve seen before. 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Because of this principle we can omit elements like chart borders and background shading.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49" y="0"/>
            <a:ext cx="4705351" cy="3097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09" y="3306909"/>
            <a:ext cx="5344793" cy="351800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public-media.interaction-design.org/images/uploads/e699249b3166b8a954e3a255fe0ee2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" y="-9355"/>
            <a:ext cx="4085809" cy="21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0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400" dirty="0"/>
              <a:t>Continuity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283142"/>
            <a:ext cx="3200400" cy="1694500"/>
          </a:xfrm>
        </p:spPr>
        <p:txBody>
          <a:bodyPr>
            <a:normAutofit/>
          </a:bodyPr>
          <a:lstStyle/>
          <a:p>
            <a:r>
              <a:rPr lang="en-US" sz="2000" dirty="0"/>
              <a:t>Our eyes look for the smoothest path and create continuity where it may not exist.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641" y="1099196"/>
            <a:ext cx="7338639" cy="482393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5233070" y="2120128"/>
            <a:ext cx="5794321" cy="2238233"/>
          </a:xfrm>
          <a:prstGeom prst="arc">
            <a:avLst>
              <a:gd name="adj1" fmla="val 11176449"/>
              <a:gd name="adj2" fmla="val 21307829"/>
            </a:avLst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13696" y="2440865"/>
            <a:ext cx="5513695" cy="1918438"/>
          </a:xfrm>
          <a:custGeom>
            <a:avLst/>
            <a:gdLst>
              <a:gd name="connsiteX0" fmla="*/ 0 w 5513695"/>
              <a:gd name="connsiteY0" fmla="*/ 1516986 h 1918438"/>
              <a:gd name="connsiteX1" fmla="*/ 2524835 w 5513695"/>
              <a:gd name="connsiteY1" fmla="*/ 2084 h 1918438"/>
              <a:gd name="connsiteX2" fmla="*/ 3780429 w 5513695"/>
              <a:gd name="connsiteY2" fmla="*/ 1803589 h 1918438"/>
              <a:gd name="connsiteX3" fmla="*/ 5513695 w 5513695"/>
              <a:gd name="connsiteY3" fmla="*/ 1585225 h 191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3695" h="1918438">
                <a:moveTo>
                  <a:pt x="0" y="1516986"/>
                </a:moveTo>
                <a:cubicBezTo>
                  <a:pt x="947382" y="735651"/>
                  <a:pt x="1894764" y="-45683"/>
                  <a:pt x="2524835" y="2084"/>
                </a:cubicBezTo>
                <a:cubicBezTo>
                  <a:pt x="3154906" y="49851"/>
                  <a:pt x="3282286" y="1539732"/>
                  <a:pt x="3780429" y="1803589"/>
                </a:cubicBezTo>
                <a:cubicBezTo>
                  <a:pt x="4278572" y="2067446"/>
                  <a:pt x="4896133" y="1826335"/>
                  <a:pt x="5513695" y="1585225"/>
                </a:cubicBezTo>
              </a:path>
            </a:pathLst>
          </a:cu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9655" y="1598084"/>
            <a:ext cx="9726930" cy="4023360"/>
          </a:xfrm>
        </p:spPr>
        <p:txBody>
          <a:bodyPr/>
          <a:lstStyle/>
          <a:p>
            <a:r>
              <a:rPr lang="en-US" dirty="0"/>
              <a:t>Objects that are physically connected are seen as part of a group.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Typically, is stronger than color or size</a:t>
            </a:r>
            <a:r>
              <a:rPr lang="en-US" dirty="0"/>
              <a:t>. </a:t>
            </a:r>
          </a:p>
          <a:p>
            <a:r>
              <a:rPr lang="en-US" dirty="0"/>
              <a:t>We use this when we connect points in line graphs to imply a relationship.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the dashboard of a 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02" y="3609764"/>
            <a:ext cx="6576515" cy="29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37220" y="3750734"/>
            <a:ext cx="3647297" cy="72009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8D03-308E-4544-B6D0-BD8F3A36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4328" cy="1325563"/>
          </a:xfrm>
        </p:spPr>
        <p:txBody>
          <a:bodyPr/>
          <a:lstStyle/>
          <a:p>
            <a:r>
              <a:rPr lang="en-US" dirty="0"/>
              <a:t>First Your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909C-4D2A-4858-BDFC-F4030BBFE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57582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Do you have a burning question about data analytics, data visualization, data prep, or data governance?</a:t>
            </a:r>
          </a:p>
          <a:p>
            <a:pPr>
              <a:lnSpc>
                <a:spcPct val="150000"/>
              </a:lnSpc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solidFill>
                  <a:srgbClr val="7030A0"/>
                </a:solidFill>
                <a:sym typeface="Wingdings" panose="05000000000000000000" pitchFamily="2" charset="2"/>
              </a:rPr>
              <a:t>I’ll do my best to answer your questions during the presentation or I will follow up via email afterwards.</a:t>
            </a:r>
          </a:p>
        </p:txBody>
      </p:sp>
      <p:pic>
        <p:nvPicPr>
          <p:cNvPr id="1026" name="Picture 2" descr="https://www.invistaperforms.org/wp-content/uploads/2017/01/what_do_you_want.jpg">
            <a:extLst>
              <a:ext uri="{FF2B5EF4-FFF2-40B4-BE49-F238E27FC236}">
                <a16:creationId xmlns:a16="http://schemas.microsoft.com/office/drawing/2014/main" id="{83EED4AE-8430-4CF8-AFBD-D273CA1E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453" y="1204912"/>
            <a:ext cx="23526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5D630C-64AA-44E7-9076-4C5245083EA6}"/>
              </a:ext>
            </a:extLst>
          </p:cNvPr>
          <p:cNvSpPr/>
          <p:nvPr/>
        </p:nvSpPr>
        <p:spPr>
          <a:xfrm>
            <a:off x="-1" y="4759287"/>
            <a:ext cx="4285561" cy="209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C00FBF-2694-49DB-9621-FF0A46478E8D}"/>
              </a:ext>
            </a:extLst>
          </p:cNvPr>
          <p:cNvCxnSpPr>
            <a:cxnSpLocks/>
          </p:cNvCxnSpPr>
          <p:nvPr/>
        </p:nvCxnSpPr>
        <p:spPr>
          <a:xfrm flipH="1">
            <a:off x="109331" y="198408"/>
            <a:ext cx="11926956" cy="6003609"/>
          </a:xfrm>
          <a:prstGeom prst="straightConnector1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Focus attention where you want 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880023"/>
            <a:ext cx="11098961" cy="44627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With a chart, graph, or web page the audience will typically start at the </a:t>
            </a:r>
            <a:r>
              <a:rPr lang="en-US" dirty="0">
                <a:solidFill>
                  <a:srgbClr val="7030A0"/>
                </a:solidFill>
              </a:rPr>
              <a:t>top-left</a:t>
            </a:r>
            <a:r>
              <a:rPr lang="en-US" dirty="0"/>
              <a:t> and work down in a “</a:t>
            </a:r>
            <a:r>
              <a:rPr lang="en-US" dirty="0">
                <a:solidFill>
                  <a:srgbClr val="7030A0"/>
                </a:solidFill>
              </a:rPr>
              <a:t>Z” pattern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(put important stuff at the top left.)</a:t>
            </a:r>
          </a:p>
          <a:p>
            <a:r>
              <a:rPr lang="en-US" dirty="0"/>
              <a:t>To direct their attention, use </a:t>
            </a:r>
            <a:r>
              <a:rPr lang="en-US" b="1" dirty="0">
                <a:solidFill>
                  <a:srgbClr val="7030A0"/>
                </a:solidFill>
              </a:rPr>
              <a:t>preattentive attributes</a:t>
            </a:r>
            <a:r>
              <a:rPr lang="en-US" dirty="0">
                <a:solidFill>
                  <a:srgbClr val="7030A0"/>
                </a:solidFill>
              </a:rPr>
              <a:t>. </a:t>
            </a:r>
          </a:p>
          <a:p>
            <a:pPr lvl="1"/>
            <a:r>
              <a:rPr lang="en-US" dirty="0" err="1"/>
              <a:t>Preattentive</a:t>
            </a:r>
            <a:r>
              <a:rPr lang="en-US" dirty="0"/>
              <a:t> attributes: are visual properties that we notice without using conscious effort to do so</a:t>
            </a:r>
          </a:p>
          <a:p>
            <a:pPr lvl="1"/>
            <a:r>
              <a:rPr lang="en-US" dirty="0"/>
              <a:t>They tell the audience where to look. </a:t>
            </a:r>
          </a:p>
          <a:p>
            <a:pPr lvl="1"/>
            <a:r>
              <a:rPr lang="en-US" dirty="0"/>
              <a:t>They enable the audience to see what we want them to see before they even know they are seeing it. </a:t>
            </a:r>
          </a:p>
          <a:p>
            <a:pPr lvl="1"/>
            <a:r>
              <a:rPr lang="en-US" dirty="0"/>
              <a:t>We can utilize differences in: </a:t>
            </a:r>
            <a:r>
              <a:rPr lang="en-US" dirty="0">
                <a:solidFill>
                  <a:srgbClr val="7030A0"/>
                </a:solidFill>
              </a:rPr>
              <a:t>orientation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shape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line length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line width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size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curvature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extra marks or enclosure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color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intensity</a:t>
            </a:r>
            <a:r>
              <a:rPr lang="en-US" dirty="0"/>
              <a:t>, or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position in space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It also creates a visual hierarchy, an order for when items should be seen.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E44776-13C2-4E50-B28A-2543B2A603D6}"/>
              </a:ext>
            </a:extLst>
          </p:cNvPr>
          <p:cNvCxnSpPr/>
          <p:nvPr/>
        </p:nvCxnSpPr>
        <p:spPr>
          <a:xfrm>
            <a:off x="250166" y="198408"/>
            <a:ext cx="11706045" cy="0"/>
          </a:xfrm>
          <a:prstGeom prst="straightConnector1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2D368F-2A74-42BF-AF9C-E5F184875F79}"/>
              </a:ext>
            </a:extLst>
          </p:cNvPr>
          <p:cNvCxnSpPr>
            <a:cxnSpLocks/>
          </p:cNvCxnSpPr>
          <p:nvPr/>
        </p:nvCxnSpPr>
        <p:spPr>
          <a:xfrm flipV="1">
            <a:off x="250166" y="6202017"/>
            <a:ext cx="11706045" cy="1"/>
          </a:xfrm>
          <a:prstGeom prst="straightConnector1">
            <a:avLst/>
          </a:prstGeom>
          <a:ln w="889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7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96C3AE5-ABD6-4222-AD45-3C95BFA3DBAD}"/>
              </a:ext>
            </a:extLst>
          </p:cNvPr>
          <p:cNvSpPr/>
          <p:nvPr/>
        </p:nvSpPr>
        <p:spPr>
          <a:xfrm>
            <a:off x="-1" y="4759287"/>
            <a:ext cx="4285561" cy="209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25" y="1893047"/>
            <a:ext cx="4907025" cy="2208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50" y="681920"/>
            <a:ext cx="10515600" cy="1325563"/>
          </a:xfrm>
        </p:spPr>
        <p:txBody>
          <a:bodyPr anchor="t"/>
          <a:lstStyle/>
          <a:p>
            <a:pPr algn="ctr"/>
            <a:r>
              <a:rPr lang="en-US" dirty="0"/>
              <a:t>Lets Play a Game - </a:t>
            </a:r>
            <a:r>
              <a:rPr lang="en-US" dirty="0" err="1"/>
              <a:t>Preattentive</a:t>
            </a:r>
            <a:r>
              <a:rPr lang="en-US" dirty="0"/>
              <a:t> Attributes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895" y="1893046"/>
            <a:ext cx="4907025" cy="2208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925" y="1893045"/>
            <a:ext cx="4907025" cy="2208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9497" y="1344702"/>
            <a:ext cx="2328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Count the 3s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895" y="4101351"/>
            <a:ext cx="4907025" cy="2208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25" y="4101352"/>
            <a:ext cx="4907025" cy="2208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94" y="1887489"/>
            <a:ext cx="4907025" cy="2208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925" y="4106908"/>
            <a:ext cx="4907025" cy="2208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22" y="4095794"/>
            <a:ext cx="4907025" cy="22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328E726-CA83-484E-8652-A61D3963D596}"/>
              </a:ext>
            </a:extLst>
          </p:cNvPr>
          <p:cNvSpPr/>
          <p:nvPr/>
        </p:nvSpPr>
        <p:spPr>
          <a:xfrm>
            <a:off x="-1" y="4759287"/>
            <a:ext cx="4285561" cy="209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86654"/>
            <a:ext cx="10058400" cy="968440"/>
          </a:xfrm>
        </p:spPr>
        <p:txBody>
          <a:bodyPr/>
          <a:lstStyle/>
          <a:p>
            <a:r>
              <a:rPr lang="en-US" dirty="0"/>
              <a:t>Using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56" y="1578643"/>
            <a:ext cx="7000599" cy="5043830"/>
          </a:xfrm>
        </p:spPr>
        <p:txBody>
          <a:bodyPr>
            <a:normAutofit fontScale="92500"/>
          </a:bodyPr>
          <a:lstStyle/>
          <a:p>
            <a:r>
              <a:rPr lang="en-US" dirty="0"/>
              <a:t>Use color sparingly. </a:t>
            </a:r>
          </a:p>
          <a:p>
            <a:pPr lvl="1"/>
            <a:r>
              <a:rPr lang="en-US" dirty="0"/>
              <a:t>The use of many different colors causes the data to get lost. Use differing shades of a single color when possible. </a:t>
            </a:r>
          </a:p>
          <a:p>
            <a:pPr lvl="1"/>
            <a:r>
              <a:rPr lang="en-US" dirty="0"/>
              <a:t>See the </a:t>
            </a:r>
            <a:r>
              <a:rPr lang="en-US" dirty="0" err="1">
                <a:hlinkClick r:id="rId2" action="ppaction://hlinksldjump"/>
              </a:rPr>
              <a:t>heatmap</a:t>
            </a:r>
            <a:r>
              <a:rPr lang="en-US" dirty="0">
                <a:hlinkClick r:id="rId2" action="ppaction://hlinksldjump"/>
              </a:rPr>
              <a:t> slide</a:t>
            </a:r>
            <a:r>
              <a:rPr lang="en-US" dirty="0"/>
              <a:t> for an example.</a:t>
            </a:r>
          </a:p>
          <a:p>
            <a:r>
              <a:rPr lang="en-US" dirty="0"/>
              <a:t>Colorblindness - Roughly 8% of men (and 0.5% of women) are colorblind and usually have a hard time with shades of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It is best to avoid those colors. </a:t>
            </a:r>
          </a:p>
          <a:p>
            <a:pPr lvl="1"/>
            <a:r>
              <a:rPr lang="en-US" dirty="0"/>
              <a:t>Tableau defaults to </a:t>
            </a:r>
            <a:r>
              <a:rPr lang="en-US" b="1" dirty="0">
                <a:solidFill>
                  <a:srgbClr val="FF9933"/>
                </a:solidFill>
              </a:rPr>
              <a:t>orange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dirty="0"/>
              <a:t> instead. </a:t>
            </a:r>
          </a:p>
          <a:p>
            <a:r>
              <a:rPr lang="en-US" dirty="0"/>
              <a:t>Colors also </a:t>
            </a:r>
            <a:r>
              <a:rPr lang="en-US" b="1" dirty="0">
                <a:solidFill>
                  <a:srgbClr val="FF66CC"/>
                </a:solidFill>
              </a:rPr>
              <a:t>invoke emotions</a:t>
            </a:r>
            <a:r>
              <a:rPr lang="en-US" dirty="0"/>
              <a:t> so watch which colors you use. Some colors can have different meanings between cultures.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286" y="774270"/>
            <a:ext cx="4767618" cy="27981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26" name="Picture 2" descr="How Pixar's 'Inside Out' Gets One Thing Deeply WrongCenter for Law, Brain &amp;  Behavior">
            <a:extLst>
              <a:ext uri="{FF2B5EF4-FFF2-40B4-BE49-F238E27FC236}">
                <a16:creationId xmlns:a16="http://schemas.microsoft.com/office/drawing/2014/main" id="{9FE327D9-611C-42BA-8F79-399F571A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59" y="4434312"/>
            <a:ext cx="3877901" cy="24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325563"/>
          </a:xfrm>
        </p:spPr>
        <p:txBody>
          <a:bodyPr/>
          <a:lstStyle/>
          <a:p>
            <a:r>
              <a:rPr lang="en-US" dirty="0"/>
              <a:t>5. Think like a designer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Have a plan!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Keep It Simple S_ _ _ _ _.  (aka the KIS</a:t>
            </a:r>
            <a:r>
              <a:rPr lang="en-US" i="1" dirty="0">
                <a:solidFill>
                  <a:srgbClr val="7030A0"/>
                </a:solidFill>
              </a:rPr>
              <a:t>S</a:t>
            </a:r>
            <a:r>
              <a:rPr lang="en-US" dirty="0"/>
              <a:t> principle)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Using text wisely can have a big impact  (Ford example).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Be smart with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66CC"/>
                </a:solidFill>
              </a:rPr>
              <a:t>l</a:t>
            </a:r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r</a:t>
            </a:r>
            <a:r>
              <a:rPr lang="en-US" dirty="0"/>
              <a:t> and                         white space.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Make sure the design of your visualization will be accepted by your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Tell 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Why? People remember stories.</a:t>
            </a:r>
          </a:p>
          <a:p>
            <a:r>
              <a:rPr lang="en-US" dirty="0"/>
              <a:t>Stories express how and why life changes. </a:t>
            </a:r>
          </a:p>
          <a:p>
            <a:pPr lvl="1"/>
            <a:r>
              <a:rPr lang="en-US" dirty="0"/>
              <a:t>They start with balance, then something upsets the balance. </a:t>
            </a:r>
          </a:p>
          <a:p>
            <a:pPr lvl="1"/>
            <a:r>
              <a:rPr lang="en-US" dirty="0"/>
              <a:t>They have a beginning, a middle, and an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A9339A-ACA0-4BBA-833F-3EE037B26919}"/>
              </a:ext>
            </a:extLst>
          </p:cNvPr>
          <p:cNvSpPr/>
          <p:nvPr/>
        </p:nvSpPr>
        <p:spPr>
          <a:xfrm>
            <a:off x="2960915" y="3866356"/>
            <a:ext cx="5311548" cy="13849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7030A0"/>
                </a:solidFill>
              </a:rPr>
              <a:t>The point is not to tell a story.</a:t>
            </a:r>
          </a:p>
          <a:p>
            <a:pPr algn="ctr"/>
            <a:r>
              <a:rPr lang="en-US" sz="2800" b="1" i="1" dirty="0">
                <a:solidFill>
                  <a:srgbClr val="7030A0"/>
                </a:solidFill>
              </a:rPr>
              <a:t>Tell a story to make a point.</a:t>
            </a:r>
          </a:p>
          <a:p>
            <a:pPr marL="201168" lvl="1" indent="0" algn="ctr">
              <a:buNone/>
            </a:pPr>
            <a:r>
              <a:rPr lang="en-US" sz="2800" b="1" i="1" dirty="0">
                <a:solidFill>
                  <a:srgbClr val="7030A0"/>
                </a:solidFill>
              </a:rPr>
              <a:t>			~ Dr T.</a:t>
            </a:r>
          </a:p>
        </p:txBody>
      </p:sp>
    </p:spTree>
    <p:extLst>
      <p:ext uri="{BB962C8B-B14F-4D97-AF65-F5344CB8AC3E}">
        <p14:creationId xmlns:p14="http://schemas.microsoft.com/office/powerpoint/2010/main" val="2472937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AAA082-62CC-48BD-9267-733AA099D468}"/>
              </a:ext>
            </a:extLst>
          </p:cNvPr>
          <p:cNvSpPr txBox="1"/>
          <p:nvPr/>
        </p:nvSpPr>
        <p:spPr>
          <a:xfrm>
            <a:off x="2887778" y="1052945"/>
            <a:ext cx="199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Original Graph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DE2BB-145F-49A8-95E3-F5FB3D21E909}"/>
              </a:ext>
            </a:extLst>
          </p:cNvPr>
          <p:cNvSpPr txBox="1"/>
          <p:nvPr/>
        </p:nvSpPr>
        <p:spPr>
          <a:xfrm>
            <a:off x="7958441" y="1514610"/>
            <a:ext cx="3948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focus is on UCA then colors are a distraction.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Font too small for auditorium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Ok for paper handout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989B7-FDF9-4839-BE4A-A6B98D3E4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5" y="1817579"/>
            <a:ext cx="7597162" cy="477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49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50BFC3-A9FE-4AAB-9122-1980A357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95" y="1403424"/>
            <a:ext cx="9864410" cy="5323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3FA75C-3E1A-406F-9700-A51E7A3F2739}"/>
              </a:ext>
            </a:extLst>
          </p:cNvPr>
          <p:cNvSpPr txBox="1"/>
          <p:nvPr/>
        </p:nvSpPr>
        <p:spPr>
          <a:xfrm>
            <a:off x="5190175" y="679146"/>
            <a:ext cx="181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University</a:t>
            </a:r>
          </a:p>
        </p:txBody>
      </p:sp>
    </p:spTree>
    <p:extLst>
      <p:ext uri="{BB962C8B-B14F-4D97-AF65-F5344CB8AC3E}">
        <p14:creationId xmlns:p14="http://schemas.microsoft.com/office/powerpoint/2010/main" val="142903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138EF-0D26-4859-8A10-71409C2B2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02" y="1140736"/>
            <a:ext cx="9178795" cy="5595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E98B30-7E5C-4F03-9D04-A510B6F8CB0B}"/>
              </a:ext>
            </a:extLst>
          </p:cNvPr>
          <p:cNvSpPr txBox="1"/>
          <p:nvPr/>
        </p:nvSpPr>
        <p:spPr>
          <a:xfrm>
            <a:off x="5548958" y="679071"/>
            <a:ext cx="109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Year</a:t>
            </a:r>
          </a:p>
        </p:txBody>
      </p:sp>
    </p:spTree>
    <p:extLst>
      <p:ext uri="{BB962C8B-B14F-4D97-AF65-F5344CB8AC3E}">
        <p14:creationId xmlns:p14="http://schemas.microsoft.com/office/powerpoint/2010/main" val="3612295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D3480B-33EE-41D8-B6EF-F027C00DFE6A}"/>
              </a:ext>
            </a:extLst>
          </p:cNvPr>
          <p:cNvSpPr txBox="1"/>
          <p:nvPr/>
        </p:nvSpPr>
        <p:spPr>
          <a:xfrm>
            <a:off x="3917291" y="698678"/>
            <a:ext cx="435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University focus on Latest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579ABD-6325-43E6-81B0-1E4701AE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647" y="1160343"/>
            <a:ext cx="8772701" cy="558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8D03-308E-4544-B6D0-BD8F3A36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4328" cy="1325563"/>
          </a:xfrm>
        </p:spPr>
        <p:txBody>
          <a:bodyPr/>
          <a:lstStyle/>
          <a:p>
            <a:r>
              <a:rPr lang="en-US" i="1" dirty="0"/>
              <a:t>“So what?” </a:t>
            </a:r>
            <a:r>
              <a:rPr lang="en-US" dirty="0"/>
              <a:t>– </a:t>
            </a:r>
            <a:r>
              <a:rPr lang="en-US" sz="4000" dirty="0"/>
              <a:t>Takeaways from today’s session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909C-4D2A-4858-BDFC-F4030BBFE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327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i="1" dirty="0">
                <a:sym typeface="Wingdings" panose="05000000000000000000" pitchFamily="2" charset="2"/>
              </a:rPr>
              <a:t>Data visualizations are a powerful decision making tool!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i="1" dirty="0">
                <a:sym typeface="Wingdings" panose="05000000000000000000" pitchFamily="2" charset="2"/>
              </a:rPr>
              <a:t>Know how the human brain “sees” data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i="1" dirty="0">
                <a:sym typeface="Wingdings" panose="05000000000000000000" pitchFamily="2" charset="2"/>
              </a:rPr>
              <a:t>If you’re only using Excel you are falling behind.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i="1" dirty="0">
                <a:sym typeface="Wingdings" panose="05000000000000000000" pitchFamily="2" charset="2"/>
              </a:rPr>
              <a:t>Learn Tableau or Power BI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i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i="1" dirty="0">
                <a:sym typeface="Wingdings" panose="05000000000000000000" pitchFamily="2" charset="2"/>
              </a:rPr>
              <a:t>Next up, Data Governance!</a:t>
            </a:r>
          </a:p>
        </p:txBody>
      </p:sp>
    </p:spTree>
    <p:extLst>
      <p:ext uri="{BB962C8B-B14F-4D97-AF65-F5344CB8AC3E}">
        <p14:creationId xmlns:p14="http://schemas.microsoft.com/office/powerpoint/2010/main" val="41272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8D03-308E-4544-B6D0-BD8F3A36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4328" cy="1325563"/>
          </a:xfrm>
        </p:spPr>
        <p:txBody>
          <a:bodyPr/>
          <a:lstStyle/>
          <a:p>
            <a:r>
              <a:rPr lang="en-US" dirty="0"/>
              <a:t>My turn! - Time for a Data Visualization Quiz!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52C22-CAFF-4FB6-9518-1DB6E305D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24" y="1380635"/>
            <a:ext cx="5528651" cy="5258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ECFB4A-8400-48AF-8395-2D43092B116C}"/>
              </a:ext>
            </a:extLst>
          </p:cNvPr>
          <p:cNvSpPr txBox="1"/>
          <p:nvPr/>
        </p:nvSpPr>
        <p:spPr>
          <a:xfrm>
            <a:off x="564971" y="2972437"/>
            <a:ext cx="3898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this a map of?</a:t>
            </a:r>
          </a:p>
        </p:txBody>
      </p:sp>
    </p:spTree>
    <p:extLst>
      <p:ext uri="{BB962C8B-B14F-4D97-AF65-F5344CB8AC3E}">
        <p14:creationId xmlns:p14="http://schemas.microsoft.com/office/powerpoint/2010/main" val="27712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A9ED-76D8-389E-E49D-DCB9ED42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8D7F6-776B-0BD6-60C6-409FAAAA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860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Importance of data governance (DG) in the financial sector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DG Program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DG Policy Framework Components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Policies vs Standards</a:t>
            </a:r>
            <a:r>
              <a:rPr lang="en-US" sz="1800" dirty="0"/>
              <a:t> (Programs)</a:t>
            </a:r>
            <a:r>
              <a:rPr lang="en-US" dirty="0"/>
              <a:t> vs Procedures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Key Principles in HBI DG Policy: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Data classification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Data handling</a:t>
            </a:r>
          </a:p>
        </p:txBody>
      </p:sp>
    </p:spTree>
    <p:extLst>
      <p:ext uri="{BB962C8B-B14F-4D97-AF65-F5344CB8AC3E}">
        <p14:creationId xmlns:p14="http://schemas.microsoft.com/office/powerpoint/2010/main" val="2670105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EDBC-B52E-4D5A-ABF8-673C4871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99537"/>
          </a:xfrm>
          <a:solidFill>
            <a:srgbClr val="003B74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Imagine that your bank no Internet use policy.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You can use the Internet and company-owed PCs in whatever way they want.</a:t>
            </a:r>
          </a:p>
        </p:txBody>
      </p:sp>
      <p:sp>
        <p:nvSpPr>
          <p:cNvPr id="3074" name="Rectangle 4"/>
          <p:cNvSpPr>
            <a:spLocks noGrp="1" noChangeArrowheads="1"/>
          </p:cNvSpPr>
          <p:nvPr>
            <p:ph idx="1"/>
          </p:nvPr>
        </p:nvSpPr>
        <p:spPr>
          <a:xfrm>
            <a:off x="1086095" y="1887914"/>
            <a:ext cx="10019810" cy="4674881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Could this cause problems for the organization?</a:t>
            </a:r>
          </a:p>
          <a:p>
            <a:pPr algn="ctr"/>
            <a:endParaRPr lang="en-US" b="1" u="sng" dirty="0">
              <a:solidFill>
                <a:srgbClr val="FFC000"/>
              </a:solidFill>
            </a:endParaRPr>
          </a:p>
          <a:p>
            <a:pPr algn="ctr"/>
            <a:endParaRPr lang="en-US" b="1" u="sng" dirty="0">
              <a:solidFill>
                <a:srgbClr val="FFC000"/>
              </a:solidFill>
            </a:endParaRPr>
          </a:p>
          <a:p>
            <a:pPr algn="ctr"/>
            <a:endParaRPr lang="en-US" b="1" u="sng" dirty="0">
              <a:solidFill>
                <a:srgbClr val="FFC000"/>
              </a:solidFill>
            </a:endParaRPr>
          </a:p>
          <a:p>
            <a:pPr algn="ctr"/>
            <a:endParaRPr lang="en-US" b="1" u="sng" dirty="0">
              <a:solidFill>
                <a:srgbClr val="FFC000"/>
              </a:solidFill>
            </a:endParaRPr>
          </a:p>
          <a:p>
            <a:pPr algn="ctr"/>
            <a:endParaRPr lang="en-US" b="1" u="sng" dirty="0">
              <a:solidFill>
                <a:srgbClr val="FFC000"/>
              </a:solidFill>
            </a:endParaRPr>
          </a:p>
          <a:p>
            <a:pPr algn="ctr"/>
            <a:r>
              <a:rPr lang="en-US" b="1" u="sng" dirty="0">
                <a:solidFill>
                  <a:srgbClr val="FFC000"/>
                </a:solidFill>
              </a:rPr>
              <a:t>Would your customers feel safe banking online with you?</a:t>
            </a:r>
          </a:p>
          <a:p>
            <a:pPr algn="ctr"/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578DF3D-48E4-1874-EF33-4F8A021A2A7F}"/>
              </a:ext>
            </a:extLst>
          </p:cNvPr>
          <p:cNvSpPr txBox="1">
            <a:spLocks/>
          </p:cNvSpPr>
          <p:nvPr/>
        </p:nvSpPr>
        <p:spPr bwMode="black">
          <a:xfrm>
            <a:off x="0" y="3025597"/>
            <a:ext cx="12192000" cy="1479167"/>
          </a:xfrm>
          <a:prstGeom prst="rect">
            <a:avLst/>
          </a:prstGeom>
          <a:solidFill>
            <a:srgbClr val="003B74"/>
          </a:solidFill>
        </p:spPr>
        <p:txBody>
          <a:bodyPr vert="horz" lIns="914400" tIns="45720" rIns="914400" bIns="45720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What if there were no rules regarding how your credit card information was stored at Centennial Bank online app?</a:t>
            </a:r>
          </a:p>
        </p:txBody>
      </p:sp>
    </p:spTree>
    <p:extLst>
      <p:ext uri="{BB962C8B-B14F-4D97-AF65-F5344CB8AC3E}">
        <p14:creationId xmlns:p14="http://schemas.microsoft.com/office/powerpoint/2010/main" val="33550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A820-90D8-A45C-B04B-C7AAAE6B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and Importance of Data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178B-7450-EBF7-6F32-1FB56940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" y="1490870"/>
            <a:ext cx="11879249" cy="4699047"/>
          </a:xfrm>
        </p:spPr>
        <p:txBody>
          <a:bodyPr/>
          <a:lstStyle/>
          <a:p>
            <a:r>
              <a:rPr lang="en-US" u="sng" dirty="0"/>
              <a:t>Data Governance:</a:t>
            </a:r>
            <a:r>
              <a:rPr lang="en-US" dirty="0"/>
              <a:t>  </a:t>
            </a:r>
            <a:r>
              <a:rPr lang="en-US" sz="1800" i="1" dirty="0"/>
              <a:t>everything you do to ensure data is secure, private, accurate, available, and usable.</a:t>
            </a:r>
          </a:p>
          <a:p>
            <a:endParaRPr lang="en-US" sz="1800" i="1" dirty="0"/>
          </a:p>
          <a:p>
            <a:r>
              <a:rPr lang="en-US" sz="2400" dirty="0"/>
              <a:t>DG means managing your </a:t>
            </a:r>
            <a:r>
              <a:rPr lang="en-US" sz="2400" b="1" dirty="0">
                <a:solidFill>
                  <a:srgbClr val="7030A0"/>
                </a:solidFill>
              </a:rPr>
              <a:t>data lifecycle</a:t>
            </a:r>
          </a:p>
          <a:p>
            <a:pPr lvl="1"/>
            <a:r>
              <a:rPr lang="en-US" sz="1800" dirty="0"/>
              <a:t>Establishing internal policies that apply to how data is gathered, stored, processed, and disposed of.</a:t>
            </a:r>
          </a:p>
          <a:p>
            <a:pPr lvl="1"/>
            <a:endParaRPr lang="en-US" sz="1800" dirty="0"/>
          </a:p>
          <a:p>
            <a:r>
              <a:rPr lang="en-US" sz="2400" dirty="0"/>
              <a:t>DG is at both the </a:t>
            </a:r>
            <a:r>
              <a:rPr lang="en-US" sz="2400" b="1" dirty="0">
                <a:solidFill>
                  <a:srgbClr val="7030A0"/>
                </a:solidFill>
              </a:rPr>
              <a:t>macro and micro </a:t>
            </a:r>
            <a:r>
              <a:rPr lang="en-US" sz="2400" dirty="0"/>
              <a:t>levels</a:t>
            </a:r>
          </a:p>
          <a:p>
            <a:pPr lvl="1"/>
            <a:r>
              <a:rPr lang="en-US" sz="1800" dirty="0"/>
              <a:t>From protecting stakeholder interests to who can access what kinds of data and data use policies.</a:t>
            </a:r>
          </a:p>
          <a:p>
            <a:pPr lvl="1"/>
            <a:endParaRPr lang="en-US" sz="1800" dirty="0"/>
          </a:p>
          <a:p>
            <a:r>
              <a:rPr lang="en-US" sz="2400" dirty="0"/>
              <a:t>DG is also </a:t>
            </a:r>
            <a:r>
              <a:rPr lang="en-US" sz="2400" b="1" dirty="0">
                <a:solidFill>
                  <a:srgbClr val="7030A0"/>
                </a:solidFill>
              </a:rPr>
              <a:t>external and internal</a:t>
            </a:r>
          </a:p>
          <a:p>
            <a:pPr lvl="1"/>
            <a:r>
              <a:rPr lang="en-US" sz="1800" dirty="0"/>
              <a:t>Internally DG can lower risk, lower data mgmt. costs, improve data quality, and enables innovation.</a:t>
            </a:r>
          </a:p>
          <a:p>
            <a:pPr lvl="1"/>
            <a:r>
              <a:rPr lang="en-US" sz="1800" dirty="0"/>
              <a:t>Externally DG involves complying with standards set by industry associations, government agencies, and stakeholders</a:t>
            </a:r>
            <a:r>
              <a:rPr lang="en-US" sz="1800" i="1" dirty="0"/>
              <a:t>.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D13E30-4B5E-B1E3-21C9-CEC6F3ECB927}"/>
              </a:ext>
            </a:extLst>
          </p:cNvPr>
          <p:cNvCxnSpPr>
            <a:cxnSpLocks/>
          </p:cNvCxnSpPr>
          <p:nvPr/>
        </p:nvCxnSpPr>
        <p:spPr>
          <a:xfrm>
            <a:off x="3196046" y="1891553"/>
            <a:ext cx="776804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A820-90D8-A45C-B04B-C7AAAE6B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and Importance of Data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178B-7450-EBF7-6F32-1FB56940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90870"/>
            <a:ext cx="12046226" cy="536713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i="0" dirty="0">
                <a:solidFill>
                  <a:srgbClr val="222222"/>
                </a:solidFill>
                <a:effectLst/>
                <a:hlinkClick r:id="rId2"/>
              </a:rPr>
              <a:t>Human Error is Responsible for 82% of Data Breaches</a:t>
            </a:r>
            <a:endParaRPr lang="en-US" i="0" dirty="0">
              <a:solidFill>
                <a:srgbClr val="222222"/>
              </a:solidFill>
              <a:effectLst/>
            </a:endParaRPr>
          </a:p>
          <a:p>
            <a:pPr lvl="1"/>
            <a:r>
              <a:rPr lang="en-US" dirty="0">
                <a:solidFill>
                  <a:srgbClr val="222222"/>
                </a:solidFill>
              </a:rPr>
              <a:t>Skill-based errors &amp; decision-based errors</a:t>
            </a:r>
            <a:endParaRPr lang="en-US" i="0" dirty="0">
              <a:solidFill>
                <a:srgbClr val="222222"/>
              </a:solidFill>
              <a:effectLst/>
            </a:endParaRP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</a:rPr>
              <a:t>$5.01 per record stolen</a:t>
            </a:r>
          </a:p>
          <a:p>
            <a:r>
              <a:rPr lang="en-US" i="0" dirty="0">
                <a:solidFill>
                  <a:srgbClr val="213054"/>
                </a:solidFill>
                <a:effectLst/>
                <a:hlinkClick r:id="rId3"/>
              </a:rPr>
              <a:t>Data Breaches That Have Happened in 2022 and 2023 So Far</a:t>
            </a:r>
            <a:endParaRPr lang="en-US" i="0" dirty="0">
              <a:solidFill>
                <a:srgbClr val="213054"/>
              </a:solidFill>
              <a:effectLst/>
              <a:hlinkClick r:id="rId4"/>
            </a:endParaRPr>
          </a:p>
          <a:p>
            <a:pPr lvl="1"/>
            <a:r>
              <a:rPr lang="en-US" i="0" dirty="0">
                <a:solidFill>
                  <a:srgbClr val="213054"/>
                </a:solidFill>
                <a:effectLst/>
              </a:rPr>
              <a:t>T-Mobile - $350M, Sony - 6k files, Forever 21 - 500k records ….</a:t>
            </a:r>
            <a:endParaRPr lang="en-US" i="0" dirty="0">
              <a:solidFill>
                <a:srgbClr val="213054"/>
              </a:solidFill>
              <a:effectLst/>
              <a:hlinkClick r:id="rId4"/>
            </a:endParaRPr>
          </a:p>
          <a:p>
            <a:pPr lvl="1"/>
            <a:r>
              <a:rPr lang="en-US" dirty="0">
                <a:solidFill>
                  <a:srgbClr val="213054"/>
                </a:solidFill>
              </a:rPr>
              <a:t>Ontario birth registry - 3.4M people, </a:t>
            </a:r>
            <a:r>
              <a:rPr lang="en-US" dirty="0" err="1">
                <a:solidFill>
                  <a:srgbClr val="213054"/>
                </a:solidFill>
              </a:rPr>
              <a:t>MOVEit</a:t>
            </a:r>
            <a:r>
              <a:rPr lang="en-US" dirty="0">
                <a:solidFill>
                  <a:srgbClr val="213054"/>
                </a:solidFill>
              </a:rPr>
              <a:t> file transfer tool </a:t>
            </a:r>
            <a:endParaRPr lang="en-US" i="0" dirty="0">
              <a:solidFill>
                <a:srgbClr val="213054"/>
              </a:solidFill>
              <a:effectLst/>
              <a:hlinkClick r:id=""/>
            </a:endParaRPr>
          </a:p>
          <a:p>
            <a:r>
              <a:rPr lang="en-US" i="0" dirty="0">
                <a:solidFill>
                  <a:srgbClr val="213054"/>
                </a:solidFill>
                <a:effectLst/>
                <a:hlinkClick r:id=""/>
              </a:rPr>
              <a:t>The True Cost of Non-Compliance</a:t>
            </a:r>
            <a:endParaRPr lang="en-US" i="0" dirty="0">
              <a:solidFill>
                <a:srgbClr val="213054"/>
              </a:solidFill>
              <a:effectLst/>
            </a:endParaRPr>
          </a:p>
          <a:p>
            <a:pPr lvl="1"/>
            <a:r>
              <a:rPr lang="en-US" dirty="0">
                <a:solidFill>
                  <a:srgbClr val="213054"/>
                </a:solidFill>
              </a:rPr>
              <a:t>Avg $5.87M per non-compliance event</a:t>
            </a:r>
          </a:p>
          <a:p>
            <a:pPr lvl="1"/>
            <a:r>
              <a:rPr lang="en-US" dirty="0">
                <a:solidFill>
                  <a:srgbClr val="213054"/>
                </a:solidFill>
              </a:rPr>
              <a:t>Fines and sanctions + business disruption and lost productivity = $14M</a:t>
            </a:r>
          </a:p>
          <a:p>
            <a:r>
              <a:rPr lang="en-US" i="0" dirty="0">
                <a:solidFill>
                  <a:srgbClr val="213054"/>
                </a:solidFill>
                <a:effectLst/>
                <a:hlinkClick r:id="rId5"/>
              </a:rPr>
              <a:t>The avoidance approach is far more costly in the end</a:t>
            </a:r>
            <a:endParaRPr lang="en-US" i="0" dirty="0">
              <a:solidFill>
                <a:srgbClr val="213054"/>
              </a:solidFill>
              <a:effectLst/>
            </a:endParaRPr>
          </a:p>
          <a:p>
            <a:pPr lvl="1"/>
            <a:r>
              <a:rPr lang="en-US" dirty="0">
                <a:solidFill>
                  <a:srgbClr val="213054"/>
                </a:solidFill>
              </a:rPr>
              <a:t>The average cost of compliance came in at $5.47M</a:t>
            </a:r>
          </a:p>
          <a:p>
            <a:pPr lvl="1"/>
            <a:r>
              <a:rPr lang="en-US" i="0" dirty="0">
                <a:solidFill>
                  <a:srgbClr val="213054"/>
                </a:solidFill>
                <a:effectLst/>
              </a:rPr>
              <a:t>The average cost of non-compliance came in at $14.82M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462DD-88AF-6372-0786-3D0778F5D72E}"/>
              </a:ext>
            </a:extLst>
          </p:cNvPr>
          <p:cNvSpPr txBox="1"/>
          <p:nvPr/>
        </p:nvSpPr>
        <p:spPr>
          <a:xfrm>
            <a:off x="8438019" y="3228945"/>
            <a:ext cx="1787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110 “reported”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ECDF28-EFEA-4A13-E199-CB57F059F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676" y="4101220"/>
            <a:ext cx="4934941" cy="265588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B9A125-A0EA-B419-8F15-81B9DAABDAC5}"/>
              </a:ext>
            </a:extLst>
          </p:cNvPr>
          <p:cNvGrpSpPr/>
          <p:nvPr/>
        </p:nvGrpSpPr>
        <p:grpSpPr>
          <a:xfrm>
            <a:off x="8998927" y="3674472"/>
            <a:ext cx="3193073" cy="3183528"/>
            <a:chOff x="8863578" y="3639671"/>
            <a:chExt cx="3254039" cy="32183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48E49F-11FF-CF14-1FEA-085544E7C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63578" y="3639671"/>
              <a:ext cx="3254039" cy="321832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781C37-5E23-61B2-4F77-3BF0023B9687}"/>
                </a:ext>
              </a:extLst>
            </p:cNvPr>
            <p:cNvSpPr txBox="1"/>
            <p:nvPr/>
          </p:nvSpPr>
          <p:spPr>
            <a:xfrm>
              <a:off x="8863578" y="3639671"/>
              <a:ext cx="3254039" cy="591168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Difference between Compliance and Non-compliance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4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22E0-9150-4ED2-8A0B-42885C42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Governance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24C6-0B74-4C03-B306-DF8187329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30" y="1490870"/>
            <a:ext cx="10504170" cy="5160942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Provides assurance and confidence that rules are being followed</a:t>
            </a:r>
          </a:p>
          <a:p>
            <a:r>
              <a:rPr lang="en-US" u="sng" dirty="0"/>
              <a:t>Senior management</a:t>
            </a:r>
          </a:p>
          <a:p>
            <a:pPr lvl="1"/>
            <a:r>
              <a:rPr lang="en-US" dirty="0"/>
              <a:t>needs to know business objectives are being met</a:t>
            </a:r>
          </a:p>
          <a:p>
            <a:pPr lvl="1"/>
            <a:r>
              <a:rPr lang="en-US" dirty="0"/>
              <a:t>needs to know that the investment the organization has made is being properly managed</a:t>
            </a:r>
          </a:p>
          <a:p>
            <a:pPr lvl="1"/>
            <a:r>
              <a:rPr lang="en-US" dirty="0"/>
              <a:t>If rules are being followed, there is some assurance the value promised to the business is being delivered</a:t>
            </a:r>
          </a:p>
          <a:p>
            <a:pPr lvl="1"/>
            <a:endParaRPr lang="en-US" dirty="0"/>
          </a:p>
          <a:p>
            <a:r>
              <a:rPr lang="en-US" u="sng" dirty="0"/>
              <a:t>Regulators (recent audit Arkansas State Bank Dept &amp; Federal Reserve Bank)</a:t>
            </a:r>
          </a:p>
          <a:p>
            <a:pPr lvl="1"/>
            <a:r>
              <a:rPr lang="en-US" dirty="0"/>
              <a:t>Look at governance structure for assurance that risks to shareholders, customers, and the public are being properly managed</a:t>
            </a:r>
          </a:p>
          <a:p>
            <a:r>
              <a:rPr lang="en-US" u="sng" dirty="0"/>
              <a:t>Stakeholders</a:t>
            </a:r>
          </a:p>
          <a:p>
            <a:pPr lvl="1"/>
            <a:r>
              <a:rPr lang="en-US" dirty="0"/>
              <a:t>Builds confidence and trust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63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7A05563-E91A-C8B5-54B4-CEC7BDBE1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59" y="1619250"/>
            <a:ext cx="5619750" cy="4343400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486794"/>
            <a:ext cx="12192000" cy="1002088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DG Program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3063B9-20EE-056C-269A-CA6A6126235D}"/>
              </a:ext>
            </a:extLst>
          </p:cNvPr>
          <p:cNvSpPr/>
          <p:nvPr/>
        </p:nvSpPr>
        <p:spPr>
          <a:xfrm>
            <a:off x="7060265" y="4643562"/>
            <a:ext cx="5091027" cy="1319088"/>
          </a:xfrm>
          <a:prstGeom prst="rect">
            <a:avLst/>
          </a:prstGeom>
          <a:solidFill>
            <a:schemeClr val="bg2"/>
          </a:solidFill>
          <a:ln w="28575">
            <a:solidFill>
              <a:srgbClr val="00A6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Operational Level</a:t>
            </a:r>
            <a:r>
              <a:rPr lang="en-US" sz="1600" dirty="0">
                <a:solidFill>
                  <a:schemeClr val="tx1"/>
                </a:solidFill>
              </a:rPr>
              <a:t> – </a:t>
            </a:r>
            <a:r>
              <a:rPr lang="en-US" sz="1600" b="1" dirty="0">
                <a:solidFill>
                  <a:srgbClr val="7030A0"/>
                </a:solidFill>
              </a:rPr>
              <a:t>Data Custodians</a:t>
            </a:r>
            <a:r>
              <a:rPr lang="en-US" sz="1600" dirty="0">
                <a:solidFill>
                  <a:schemeClr val="tx1"/>
                </a:solidFill>
              </a:rPr>
              <a:t>, assigned by the </a:t>
            </a:r>
            <a:r>
              <a:rPr lang="en-US" sz="1600" b="1" dirty="0">
                <a:solidFill>
                  <a:srgbClr val="7030A0"/>
                </a:solidFill>
              </a:rPr>
              <a:t>Data Owners</a:t>
            </a:r>
            <a:r>
              <a:rPr lang="en-US" sz="1600" dirty="0">
                <a:solidFill>
                  <a:schemeClr val="tx1"/>
                </a:solidFill>
              </a:rPr>
              <a:t>, these are the people that regularly process data within their Data Owner’s domain, and have a vested interest in how the data is managed.  This includes Data Subject Matter Experts.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9FEA-8D85-C2A9-3C09-57CF4A1DACEA}"/>
              </a:ext>
            </a:extLst>
          </p:cNvPr>
          <p:cNvSpPr/>
          <p:nvPr/>
        </p:nvSpPr>
        <p:spPr>
          <a:xfrm>
            <a:off x="6659140" y="3570135"/>
            <a:ext cx="5492152" cy="943059"/>
          </a:xfrm>
          <a:prstGeom prst="rect">
            <a:avLst/>
          </a:prstGeom>
          <a:solidFill>
            <a:schemeClr val="bg2"/>
          </a:solidFill>
          <a:ln w="28575">
            <a:solidFill>
              <a:srgbClr val="5E81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Tactical Level</a:t>
            </a:r>
            <a:r>
              <a:rPr lang="en-US" sz="1600" dirty="0">
                <a:solidFill>
                  <a:schemeClr val="tx1"/>
                </a:solidFill>
              </a:rPr>
              <a:t> – </a:t>
            </a:r>
            <a:r>
              <a:rPr lang="en-US" sz="1600" b="1" dirty="0">
                <a:solidFill>
                  <a:srgbClr val="7030A0"/>
                </a:solidFill>
              </a:rPr>
              <a:t>Data Owners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rgbClr val="7030A0"/>
                </a:solidFill>
              </a:rPr>
              <a:t>Data Stewards</a:t>
            </a:r>
            <a:r>
              <a:rPr lang="en-US" sz="1600" dirty="0">
                <a:solidFill>
                  <a:schemeClr val="tx1"/>
                </a:solidFill>
              </a:rPr>
              <a:t>, assigned at a Data Domain level, ultimately accountable for the effective execution of Data Governance for the data within their domain.  Participate in Data Working Group.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F032D9-1ABF-92D9-DC89-E896F4BA79CB}"/>
              </a:ext>
            </a:extLst>
          </p:cNvPr>
          <p:cNvSpPr/>
          <p:nvPr/>
        </p:nvSpPr>
        <p:spPr>
          <a:xfrm>
            <a:off x="6239434" y="2719034"/>
            <a:ext cx="5911858" cy="720733"/>
          </a:xfrm>
          <a:prstGeom prst="rect">
            <a:avLst/>
          </a:prstGeom>
          <a:solidFill>
            <a:schemeClr val="bg2"/>
          </a:solidFill>
          <a:ln w="28575">
            <a:solidFill>
              <a:srgbClr val="FFC0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Strategic Level </a:t>
            </a:r>
            <a:r>
              <a:rPr lang="en-US" sz="1600" dirty="0">
                <a:solidFill>
                  <a:schemeClr val="tx1"/>
                </a:solidFill>
              </a:rPr>
              <a:t>- The </a:t>
            </a:r>
            <a:r>
              <a:rPr lang="en-US" sz="1600" b="1" dirty="0">
                <a:solidFill>
                  <a:srgbClr val="7030A0"/>
                </a:solidFill>
              </a:rPr>
              <a:t>Data Governance Committee</a:t>
            </a:r>
            <a:r>
              <a:rPr lang="en-US" sz="1600" dirty="0">
                <a:solidFill>
                  <a:schemeClr val="tx1"/>
                </a:solidFill>
              </a:rPr>
              <a:t>, the departmental sponsor of Data Governance, considers the Financial and Human Resource implication of Data Governance and Management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385299-1E33-5023-8F0F-82B488572687}"/>
              </a:ext>
            </a:extLst>
          </p:cNvPr>
          <p:cNvSpPr/>
          <p:nvPr/>
        </p:nvSpPr>
        <p:spPr>
          <a:xfrm>
            <a:off x="6126402" y="1780781"/>
            <a:ext cx="6024890" cy="80788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Executive Level </a:t>
            </a:r>
            <a:r>
              <a:rPr lang="en-US" sz="1600" dirty="0">
                <a:solidFill>
                  <a:schemeClr val="tx1"/>
                </a:solidFill>
              </a:rPr>
              <a:t>– drives, directs, and steers priorities and the Data Governance Goals.  Has overall accountability for the success of Data Governance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C697B27-9ABE-D970-7A79-27B439DA0713}"/>
              </a:ext>
            </a:extLst>
          </p:cNvPr>
          <p:cNvSpPr/>
          <p:nvPr/>
        </p:nvSpPr>
        <p:spPr>
          <a:xfrm rot="18016897" flipH="1">
            <a:off x="-1006720" y="3658095"/>
            <a:ext cx="4999448" cy="360704"/>
          </a:xfrm>
          <a:prstGeom prst="parallelogram">
            <a:avLst>
              <a:gd name="adj" fmla="val 59505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Data Governance Committee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2A7924E-AB57-97A9-FA85-325D55DD0E79}"/>
              </a:ext>
            </a:extLst>
          </p:cNvPr>
          <p:cNvSpPr/>
          <p:nvPr/>
        </p:nvSpPr>
        <p:spPr>
          <a:xfrm rot="18016897" flipH="1">
            <a:off x="-410701" y="3658094"/>
            <a:ext cx="4999448" cy="360704"/>
          </a:xfrm>
          <a:prstGeom prst="parallelogram">
            <a:avLst>
              <a:gd name="adj" fmla="val 59505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IT Subject Matter Experts</a:t>
            </a:r>
          </a:p>
        </p:txBody>
      </p:sp>
    </p:spTree>
    <p:extLst>
      <p:ext uri="{BB962C8B-B14F-4D97-AF65-F5344CB8AC3E}">
        <p14:creationId xmlns:p14="http://schemas.microsoft.com/office/powerpoint/2010/main" val="10540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484553"/>
            <a:ext cx="12192000" cy="1002088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DG Policy Framework Components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D6082A9-8405-4C95-AACE-A7D28EDEBC51}"/>
              </a:ext>
            </a:extLst>
          </p:cNvPr>
          <p:cNvSpPr/>
          <p:nvPr/>
        </p:nvSpPr>
        <p:spPr>
          <a:xfrm>
            <a:off x="5584899" y="1486641"/>
            <a:ext cx="1005908" cy="777833"/>
          </a:xfrm>
          <a:custGeom>
            <a:avLst/>
            <a:gdLst>
              <a:gd name="connsiteX0" fmla="*/ 0 w 1005908"/>
              <a:gd name="connsiteY0" fmla="*/ 777833 h 777833"/>
              <a:gd name="connsiteX1" fmla="*/ 502954 w 1005908"/>
              <a:gd name="connsiteY1" fmla="*/ 0 h 777833"/>
              <a:gd name="connsiteX2" fmla="*/ 502954 w 1005908"/>
              <a:gd name="connsiteY2" fmla="*/ 0 h 777833"/>
              <a:gd name="connsiteX3" fmla="*/ 1005908 w 1005908"/>
              <a:gd name="connsiteY3" fmla="*/ 777833 h 777833"/>
              <a:gd name="connsiteX4" fmla="*/ 0 w 1005908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908" h="777833">
                <a:moveTo>
                  <a:pt x="0" y="777833"/>
                </a:moveTo>
                <a:lnTo>
                  <a:pt x="502954" y="0"/>
                </a:lnTo>
                <a:lnTo>
                  <a:pt x="502954" y="0"/>
                </a:lnTo>
                <a:lnTo>
                  <a:pt x="1005908" y="777833"/>
                </a:lnTo>
                <a:lnTo>
                  <a:pt x="0" y="77783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881446-F922-42F7-BE8A-C7E549E66DAF}"/>
              </a:ext>
            </a:extLst>
          </p:cNvPr>
          <p:cNvSpPr/>
          <p:nvPr/>
        </p:nvSpPr>
        <p:spPr>
          <a:xfrm>
            <a:off x="5090092" y="2264474"/>
            <a:ext cx="2011816" cy="777833"/>
          </a:xfrm>
          <a:custGeom>
            <a:avLst/>
            <a:gdLst>
              <a:gd name="connsiteX0" fmla="*/ 0 w 2011816"/>
              <a:gd name="connsiteY0" fmla="*/ 777833 h 777833"/>
              <a:gd name="connsiteX1" fmla="*/ 502955 w 2011816"/>
              <a:gd name="connsiteY1" fmla="*/ 0 h 777833"/>
              <a:gd name="connsiteX2" fmla="*/ 1508861 w 2011816"/>
              <a:gd name="connsiteY2" fmla="*/ 0 h 777833"/>
              <a:gd name="connsiteX3" fmla="*/ 2011816 w 2011816"/>
              <a:gd name="connsiteY3" fmla="*/ 777833 h 777833"/>
              <a:gd name="connsiteX4" fmla="*/ 0 w 2011816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816" h="777833">
                <a:moveTo>
                  <a:pt x="0" y="777833"/>
                </a:moveTo>
                <a:lnTo>
                  <a:pt x="502955" y="0"/>
                </a:lnTo>
                <a:lnTo>
                  <a:pt x="1508861" y="0"/>
                </a:lnTo>
                <a:lnTo>
                  <a:pt x="2011816" y="777833"/>
                </a:lnTo>
                <a:lnTo>
                  <a:pt x="0" y="77783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48" tIns="17780" rIns="369848" bIns="1778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7273F2-EC5D-436C-9014-AAC20360BB5D}"/>
              </a:ext>
            </a:extLst>
          </p:cNvPr>
          <p:cNvSpPr/>
          <p:nvPr/>
        </p:nvSpPr>
        <p:spPr>
          <a:xfrm>
            <a:off x="4588044" y="3042308"/>
            <a:ext cx="3017724" cy="777833"/>
          </a:xfrm>
          <a:custGeom>
            <a:avLst/>
            <a:gdLst>
              <a:gd name="connsiteX0" fmla="*/ 0 w 3017724"/>
              <a:gd name="connsiteY0" fmla="*/ 777833 h 777833"/>
              <a:gd name="connsiteX1" fmla="*/ 502955 w 3017724"/>
              <a:gd name="connsiteY1" fmla="*/ 0 h 777833"/>
              <a:gd name="connsiteX2" fmla="*/ 2514769 w 3017724"/>
              <a:gd name="connsiteY2" fmla="*/ 0 h 777833"/>
              <a:gd name="connsiteX3" fmla="*/ 3017724 w 3017724"/>
              <a:gd name="connsiteY3" fmla="*/ 777833 h 777833"/>
              <a:gd name="connsiteX4" fmla="*/ 0 w 3017724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724" h="777833">
                <a:moveTo>
                  <a:pt x="0" y="777833"/>
                </a:moveTo>
                <a:lnTo>
                  <a:pt x="502955" y="0"/>
                </a:lnTo>
                <a:lnTo>
                  <a:pt x="2514769" y="0"/>
                </a:lnTo>
                <a:lnTo>
                  <a:pt x="3017724" y="777833"/>
                </a:lnTo>
                <a:lnTo>
                  <a:pt x="0" y="77783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5881" tIns="17780" rIns="545883" bIns="1778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Standards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</a:rPr>
              <a:t>(Programs)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CD84F5-7DD7-4B4E-A24B-DF04A6EC1979}"/>
              </a:ext>
            </a:extLst>
          </p:cNvPr>
          <p:cNvSpPr/>
          <p:nvPr/>
        </p:nvSpPr>
        <p:spPr>
          <a:xfrm>
            <a:off x="4085090" y="3820141"/>
            <a:ext cx="4023632" cy="777833"/>
          </a:xfrm>
          <a:custGeom>
            <a:avLst/>
            <a:gdLst>
              <a:gd name="connsiteX0" fmla="*/ 0 w 4023632"/>
              <a:gd name="connsiteY0" fmla="*/ 777833 h 777833"/>
              <a:gd name="connsiteX1" fmla="*/ 502955 w 4023632"/>
              <a:gd name="connsiteY1" fmla="*/ 0 h 777833"/>
              <a:gd name="connsiteX2" fmla="*/ 3520677 w 4023632"/>
              <a:gd name="connsiteY2" fmla="*/ 0 h 777833"/>
              <a:gd name="connsiteX3" fmla="*/ 4023632 w 4023632"/>
              <a:gd name="connsiteY3" fmla="*/ 777833 h 777833"/>
              <a:gd name="connsiteX4" fmla="*/ 0 w 4023632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632" h="777833">
                <a:moveTo>
                  <a:pt x="0" y="777833"/>
                </a:moveTo>
                <a:lnTo>
                  <a:pt x="502955" y="0"/>
                </a:lnTo>
                <a:lnTo>
                  <a:pt x="3520677" y="0"/>
                </a:lnTo>
                <a:lnTo>
                  <a:pt x="4023632" y="777833"/>
                </a:lnTo>
                <a:lnTo>
                  <a:pt x="0" y="77783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1915" tIns="17780" rIns="721916" bIns="1778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Procedures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729BC3-FB3C-4D56-BAB4-3C6021A5F157}"/>
              </a:ext>
            </a:extLst>
          </p:cNvPr>
          <p:cNvSpPr/>
          <p:nvPr/>
        </p:nvSpPr>
        <p:spPr>
          <a:xfrm>
            <a:off x="3582136" y="4597975"/>
            <a:ext cx="5029540" cy="777833"/>
          </a:xfrm>
          <a:custGeom>
            <a:avLst/>
            <a:gdLst>
              <a:gd name="connsiteX0" fmla="*/ 0 w 5029540"/>
              <a:gd name="connsiteY0" fmla="*/ 777833 h 777833"/>
              <a:gd name="connsiteX1" fmla="*/ 502955 w 5029540"/>
              <a:gd name="connsiteY1" fmla="*/ 0 h 777833"/>
              <a:gd name="connsiteX2" fmla="*/ 4526585 w 5029540"/>
              <a:gd name="connsiteY2" fmla="*/ 0 h 777833"/>
              <a:gd name="connsiteX3" fmla="*/ 5029540 w 5029540"/>
              <a:gd name="connsiteY3" fmla="*/ 777833 h 777833"/>
              <a:gd name="connsiteX4" fmla="*/ 0 w 5029540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40" h="777833">
                <a:moveTo>
                  <a:pt x="0" y="777833"/>
                </a:moveTo>
                <a:lnTo>
                  <a:pt x="502955" y="0"/>
                </a:lnTo>
                <a:lnTo>
                  <a:pt x="4526585" y="0"/>
                </a:lnTo>
                <a:lnTo>
                  <a:pt x="5029540" y="777833"/>
                </a:lnTo>
                <a:lnTo>
                  <a:pt x="0" y="77783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7949" tIns="17780" rIns="897950" bIns="1778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Guidelines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31F557-E4C1-4BA0-BA0B-D43D7DC52F20}"/>
              </a:ext>
            </a:extLst>
          </p:cNvPr>
          <p:cNvSpPr/>
          <p:nvPr/>
        </p:nvSpPr>
        <p:spPr>
          <a:xfrm>
            <a:off x="3079182" y="5375809"/>
            <a:ext cx="6035448" cy="777833"/>
          </a:xfrm>
          <a:custGeom>
            <a:avLst/>
            <a:gdLst>
              <a:gd name="connsiteX0" fmla="*/ 0 w 6035448"/>
              <a:gd name="connsiteY0" fmla="*/ 777833 h 777833"/>
              <a:gd name="connsiteX1" fmla="*/ 502955 w 6035448"/>
              <a:gd name="connsiteY1" fmla="*/ 0 h 777833"/>
              <a:gd name="connsiteX2" fmla="*/ 5532493 w 6035448"/>
              <a:gd name="connsiteY2" fmla="*/ 0 h 777833"/>
              <a:gd name="connsiteX3" fmla="*/ 6035448 w 6035448"/>
              <a:gd name="connsiteY3" fmla="*/ 777833 h 777833"/>
              <a:gd name="connsiteX4" fmla="*/ 0 w 6035448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448" h="777833">
                <a:moveTo>
                  <a:pt x="0" y="777833"/>
                </a:moveTo>
                <a:lnTo>
                  <a:pt x="502955" y="0"/>
                </a:lnTo>
                <a:lnTo>
                  <a:pt x="5532493" y="0"/>
                </a:lnTo>
                <a:lnTo>
                  <a:pt x="6035448" y="777833"/>
                </a:lnTo>
                <a:lnTo>
                  <a:pt x="0" y="77783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3983" tIns="17780" rIns="1073984" bIns="1778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0556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B530-E5DD-46F0-9611-BAFACCDA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DG Policy Framework Components</a:t>
            </a:r>
            <a:endParaRPr lang="en-US" sz="36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C6CAC41-75E0-11DA-045A-DCF2333402A3}"/>
              </a:ext>
            </a:extLst>
          </p:cNvPr>
          <p:cNvSpPr/>
          <p:nvPr/>
        </p:nvSpPr>
        <p:spPr>
          <a:xfrm>
            <a:off x="3777185" y="1635426"/>
            <a:ext cx="6583680" cy="1211460"/>
          </a:xfrm>
          <a:custGeom>
            <a:avLst/>
            <a:gdLst>
              <a:gd name="connsiteX0" fmla="*/ 0 w 1211460"/>
              <a:gd name="connsiteY0" fmla="*/ 0 h 6583680"/>
              <a:gd name="connsiteX1" fmla="*/ 1009546 w 1211460"/>
              <a:gd name="connsiteY1" fmla="*/ 0 h 6583680"/>
              <a:gd name="connsiteX2" fmla="*/ 1211460 w 1211460"/>
              <a:gd name="connsiteY2" fmla="*/ 201914 h 6583680"/>
              <a:gd name="connsiteX3" fmla="*/ 1211460 w 1211460"/>
              <a:gd name="connsiteY3" fmla="*/ 6583680 h 6583680"/>
              <a:gd name="connsiteX4" fmla="*/ 0 w 1211460"/>
              <a:gd name="connsiteY4" fmla="*/ 6583680 h 6583680"/>
              <a:gd name="connsiteX5" fmla="*/ 0 w 1211460"/>
              <a:gd name="connsiteY5" fmla="*/ 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460" h="6583680">
                <a:moveTo>
                  <a:pt x="1211460" y="3"/>
                </a:moveTo>
                <a:lnTo>
                  <a:pt x="1211460" y="5486376"/>
                </a:lnTo>
                <a:cubicBezTo>
                  <a:pt x="1211460" y="6092399"/>
                  <a:pt x="1194826" y="6583677"/>
                  <a:pt x="1174306" y="6583677"/>
                </a:cubicBezTo>
                <a:lnTo>
                  <a:pt x="0" y="6583677"/>
                </a:lnTo>
                <a:lnTo>
                  <a:pt x="0" y="3"/>
                </a:lnTo>
                <a:lnTo>
                  <a:pt x="1211460" y="3"/>
                </a:lnTo>
                <a:close/>
              </a:path>
            </a:pathLst>
          </a:custGeom>
          <a:noFill/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23824" rIns="247649" bIns="182965" numCol="1" spcCol="1270" anchor="ctr" anchorCtr="0">
            <a:noAutofit/>
          </a:bodyPr>
          <a:lstStyle/>
          <a:p>
            <a:pPr marL="228600" marR="0" lvl="1" indent="-22860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62A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tone at the top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authority by which policies are enforced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24699F8-8B1D-7F8D-DFE0-0F77E664CE1A}"/>
              </a:ext>
            </a:extLst>
          </p:cNvPr>
          <p:cNvSpPr/>
          <p:nvPr/>
        </p:nvSpPr>
        <p:spPr>
          <a:xfrm>
            <a:off x="73866" y="1483992"/>
            <a:ext cx="3703320" cy="1514326"/>
          </a:xfrm>
          <a:custGeom>
            <a:avLst/>
            <a:gdLst>
              <a:gd name="connsiteX0" fmla="*/ 0 w 3703320"/>
              <a:gd name="connsiteY0" fmla="*/ 252393 h 1514326"/>
              <a:gd name="connsiteX1" fmla="*/ 252393 w 3703320"/>
              <a:gd name="connsiteY1" fmla="*/ 0 h 1514326"/>
              <a:gd name="connsiteX2" fmla="*/ 3450927 w 3703320"/>
              <a:gd name="connsiteY2" fmla="*/ 0 h 1514326"/>
              <a:gd name="connsiteX3" fmla="*/ 3703320 w 3703320"/>
              <a:gd name="connsiteY3" fmla="*/ 252393 h 1514326"/>
              <a:gd name="connsiteX4" fmla="*/ 3703320 w 3703320"/>
              <a:gd name="connsiteY4" fmla="*/ 1261933 h 1514326"/>
              <a:gd name="connsiteX5" fmla="*/ 3450927 w 3703320"/>
              <a:gd name="connsiteY5" fmla="*/ 1514326 h 1514326"/>
              <a:gd name="connsiteX6" fmla="*/ 252393 w 3703320"/>
              <a:gd name="connsiteY6" fmla="*/ 1514326 h 1514326"/>
              <a:gd name="connsiteX7" fmla="*/ 0 w 3703320"/>
              <a:gd name="connsiteY7" fmla="*/ 1261933 h 1514326"/>
              <a:gd name="connsiteX8" fmla="*/ 0 w 3703320"/>
              <a:gd name="connsiteY8" fmla="*/ 252393 h 15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3320" h="1514326">
                <a:moveTo>
                  <a:pt x="0" y="252393"/>
                </a:moveTo>
                <a:cubicBezTo>
                  <a:pt x="0" y="113000"/>
                  <a:pt x="113000" y="0"/>
                  <a:pt x="252393" y="0"/>
                </a:cubicBezTo>
                <a:lnTo>
                  <a:pt x="3450927" y="0"/>
                </a:lnTo>
                <a:cubicBezTo>
                  <a:pt x="3590320" y="0"/>
                  <a:pt x="3703320" y="113000"/>
                  <a:pt x="3703320" y="252393"/>
                </a:cubicBezTo>
                <a:lnTo>
                  <a:pt x="3703320" y="1261933"/>
                </a:lnTo>
                <a:cubicBezTo>
                  <a:pt x="3703320" y="1401326"/>
                  <a:pt x="3590320" y="1514326"/>
                  <a:pt x="3450927" y="1514326"/>
                </a:cubicBezTo>
                <a:lnTo>
                  <a:pt x="252393" y="1514326"/>
                </a:lnTo>
                <a:cubicBezTo>
                  <a:pt x="113000" y="1514326"/>
                  <a:pt x="0" y="1401326"/>
                  <a:pt x="0" y="1261933"/>
                </a:cubicBezTo>
                <a:lnTo>
                  <a:pt x="0" y="25239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363" tIns="119643" rIns="165363" bIns="119643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Principles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5C8CA0-5D87-E097-3718-D41A6880780F}"/>
              </a:ext>
            </a:extLst>
          </p:cNvPr>
          <p:cNvSpPr/>
          <p:nvPr/>
        </p:nvSpPr>
        <p:spPr>
          <a:xfrm>
            <a:off x="3777185" y="3225469"/>
            <a:ext cx="6583680" cy="1211460"/>
          </a:xfrm>
          <a:custGeom>
            <a:avLst/>
            <a:gdLst>
              <a:gd name="connsiteX0" fmla="*/ 0 w 1211460"/>
              <a:gd name="connsiteY0" fmla="*/ 0 h 6583680"/>
              <a:gd name="connsiteX1" fmla="*/ 1009546 w 1211460"/>
              <a:gd name="connsiteY1" fmla="*/ 0 h 6583680"/>
              <a:gd name="connsiteX2" fmla="*/ 1211460 w 1211460"/>
              <a:gd name="connsiteY2" fmla="*/ 201914 h 6583680"/>
              <a:gd name="connsiteX3" fmla="*/ 1211460 w 1211460"/>
              <a:gd name="connsiteY3" fmla="*/ 6583680 h 6583680"/>
              <a:gd name="connsiteX4" fmla="*/ 0 w 1211460"/>
              <a:gd name="connsiteY4" fmla="*/ 6583680 h 6583680"/>
              <a:gd name="connsiteX5" fmla="*/ 0 w 1211460"/>
              <a:gd name="connsiteY5" fmla="*/ 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460" h="6583680">
                <a:moveTo>
                  <a:pt x="1211460" y="3"/>
                </a:moveTo>
                <a:lnTo>
                  <a:pt x="1211460" y="5486376"/>
                </a:lnTo>
                <a:cubicBezTo>
                  <a:pt x="1211460" y="6092399"/>
                  <a:pt x="1194826" y="6583677"/>
                  <a:pt x="1174306" y="6583677"/>
                </a:cubicBezTo>
                <a:lnTo>
                  <a:pt x="0" y="6583677"/>
                </a:lnTo>
                <a:lnTo>
                  <a:pt x="0" y="3"/>
                </a:lnTo>
                <a:lnTo>
                  <a:pt x="1211460" y="3"/>
                </a:lnTo>
                <a:close/>
              </a:path>
            </a:pathLst>
          </a:custGeom>
          <a:noFill/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23824" rIns="247649" bIns="182965" numCol="1" spcCol="1270" anchor="ctr" anchorCtr="0">
            <a:noAutofit/>
          </a:bodyPr>
          <a:lstStyle/>
          <a:p>
            <a:pPr marL="228600" marR="0" lvl="1" indent="-22860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62A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 how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organization performs and conducts business functions and transactions with a desired outcome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73EF4C-0509-DD9D-D602-9237DD4D23EC}"/>
              </a:ext>
            </a:extLst>
          </p:cNvPr>
          <p:cNvSpPr/>
          <p:nvPr/>
        </p:nvSpPr>
        <p:spPr>
          <a:xfrm>
            <a:off x="73866" y="3074034"/>
            <a:ext cx="3703320" cy="1514326"/>
          </a:xfrm>
          <a:custGeom>
            <a:avLst/>
            <a:gdLst>
              <a:gd name="connsiteX0" fmla="*/ 0 w 3703320"/>
              <a:gd name="connsiteY0" fmla="*/ 252393 h 1514326"/>
              <a:gd name="connsiteX1" fmla="*/ 252393 w 3703320"/>
              <a:gd name="connsiteY1" fmla="*/ 0 h 1514326"/>
              <a:gd name="connsiteX2" fmla="*/ 3450927 w 3703320"/>
              <a:gd name="connsiteY2" fmla="*/ 0 h 1514326"/>
              <a:gd name="connsiteX3" fmla="*/ 3703320 w 3703320"/>
              <a:gd name="connsiteY3" fmla="*/ 252393 h 1514326"/>
              <a:gd name="connsiteX4" fmla="*/ 3703320 w 3703320"/>
              <a:gd name="connsiteY4" fmla="*/ 1261933 h 1514326"/>
              <a:gd name="connsiteX5" fmla="*/ 3450927 w 3703320"/>
              <a:gd name="connsiteY5" fmla="*/ 1514326 h 1514326"/>
              <a:gd name="connsiteX6" fmla="*/ 252393 w 3703320"/>
              <a:gd name="connsiteY6" fmla="*/ 1514326 h 1514326"/>
              <a:gd name="connsiteX7" fmla="*/ 0 w 3703320"/>
              <a:gd name="connsiteY7" fmla="*/ 1261933 h 1514326"/>
              <a:gd name="connsiteX8" fmla="*/ 0 w 3703320"/>
              <a:gd name="connsiteY8" fmla="*/ 252393 h 15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3320" h="1514326">
                <a:moveTo>
                  <a:pt x="0" y="252393"/>
                </a:moveTo>
                <a:cubicBezTo>
                  <a:pt x="0" y="113000"/>
                  <a:pt x="113000" y="0"/>
                  <a:pt x="252393" y="0"/>
                </a:cubicBezTo>
                <a:lnTo>
                  <a:pt x="3450927" y="0"/>
                </a:lnTo>
                <a:cubicBezTo>
                  <a:pt x="3590320" y="0"/>
                  <a:pt x="3703320" y="113000"/>
                  <a:pt x="3703320" y="252393"/>
                </a:cubicBezTo>
                <a:lnTo>
                  <a:pt x="3703320" y="1261933"/>
                </a:lnTo>
                <a:cubicBezTo>
                  <a:pt x="3703320" y="1401326"/>
                  <a:pt x="3590320" y="1514326"/>
                  <a:pt x="3450927" y="1514326"/>
                </a:cubicBezTo>
                <a:lnTo>
                  <a:pt x="252393" y="1514326"/>
                </a:lnTo>
                <a:cubicBezTo>
                  <a:pt x="113000" y="1514326"/>
                  <a:pt x="0" y="1401326"/>
                  <a:pt x="0" y="1261933"/>
                </a:cubicBezTo>
                <a:lnTo>
                  <a:pt x="0" y="25239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363" tIns="119643" rIns="165363" bIns="119643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Policies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C7F202-52C4-1EA3-013F-7807B06AF76C}"/>
              </a:ext>
            </a:extLst>
          </p:cNvPr>
          <p:cNvSpPr/>
          <p:nvPr/>
        </p:nvSpPr>
        <p:spPr>
          <a:xfrm>
            <a:off x="3777185" y="4815510"/>
            <a:ext cx="6583680" cy="1211460"/>
          </a:xfrm>
          <a:custGeom>
            <a:avLst/>
            <a:gdLst>
              <a:gd name="connsiteX0" fmla="*/ 0 w 1211460"/>
              <a:gd name="connsiteY0" fmla="*/ 0 h 6583680"/>
              <a:gd name="connsiteX1" fmla="*/ 1009546 w 1211460"/>
              <a:gd name="connsiteY1" fmla="*/ 0 h 6583680"/>
              <a:gd name="connsiteX2" fmla="*/ 1211460 w 1211460"/>
              <a:gd name="connsiteY2" fmla="*/ 201914 h 6583680"/>
              <a:gd name="connsiteX3" fmla="*/ 1211460 w 1211460"/>
              <a:gd name="connsiteY3" fmla="*/ 6583680 h 6583680"/>
              <a:gd name="connsiteX4" fmla="*/ 0 w 1211460"/>
              <a:gd name="connsiteY4" fmla="*/ 6583680 h 6583680"/>
              <a:gd name="connsiteX5" fmla="*/ 0 w 1211460"/>
              <a:gd name="connsiteY5" fmla="*/ 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460" h="6583680">
                <a:moveTo>
                  <a:pt x="1211460" y="3"/>
                </a:moveTo>
                <a:lnTo>
                  <a:pt x="1211460" y="5486376"/>
                </a:lnTo>
                <a:cubicBezTo>
                  <a:pt x="1211460" y="6092399"/>
                  <a:pt x="1194826" y="6583677"/>
                  <a:pt x="1174306" y="6583677"/>
                </a:cubicBezTo>
                <a:lnTo>
                  <a:pt x="0" y="6583677"/>
                </a:lnTo>
                <a:lnTo>
                  <a:pt x="0" y="3"/>
                </a:lnTo>
                <a:lnTo>
                  <a:pt x="1211460" y="3"/>
                </a:lnTo>
                <a:close/>
              </a:path>
            </a:pathLst>
          </a:custGeom>
          <a:noFill/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23825" rIns="247649" bIns="182964" numCol="1" spcCol="1270" anchor="ctr" anchorCtr="0">
            <a:noAutofit/>
          </a:bodyPr>
          <a:lstStyle/>
          <a:p>
            <a:pPr marL="228600" marR="0" lvl="1" indent="-22860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62A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 methods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implemented organization-wide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0492A8-B300-9A10-8440-727596C5932A}"/>
              </a:ext>
            </a:extLst>
          </p:cNvPr>
          <p:cNvSpPr/>
          <p:nvPr/>
        </p:nvSpPr>
        <p:spPr>
          <a:xfrm>
            <a:off x="73866" y="4664077"/>
            <a:ext cx="3703320" cy="1514326"/>
          </a:xfrm>
          <a:custGeom>
            <a:avLst/>
            <a:gdLst>
              <a:gd name="connsiteX0" fmla="*/ 0 w 3703320"/>
              <a:gd name="connsiteY0" fmla="*/ 252393 h 1514326"/>
              <a:gd name="connsiteX1" fmla="*/ 252393 w 3703320"/>
              <a:gd name="connsiteY1" fmla="*/ 0 h 1514326"/>
              <a:gd name="connsiteX2" fmla="*/ 3450927 w 3703320"/>
              <a:gd name="connsiteY2" fmla="*/ 0 h 1514326"/>
              <a:gd name="connsiteX3" fmla="*/ 3703320 w 3703320"/>
              <a:gd name="connsiteY3" fmla="*/ 252393 h 1514326"/>
              <a:gd name="connsiteX4" fmla="*/ 3703320 w 3703320"/>
              <a:gd name="connsiteY4" fmla="*/ 1261933 h 1514326"/>
              <a:gd name="connsiteX5" fmla="*/ 3450927 w 3703320"/>
              <a:gd name="connsiteY5" fmla="*/ 1514326 h 1514326"/>
              <a:gd name="connsiteX6" fmla="*/ 252393 w 3703320"/>
              <a:gd name="connsiteY6" fmla="*/ 1514326 h 1514326"/>
              <a:gd name="connsiteX7" fmla="*/ 0 w 3703320"/>
              <a:gd name="connsiteY7" fmla="*/ 1261933 h 1514326"/>
              <a:gd name="connsiteX8" fmla="*/ 0 w 3703320"/>
              <a:gd name="connsiteY8" fmla="*/ 252393 h 15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3320" h="1514326">
                <a:moveTo>
                  <a:pt x="0" y="252393"/>
                </a:moveTo>
                <a:cubicBezTo>
                  <a:pt x="0" y="113000"/>
                  <a:pt x="113000" y="0"/>
                  <a:pt x="252393" y="0"/>
                </a:cubicBezTo>
                <a:lnTo>
                  <a:pt x="3450927" y="0"/>
                </a:lnTo>
                <a:cubicBezTo>
                  <a:pt x="3590320" y="0"/>
                  <a:pt x="3703320" y="113000"/>
                  <a:pt x="3703320" y="252393"/>
                </a:cubicBezTo>
                <a:lnTo>
                  <a:pt x="3703320" y="1261933"/>
                </a:lnTo>
                <a:cubicBezTo>
                  <a:pt x="3703320" y="1401326"/>
                  <a:pt x="3590320" y="1514326"/>
                  <a:pt x="3450927" y="1514326"/>
                </a:cubicBezTo>
                <a:lnTo>
                  <a:pt x="252393" y="1514326"/>
                </a:lnTo>
                <a:cubicBezTo>
                  <a:pt x="113000" y="1514326"/>
                  <a:pt x="0" y="1401326"/>
                  <a:pt x="0" y="1261933"/>
                </a:cubicBezTo>
                <a:lnTo>
                  <a:pt x="0" y="25239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363" tIns="119643" rIns="165363" bIns="119643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Programs</a:t>
            </a:r>
          </a:p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Standards)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69BD30-4AF5-30E8-459A-0AFBE843A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371" y="5047956"/>
            <a:ext cx="2314629" cy="179091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8E5546-16D5-6410-1F31-99DDEDFB1575}"/>
              </a:ext>
            </a:extLst>
          </p:cNvPr>
          <p:cNvCxnSpPr>
            <a:cxnSpLocks/>
          </p:cNvCxnSpPr>
          <p:nvPr/>
        </p:nvCxnSpPr>
        <p:spPr>
          <a:xfrm flipH="1">
            <a:off x="11265408" y="5462956"/>
            <a:ext cx="92659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22863A-4587-D84A-2AED-A6C3F3667A5B}"/>
              </a:ext>
            </a:extLst>
          </p:cNvPr>
          <p:cNvCxnSpPr>
            <a:cxnSpLocks/>
          </p:cNvCxnSpPr>
          <p:nvPr/>
        </p:nvCxnSpPr>
        <p:spPr>
          <a:xfrm flipH="1">
            <a:off x="11137392" y="5162280"/>
            <a:ext cx="10546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FFF8AC-E302-A882-6DE7-191D1D0B7B30}"/>
              </a:ext>
            </a:extLst>
          </p:cNvPr>
          <p:cNvCxnSpPr>
            <a:cxnSpLocks/>
          </p:cNvCxnSpPr>
          <p:nvPr/>
        </p:nvCxnSpPr>
        <p:spPr>
          <a:xfrm flipH="1">
            <a:off x="11558016" y="5753695"/>
            <a:ext cx="6339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30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95B96F3-9073-C2DA-1A28-114CE633E955}"/>
              </a:ext>
            </a:extLst>
          </p:cNvPr>
          <p:cNvSpPr/>
          <p:nvPr/>
        </p:nvSpPr>
        <p:spPr>
          <a:xfrm>
            <a:off x="3768220" y="1644391"/>
            <a:ext cx="6583680" cy="1211460"/>
          </a:xfrm>
          <a:custGeom>
            <a:avLst/>
            <a:gdLst>
              <a:gd name="connsiteX0" fmla="*/ 0 w 1211460"/>
              <a:gd name="connsiteY0" fmla="*/ 0 h 6583680"/>
              <a:gd name="connsiteX1" fmla="*/ 1009546 w 1211460"/>
              <a:gd name="connsiteY1" fmla="*/ 0 h 6583680"/>
              <a:gd name="connsiteX2" fmla="*/ 1211460 w 1211460"/>
              <a:gd name="connsiteY2" fmla="*/ 201914 h 6583680"/>
              <a:gd name="connsiteX3" fmla="*/ 1211460 w 1211460"/>
              <a:gd name="connsiteY3" fmla="*/ 6583680 h 6583680"/>
              <a:gd name="connsiteX4" fmla="*/ 0 w 1211460"/>
              <a:gd name="connsiteY4" fmla="*/ 6583680 h 6583680"/>
              <a:gd name="connsiteX5" fmla="*/ 0 w 1211460"/>
              <a:gd name="connsiteY5" fmla="*/ 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460" h="6583680">
                <a:moveTo>
                  <a:pt x="1211460" y="3"/>
                </a:moveTo>
                <a:lnTo>
                  <a:pt x="1211460" y="5486376"/>
                </a:lnTo>
                <a:cubicBezTo>
                  <a:pt x="1211460" y="6092399"/>
                  <a:pt x="1194826" y="6583677"/>
                  <a:pt x="1174306" y="6583677"/>
                </a:cubicBezTo>
                <a:lnTo>
                  <a:pt x="0" y="6583677"/>
                </a:lnTo>
                <a:lnTo>
                  <a:pt x="0" y="3"/>
                </a:lnTo>
                <a:lnTo>
                  <a:pt x="1211460" y="3"/>
                </a:lnTo>
                <a:close/>
              </a:path>
            </a:pathLst>
          </a:custGeom>
          <a:noFill/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23824" rIns="247649" bIns="182965" numCol="1" spcCol="1270" anchor="ctr" anchorCtr="0">
            <a:noAutofit/>
          </a:bodyPr>
          <a:lstStyle/>
          <a:p>
            <a:pPr marL="228600" marR="0" lvl="1" indent="-22860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A62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steps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required to implement a process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F9C3B03-A1CD-95BC-3352-C5137C763D28}"/>
              </a:ext>
            </a:extLst>
          </p:cNvPr>
          <p:cNvSpPr/>
          <p:nvPr/>
        </p:nvSpPr>
        <p:spPr>
          <a:xfrm>
            <a:off x="64901" y="1492957"/>
            <a:ext cx="3703320" cy="1514326"/>
          </a:xfrm>
          <a:custGeom>
            <a:avLst/>
            <a:gdLst>
              <a:gd name="connsiteX0" fmla="*/ 0 w 3703320"/>
              <a:gd name="connsiteY0" fmla="*/ 252393 h 1514326"/>
              <a:gd name="connsiteX1" fmla="*/ 252393 w 3703320"/>
              <a:gd name="connsiteY1" fmla="*/ 0 h 1514326"/>
              <a:gd name="connsiteX2" fmla="*/ 3450927 w 3703320"/>
              <a:gd name="connsiteY2" fmla="*/ 0 h 1514326"/>
              <a:gd name="connsiteX3" fmla="*/ 3703320 w 3703320"/>
              <a:gd name="connsiteY3" fmla="*/ 252393 h 1514326"/>
              <a:gd name="connsiteX4" fmla="*/ 3703320 w 3703320"/>
              <a:gd name="connsiteY4" fmla="*/ 1261933 h 1514326"/>
              <a:gd name="connsiteX5" fmla="*/ 3450927 w 3703320"/>
              <a:gd name="connsiteY5" fmla="*/ 1514326 h 1514326"/>
              <a:gd name="connsiteX6" fmla="*/ 252393 w 3703320"/>
              <a:gd name="connsiteY6" fmla="*/ 1514326 h 1514326"/>
              <a:gd name="connsiteX7" fmla="*/ 0 w 3703320"/>
              <a:gd name="connsiteY7" fmla="*/ 1261933 h 1514326"/>
              <a:gd name="connsiteX8" fmla="*/ 0 w 3703320"/>
              <a:gd name="connsiteY8" fmla="*/ 252393 h 15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3320" h="1514326">
                <a:moveTo>
                  <a:pt x="0" y="252393"/>
                </a:moveTo>
                <a:cubicBezTo>
                  <a:pt x="0" y="113000"/>
                  <a:pt x="113000" y="0"/>
                  <a:pt x="252393" y="0"/>
                </a:cubicBezTo>
                <a:lnTo>
                  <a:pt x="3450927" y="0"/>
                </a:lnTo>
                <a:cubicBezTo>
                  <a:pt x="3590320" y="0"/>
                  <a:pt x="3703320" y="113000"/>
                  <a:pt x="3703320" y="252393"/>
                </a:cubicBezTo>
                <a:lnTo>
                  <a:pt x="3703320" y="1261933"/>
                </a:lnTo>
                <a:cubicBezTo>
                  <a:pt x="3703320" y="1401326"/>
                  <a:pt x="3590320" y="1514326"/>
                  <a:pt x="3450927" y="1514326"/>
                </a:cubicBezTo>
                <a:lnTo>
                  <a:pt x="252393" y="1514326"/>
                </a:lnTo>
                <a:cubicBezTo>
                  <a:pt x="113000" y="1514326"/>
                  <a:pt x="0" y="1401326"/>
                  <a:pt x="0" y="1261933"/>
                </a:cubicBezTo>
                <a:lnTo>
                  <a:pt x="0" y="25239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363" tIns="119643" rIns="165363" bIns="119643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Procedures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887D8B5-CE66-66A7-6CC4-5B1FBD47ECF2}"/>
              </a:ext>
            </a:extLst>
          </p:cNvPr>
          <p:cNvSpPr/>
          <p:nvPr/>
        </p:nvSpPr>
        <p:spPr>
          <a:xfrm>
            <a:off x="3768220" y="3234434"/>
            <a:ext cx="6583680" cy="1211460"/>
          </a:xfrm>
          <a:custGeom>
            <a:avLst/>
            <a:gdLst>
              <a:gd name="connsiteX0" fmla="*/ 0 w 1211460"/>
              <a:gd name="connsiteY0" fmla="*/ 0 h 6583680"/>
              <a:gd name="connsiteX1" fmla="*/ 1009546 w 1211460"/>
              <a:gd name="connsiteY1" fmla="*/ 0 h 6583680"/>
              <a:gd name="connsiteX2" fmla="*/ 1211460 w 1211460"/>
              <a:gd name="connsiteY2" fmla="*/ 201914 h 6583680"/>
              <a:gd name="connsiteX3" fmla="*/ 1211460 w 1211460"/>
              <a:gd name="connsiteY3" fmla="*/ 6583680 h 6583680"/>
              <a:gd name="connsiteX4" fmla="*/ 0 w 1211460"/>
              <a:gd name="connsiteY4" fmla="*/ 6583680 h 6583680"/>
              <a:gd name="connsiteX5" fmla="*/ 0 w 1211460"/>
              <a:gd name="connsiteY5" fmla="*/ 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460" h="6583680">
                <a:moveTo>
                  <a:pt x="1211460" y="3"/>
                </a:moveTo>
                <a:lnTo>
                  <a:pt x="1211460" y="5486376"/>
                </a:lnTo>
                <a:cubicBezTo>
                  <a:pt x="1211460" y="6092399"/>
                  <a:pt x="1194826" y="6583677"/>
                  <a:pt x="1174306" y="6583677"/>
                </a:cubicBezTo>
                <a:lnTo>
                  <a:pt x="0" y="6583677"/>
                </a:lnTo>
                <a:lnTo>
                  <a:pt x="0" y="3"/>
                </a:lnTo>
                <a:lnTo>
                  <a:pt x="1211460" y="3"/>
                </a:lnTo>
                <a:close/>
              </a:path>
            </a:pathLst>
          </a:custGeom>
          <a:noFill/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23824" rIns="247649" bIns="182965" numCol="1" spcCol="1270" anchor="ctr" anchorCtr="0">
            <a:noAutofit/>
          </a:bodyPr>
          <a:lstStyle/>
          <a:p>
            <a:pPr marL="228600" marR="0" lvl="1" indent="-22860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Parameters within which a policy, standard, or procedure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62A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suggested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E89D3E-A580-51AD-DA63-40EB37BEE915}"/>
              </a:ext>
            </a:extLst>
          </p:cNvPr>
          <p:cNvSpPr/>
          <p:nvPr/>
        </p:nvSpPr>
        <p:spPr>
          <a:xfrm>
            <a:off x="64901" y="3082999"/>
            <a:ext cx="3703320" cy="1514326"/>
          </a:xfrm>
          <a:custGeom>
            <a:avLst/>
            <a:gdLst>
              <a:gd name="connsiteX0" fmla="*/ 0 w 3703320"/>
              <a:gd name="connsiteY0" fmla="*/ 252393 h 1514326"/>
              <a:gd name="connsiteX1" fmla="*/ 252393 w 3703320"/>
              <a:gd name="connsiteY1" fmla="*/ 0 h 1514326"/>
              <a:gd name="connsiteX2" fmla="*/ 3450927 w 3703320"/>
              <a:gd name="connsiteY2" fmla="*/ 0 h 1514326"/>
              <a:gd name="connsiteX3" fmla="*/ 3703320 w 3703320"/>
              <a:gd name="connsiteY3" fmla="*/ 252393 h 1514326"/>
              <a:gd name="connsiteX4" fmla="*/ 3703320 w 3703320"/>
              <a:gd name="connsiteY4" fmla="*/ 1261933 h 1514326"/>
              <a:gd name="connsiteX5" fmla="*/ 3450927 w 3703320"/>
              <a:gd name="connsiteY5" fmla="*/ 1514326 h 1514326"/>
              <a:gd name="connsiteX6" fmla="*/ 252393 w 3703320"/>
              <a:gd name="connsiteY6" fmla="*/ 1514326 h 1514326"/>
              <a:gd name="connsiteX7" fmla="*/ 0 w 3703320"/>
              <a:gd name="connsiteY7" fmla="*/ 1261933 h 1514326"/>
              <a:gd name="connsiteX8" fmla="*/ 0 w 3703320"/>
              <a:gd name="connsiteY8" fmla="*/ 252393 h 15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3320" h="1514326">
                <a:moveTo>
                  <a:pt x="0" y="252393"/>
                </a:moveTo>
                <a:cubicBezTo>
                  <a:pt x="0" y="113000"/>
                  <a:pt x="113000" y="0"/>
                  <a:pt x="252393" y="0"/>
                </a:cubicBezTo>
                <a:lnTo>
                  <a:pt x="3450927" y="0"/>
                </a:lnTo>
                <a:cubicBezTo>
                  <a:pt x="3590320" y="0"/>
                  <a:pt x="3703320" y="113000"/>
                  <a:pt x="3703320" y="252393"/>
                </a:cubicBezTo>
                <a:lnTo>
                  <a:pt x="3703320" y="1261933"/>
                </a:lnTo>
                <a:cubicBezTo>
                  <a:pt x="3703320" y="1401326"/>
                  <a:pt x="3590320" y="1514326"/>
                  <a:pt x="3450927" y="1514326"/>
                </a:cubicBezTo>
                <a:lnTo>
                  <a:pt x="252393" y="1514326"/>
                </a:lnTo>
                <a:cubicBezTo>
                  <a:pt x="113000" y="1514326"/>
                  <a:pt x="0" y="1401326"/>
                  <a:pt x="0" y="1261933"/>
                </a:cubicBezTo>
                <a:lnTo>
                  <a:pt x="0" y="25239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363" tIns="119643" rIns="165363" bIns="119643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Guidelines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49563BA-9D64-952E-A512-41F8B4F93083}"/>
              </a:ext>
            </a:extLst>
          </p:cNvPr>
          <p:cNvSpPr/>
          <p:nvPr/>
        </p:nvSpPr>
        <p:spPr>
          <a:xfrm>
            <a:off x="3768220" y="4824475"/>
            <a:ext cx="6583680" cy="1211460"/>
          </a:xfrm>
          <a:custGeom>
            <a:avLst/>
            <a:gdLst>
              <a:gd name="connsiteX0" fmla="*/ 0 w 1211460"/>
              <a:gd name="connsiteY0" fmla="*/ 0 h 6583680"/>
              <a:gd name="connsiteX1" fmla="*/ 1009546 w 1211460"/>
              <a:gd name="connsiteY1" fmla="*/ 0 h 6583680"/>
              <a:gd name="connsiteX2" fmla="*/ 1211460 w 1211460"/>
              <a:gd name="connsiteY2" fmla="*/ 201914 h 6583680"/>
              <a:gd name="connsiteX3" fmla="*/ 1211460 w 1211460"/>
              <a:gd name="connsiteY3" fmla="*/ 6583680 h 6583680"/>
              <a:gd name="connsiteX4" fmla="*/ 0 w 1211460"/>
              <a:gd name="connsiteY4" fmla="*/ 6583680 h 6583680"/>
              <a:gd name="connsiteX5" fmla="*/ 0 w 1211460"/>
              <a:gd name="connsiteY5" fmla="*/ 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460" h="6583680">
                <a:moveTo>
                  <a:pt x="1211460" y="3"/>
                </a:moveTo>
                <a:lnTo>
                  <a:pt x="1211460" y="5486376"/>
                </a:lnTo>
                <a:cubicBezTo>
                  <a:pt x="1211460" y="6092399"/>
                  <a:pt x="1194826" y="6583677"/>
                  <a:pt x="1174306" y="6583677"/>
                </a:cubicBezTo>
                <a:lnTo>
                  <a:pt x="0" y="6583677"/>
                </a:lnTo>
                <a:lnTo>
                  <a:pt x="0" y="3"/>
                </a:lnTo>
                <a:lnTo>
                  <a:pt x="1211460" y="3"/>
                </a:lnTo>
                <a:close/>
              </a:path>
            </a:pathLst>
          </a:custGeom>
          <a:noFill/>
        </p:spPr>
        <p:style>
          <a:lnRef idx="2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23825" rIns="247649" bIns="182964" numCol="1" spcCol="1270" anchor="ctr" anchorCtr="0">
            <a:noAutofit/>
          </a:bodyPr>
          <a:lstStyle/>
          <a:p>
            <a:pPr marL="228600" marR="0" lvl="1" indent="-22860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Statements that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62A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 terms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used in policy documents and set context in which policy documents are interpreted  (consistency)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1169C4-DFD8-79DB-4E13-D2577CF9FBAB}"/>
              </a:ext>
            </a:extLst>
          </p:cNvPr>
          <p:cNvSpPr/>
          <p:nvPr/>
        </p:nvSpPr>
        <p:spPr>
          <a:xfrm>
            <a:off x="64901" y="4673042"/>
            <a:ext cx="3703320" cy="1514326"/>
          </a:xfrm>
          <a:custGeom>
            <a:avLst/>
            <a:gdLst>
              <a:gd name="connsiteX0" fmla="*/ 0 w 3703320"/>
              <a:gd name="connsiteY0" fmla="*/ 252393 h 1514326"/>
              <a:gd name="connsiteX1" fmla="*/ 252393 w 3703320"/>
              <a:gd name="connsiteY1" fmla="*/ 0 h 1514326"/>
              <a:gd name="connsiteX2" fmla="*/ 3450927 w 3703320"/>
              <a:gd name="connsiteY2" fmla="*/ 0 h 1514326"/>
              <a:gd name="connsiteX3" fmla="*/ 3703320 w 3703320"/>
              <a:gd name="connsiteY3" fmla="*/ 252393 h 1514326"/>
              <a:gd name="connsiteX4" fmla="*/ 3703320 w 3703320"/>
              <a:gd name="connsiteY4" fmla="*/ 1261933 h 1514326"/>
              <a:gd name="connsiteX5" fmla="*/ 3450927 w 3703320"/>
              <a:gd name="connsiteY5" fmla="*/ 1514326 h 1514326"/>
              <a:gd name="connsiteX6" fmla="*/ 252393 w 3703320"/>
              <a:gd name="connsiteY6" fmla="*/ 1514326 h 1514326"/>
              <a:gd name="connsiteX7" fmla="*/ 0 w 3703320"/>
              <a:gd name="connsiteY7" fmla="*/ 1261933 h 1514326"/>
              <a:gd name="connsiteX8" fmla="*/ 0 w 3703320"/>
              <a:gd name="connsiteY8" fmla="*/ 252393 h 15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3320" h="1514326">
                <a:moveTo>
                  <a:pt x="0" y="252393"/>
                </a:moveTo>
                <a:cubicBezTo>
                  <a:pt x="0" y="113000"/>
                  <a:pt x="113000" y="0"/>
                  <a:pt x="252393" y="0"/>
                </a:cubicBezTo>
                <a:lnTo>
                  <a:pt x="3450927" y="0"/>
                </a:lnTo>
                <a:cubicBezTo>
                  <a:pt x="3590320" y="0"/>
                  <a:pt x="3703320" y="113000"/>
                  <a:pt x="3703320" y="252393"/>
                </a:cubicBezTo>
                <a:lnTo>
                  <a:pt x="3703320" y="1261933"/>
                </a:lnTo>
                <a:cubicBezTo>
                  <a:pt x="3703320" y="1401326"/>
                  <a:pt x="3590320" y="1514326"/>
                  <a:pt x="3450927" y="1514326"/>
                </a:cubicBezTo>
                <a:lnTo>
                  <a:pt x="252393" y="1514326"/>
                </a:lnTo>
                <a:cubicBezTo>
                  <a:pt x="113000" y="1514326"/>
                  <a:pt x="0" y="1401326"/>
                  <a:pt x="0" y="1261933"/>
                </a:cubicBezTo>
                <a:lnTo>
                  <a:pt x="0" y="25239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363" tIns="119643" rIns="165363" bIns="119643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95944A-C0FD-8593-45C2-AB302134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371" y="5047956"/>
            <a:ext cx="2314629" cy="179091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9E12CC-2AE8-F135-5EBD-B3B0771116B7}"/>
              </a:ext>
            </a:extLst>
          </p:cNvPr>
          <p:cNvCxnSpPr/>
          <p:nvPr/>
        </p:nvCxnSpPr>
        <p:spPr>
          <a:xfrm flipH="1">
            <a:off x="11890248" y="6359068"/>
            <a:ext cx="3017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B59118A-16BE-C52F-D6F7-DF166FD4D899}"/>
              </a:ext>
            </a:extLst>
          </p:cNvPr>
          <p:cNvCxnSpPr>
            <a:cxnSpLocks/>
          </p:cNvCxnSpPr>
          <p:nvPr/>
        </p:nvCxnSpPr>
        <p:spPr>
          <a:xfrm flipH="1" flipV="1">
            <a:off x="11704320" y="6054223"/>
            <a:ext cx="487680" cy="5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75E82B-C0BF-AFC4-8B29-A58CE02524B4}"/>
              </a:ext>
            </a:extLst>
          </p:cNvPr>
          <p:cNvCxnSpPr>
            <a:cxnSpLocks/>
          </p:cNvCxnSpPr>
          <p:nvPr/>
        </p:nvCxnSpPr>
        <p:spPr>
          <a:xfrm flipH="1">
            <a:off x="12042648" y="6649807"/>
            <a:ext cx="1493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3A0BCA4E-372F-4EB4-A4F6-298196CDF746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ＭＳ Ｐゴシック" pitchFamily="34" charset="-128"/>
              </a:rPr>
              <a:t>DG Policy Framework Components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0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C24D4C-4E80-48E9-A3B1-F56DC7BA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versus External Documents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5143" y="6488668"/>
            <a:ext cx="5406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Internal versus external documents.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CD5B61-E948-8A8D-C994-83F8AD381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16" y="1391536"/>
            <a:ext cx="8537367" cy="46652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F25EEF-5C1C-C57B-AAAF-D5E74C7C7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912" y="3666820"/>
            <a:ext cx="3670174" cy="28397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D12BAE-88F1-AB3A-259A-0DEE0961B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559" y="4607916"/>
            <a:ext cx="1855855" cy="476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1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25 -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858D01-AC92-4ABC-A95F-BF889E3AF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42" y="0"/>
            <a:ext cx="721355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CF5E47-A3BC-44BE-A3D1-2CADB39AE22D}"/>
              </a:ext>
            </a:extLst>
          </p:cNvPr>
          <p:cNvSpPr txBox="1"/>
          <p:nvPr/>
        </p:nvSpPr>
        <p:spPr>
          <a:xfrm>
            <a:off x="564971" y="2972437"/>
            <a:ext cx="3898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this a map of?</a:t>
            </a:r>
          </a:p>
        </p:txBody>
      </p:sp>
    </p:spTree>
    <p:extLst>
      <p:ext uri="{BB962C8B-B14F-4D97-AF65-F5344CB8AC3E}">
        <p14:creationId xmlns:p14="http://schemas.microsoft.com/office/powerpoint/2010/main" val="2125947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31817-F0A0-4A6A-87D5-49FD1F2A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1155680" cy="1450757"/>
          </a:xfrm>
        </p:spPr>
        <p:txBody>
          <a:bodyPr/>
          <a:lstStyle/>
          <a:p>
            <a:r>
              <a:rPr lang="en-US" dirty="0"/>
              <a:t>How Policies Differ from Programs and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99FA-4C61-4A90-B0D8-8429C2E01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Policies and Programs Differ</a:t>
            </a:r>
          </a:p>
          <a:p>
            <a:r>
              <a:rPr lang="en-US" dirty="0"/>
              <a:t>Policies: (</a:t>
            </a:r>
            <a:r>
              <a:rPr lang="en-US" dirty="0">
                <a:solidFill>
                  <a:srgbClr val="7030A0"/>
                </a:solidFill>
              </a:rPr>
              <a:t>DG Committee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implement controls on a system to make it compliant to a standard</a:t>
            </a:r>
          </a:p>
          <a:p>
            <a:r>
              <a:rPr lang="en-US" dirty="0"/>
              <a:t>Programs: (</a:t>
            </a:r>
            <a:r>
              <a:rPr lang="en-US" dirty="0">
                <a:solidFill>
                  <a:srgbClr val="7030A0"/>
                </a:solidFill>
              </a:rPr>
              <a:t>Ent Risk Mgmt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Influence the creation of policies</a:t>
            </a:r>
          </a:p>
          <a:p>
            <a:pPr lvl="1"/>
            <a:r>
              <a:rPr lang="en-US" dirty="0"/>
              <a:t>Often determine a </a:t>
            </a:r>
            <a:r>
              <a:rPr lang="en-US" u="sng" dirty="0"/>
              <a:t>minimum requirement</a:t>
            </a:r>
            <a:r>
              <a:rPr lang="en-US" dirty="0"/>
              <a:t> but can be very detailed in nature</a:t>
            </a:r>
          </a:p>
          <a:p>
            <a:pPr lvl="1"/>
            <a:r>
              <a:rPr lang="en-US" dirty="0"/>
              <a:t>Often start with </a:t>
            </a:r>
            <a:r>
              <a:rPr lang="en-US" u="sng" dirty="0"/>
              <a:t>industry norms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FDB57-3987-46DE-B73C-A9008855C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7" y="1461052"/>
            <a:ext cx="5218335" cy="4729436"/>
          </a:xfrm>
          <a:ln>
            <a:solidFill>
              <a:schemeClr val="accent3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Policies and Procedures Differ</a:t>
            </a:r>
          </a:p>
          <a:p>
            <a:r>
              <a:rPr lang="en-US" dirty="0"/>
              <a:t>Policies are requirements placed on processes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A62AA9"/>
                </a:solidFill>
              </a:rPr>
              <a:t>why</a:t>
            </a:r>
            <a:r>
              <a:rPr lang="en-US" dirty="0"/>
              <a:t> (justification)</a:t>
            </a:r>
          </a:p>
          <a:p>
            <a:r>
              <a:rPr lang="en-US" dirty="0"/>
              <a:t>Procedures: (</a:t>
            </a:r>
            <a:r>
              <a:rPr lang="en-US" dirty="0">
                <a:solidFill>
                  <a:srgbClr val="7030A0"/>
                </a:solidFill>
              </a:rPr>
              <a:t>business units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Are the technical steps taken to achieve policy goals</a:t>
            </a:r>
          </a:p>
          <a:p>
            <a:pPr lvl="1"/>
            <a:r>
              <a:rPr lang="en-US" dirty="0"/>
              <a:t>Can contain step-by-step instructions on the performance of a task</a:t>
            </a:r>
          </a:p>
          <a:p>
            <a:pPr lvl="1"/>
            <a:r>
              <a:rPr lang="en-US" dirty="0"/>
              <a:t>Can identify </a:t>
            </a:r>
            <a:r>
              <a:rPr lang="en-US" b="1" dirty="0">
                <a:solidFill>
                  <a:srgbClr val="A62AA9"/>
                </a:solidFill>
              </a:rPr>
              <a:t>how</a:t>
            </a:r>
            <a:r>
              <a:rPr lang="en-US" dirty="0"/>
              <a:t> to respond to an incident</a:t>
            </a:r>
          </a:p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A770E5-3CFD-C638-A143-8CC46353149D}"/>
              </a:ext>
            </a:extLst>
          </p:cNvPr>
          <p:cNvSpPr/>
          <p:nvPr/>
        </p:nvSpPr>
        <p:spPr>
          <a:xfrm>
            <a:off x="2484154" y="5603792"/>
            <a:ext cx="1590108" cy="422317"/>
          </a:xfrm>
          <a:custGeom>
            <a:avLst/>
            <a:gdLst>
              <a:gd name="connsiteX0" fmla="*/ 0 w 2011816"/>
              <a:gd name="connsiteY0" fmla="*/ 777833 h 777833"/>
              <a:gd name="connsiteX1" fmla="*/ 502955 w 2011816"/>
              <a:gd name="connsiteY1" fmla="*/ 0 h 777833"/>
              <a:gd name="connsiteX2" fmla="*/ 1508861 w 2011816"/>
              <a:gd name="connsiteY2" fmla="*/ 0 h 777833"/>
              <a:gd name="connsiteX3" fmla="*/ 2011816 w 2011816"/>
              <a:gd name="connsiteY3" fmla="*/ 777833 h 777833"/>
              <a:gd name="connsiteX4" fmla="*/ 0 w 2011816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816" h="777833">
                <a:moveTo>
                  <a:pt x="0" y="777833"/>
                </a:moveTo>
                <a:lnTo>
                  <a:pt x="502955" y="0"/>
                </a:lnTo>
                <a:lnTo>
                  <a:pt x="1508861" y="0"/>
                </a:lnTo>
                <a:lnTo>
                  <a:pt x="2011816" y="777833"/>
                </a:lnTo>
                <a:lnTo>
                  <a:pt x="0" y="77783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48" tIns="17780" rIns="369848" bIns="1778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359E873-5E0D-4189-A7DC-D288BBD3A0D3}"/>
              </a:ext>
            </a:extLst>
          </p:cNvPr>
          <p:cNvSpPr/>
          <p:nvPr/>
        </p:nvSpPr>
        <p:spPr>
          <a:xfrm>
            <a:off x="2077301" y="6026108"/>
            <a:ext cx="2385162" cy="422317"/>
          </a:xfrm>
          <a:custGeom>
            <a:avLst/>
            <a:gdLst>
              <a:gd name="connsiteX0" fmla="*/ 0 w 3017724"/>
              <a:gd name="connsiteY0" fmla="*/ 777833 h 777833"/>
              <a:gd name="connsiteX1" fmla="*/ 502955 w 3017724"/>
              <a:gd name="connsiteY1" fmla="*/ 0 h 777833"/>
              <a:gd name="connsiteX2" fmla="*/ 2514769 w 3017724"/>
              <a:gd name="connsiteY2" fmla="*/ 0 h 777833"/>
              <a:gd name="connsiteX3" fmla="*/ 3017724 w 3017724"/>
              <a:gd name="connsiteY3" fmla="*/ 777833 h 777833"/>
              <a:gd name="connsiteX4" fmla="*/ 0 w 3017724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724" h="777833">
                <a:moveTo>
                  <a:pt x="0" y="777833"/>
                </a:moveTo>
                <a:lnTo>
                  <a:pt x="502955" y="0"/>
                </a:lnTo>
                <a:lnTo>
                  <a:pt x="2514769" y="0"/>
                </a:lnTo>
                <a:lnTo>
                  <a:pt x="3017724" y="777833"/>
                </a:lnTo>
                <a:lnTo>
                  <a:pt x="0" y="77783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5881" tIns="17780" rIns="545883" bIns="1778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Programs</a:t>
            </a:r>
          </a:p>
          <a:p>
            <a:pPr marL="0" marR="0" lvl="0" indent="0" algn="ctr" defTabSz="6223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Calibri"/>
              </a:rPr>
              <a:t>(standards)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2579134-B595-FB8A-757F-55CEA3A51A72}"/>
              </a:ext>
            </a:extLst>
          </p:cNvPr>
          <p:cNvSpPr/>
          <p:nvPr/>
        </p:nvSpPr>
        <p:spPr>
          <a:xfrm>
            <a:off x="1670994" y="6435684"/>
            <a:ext cx="3180216" cy="422317"/>
          </a:xfrm>
          <a:custGeom>
            <a:avLst/>
            <a:gdLst>
              <a:gd name="connsiteX0" fmla="*/ 0 w 4023632"/>
              <a:gd name="connsiteY0" fmla="*/ 777833 h 777833"/>
              <a:gd name="connsiteX1" fmla="*/ 502955 w 4023632"/>
              <a:gd name="connsiteY1" fmla="*/ 0 h 777833"/>
              <a:gd name="connsiteX2" fmla="*/ 3520677 w 4023632"/>
              <a:gd name="connsiteY2" fmla="*/ 0 h 777833"/>
              <a:gd name="connsiteX3" fmla="*/ 4023632 w 4023632"/>
              <a:gd name="connsiteY3" fmla="*/ 777833 h 777833"/>
              <a:gd name="connsiteX4" fmla="*/ 0 w 4023632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632" h="777833">
                <a:moveTo>
                  <a:pt x="0" y="777833"/>
                </a:moveTo>
                <a:lnTo>
                  <a:pt x="502955" y="0"/>
                </a:lnTo>
                <a:lnTo>
                  <a:pt x="3520677" y="0"/>
                </a:lnTo>
                <a:lnTo>
                  <a:pt x="4023632" y="777833"/>
                </a:lnTo>
                <a:lnTo>
                  <a:pt x="0" y="77783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1915" tIns="17780" rIns="721916" bIns="1778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Procedures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69FC66-FC41-4945-62AB-3D5820CA5001}"/>
              </a:ext>
            </a:extLst>
          </p:cNvPr>
          <p:cNvSpPr/>
          <p:nvPr/>
        </p:nvSpPr>
        <p:spPr>
          <a:xfrm>
            <a:off x="8265829" y="5603791"/>
            <a:ext cx="1590108" cy="422317"/>
          </a:xfrm>
          <a:custGeom>
            <a:avLst/>
            <a:gdLst>
              <a:gd name="connsiteX0" fmla="*/ 0 w 2011816"/>
              <a:gd name="connsiteY0" fmla="*/ 777833 h 777833"/>
              <a:gd name="connsiteX1" fmla="*/ 502955 w 2011816"/>
              <a:gd name="connsiteY1" fmla="*/ 0 h 777833"/>
              <a:gd name="connsiteX2" fmla="*/ 1508861 w 2011816"/>
              <a:gd name="connsiteY2" fmla="*/ 0 h 777833"/>
              <a:gd name="connsiteX3" fmla="*/ 2011816 w 2011816"/>
              <a:gd name="connsiteY3" fmla="*/ 777833 h 777833"/>
              <a:gd name="connsiteX4" fmla="*/ 0 w 2011816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816" h="777833">
                <a:moveTo>
                  <a:pt x="0" y="777833"/>
                </a:moveTo>
                <a:lnTo>
                  <a:pt x="502955" y="0"/>
                </a:lnTo>
                <a:lnTo>
                  <a:pt x="1508861" y="0"/>
                </a:lnTo>
                <a:lnTo>
                  <a:pt x="2011816" y="777833"/>
                </a:lnTo>
                <a:lnTo>
                  <a:pt x="0" y="77783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848" tIns="17780" rIns="369848" bIns="1778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A99B04-20DE-DA33-663F-8C96380A254D}"/>
              </a:ext>
            </a:extLst>
          </p:cNvPr>
          <p:cNvSpPr/>
          <p:nvPr/>
        </p:nvSpPr>
        <p:spPr>
          <a:xfrm>
            <a:off x="7868302" y="6026108"/>
            <a:ext cx="2385162" cy="422317"/>
          </a:xfrm>
          <a:custGeom>
            <a:avLst/>
            <a:gdLst>
              <a:gd name="connsiteX0" fmla="*/ 0 w 3017724"/>
              <a:gd name="connsiteY0" fmla="*/ 777833 h 777833"/>
              <a:gd name="connsiteX1" fmla="*/ 502955 w 3017724"/>
              <a:gd name="connsiteY1" fmla="*/ 0 h 777833"/>
              <a:gd name="connsiteX2" fmla="*/ 2514769 w 3017724"/>
              <a:gd name="connsiteY2" fmla="*/ 0 h 777833"/>
              <a:gd name="connsiteX3" fmla="*/ 3017724 w 3017724"/>
              <a:gd name="connsiteY3" fmla="*/ 777833 h 777833"/>
              <a:gd name="connsiteX4" fmla="*/ 0 w 3017724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724" h="777833">
                <a:moveTo>
                  <a:pt x="0" y="777833"/>
                </a:moveTo>
                <a:lnTo>
                  <a:pt x="502955" y="0"/>
                </a:lnTo>
                <a:lnTo>
                  <a:pt x="2514769" y="0"/>
                </a:lnTo>
                <a:lnTo>
                  <a:pt x="3017724" y="777833"/>
                </a:lnTo>
                <a:lnTo>
                  <a:pt x="0" y="77783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5881" tIns="17780" rIns="545883" bIns="1778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Programs</a:t>
            </a:r>
          </a:p>
          <a:p>
            <a:pPr marL="0" marR="0" lvl="0" indent="0" algn="ctr" defTabSz="6223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(Standards)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25F49DF-0DE3-8E50-EFE9-A608731F86DC}"/>
              </a:ext>
            </a:extLst>
          </p:cNvPr>
          <p:cNvSpPr/>
          <p:nvPr/>
        </p:nvSpPr>
        <p:spPr>
          <a:xfrm>
            <a:off x="7470775" y="6435683"/>
            <a:ext cx="3180216" cy="422317"/>
          </a:xfrm>
          <a:custGeom>
            <a:avLst/>
            <a:gdLst>
              <a:gd name="connsiteX0" fmla="*/ 0 w 4023632"/>
              <a:gd name="connsiteY0" fmla="*/ 777833 h 777833"/>
              <a:gd name="connsiteX1" fmla="*/ 502955 w 4023632"/>
              <a:gd name="connsiteY1" fmla="*/ 0 h 777833"/>
              <a:gd name="connsiteX2" fmla="*/ 3520677 w 4023632"/>
              <a:gd name="connsiteY2" fmla="*/ 0 h 777833"/>
              <a:gd name="connsiteX3" fmla="*/ 4023632 w 4023632"/>
              <a:gd name="connsiteY3" fmla="*/ 777833 h 777833"/>
              <a:gd name="connsiteX4" fmla="*/ 0 w 4023632"/>
              <a:gd name="connsiteY4" fmla="*/ 777833 h 77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632" h="777833">
                <a:moveTo>
                  <a:pt x="0" y="777833"/>
                </a:moveTo>
                <a:lnTo>
                  <a:pt x="502955" y="0"/>
                </a:lnTo>
                <a:lnTo>
                  <a:pt x="3520677" y="0"/>
                </a:lnTo>
                <a:lnTo>
                  <a:pt x="4023632" y="777833"/>
                </a:lnTo>
                <a:lnTo>
                  <a:pt x="0" y="77783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1915" tIns="17780" rIns="721916" bIns="1778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Procedures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8A34-238E-7C2E-0566-ADAAD4F0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Lifecycle &amp; Retention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F3D4C7-3773-D4E6-CD46-EAE828E9E1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Data Lifecycle Phases</a:t>
            </a:r>
          </a:p>
          <a:p>
            <a:pPr lvl="1"/>
            <a:r>
              <a:rPr lang="en-US"/>
              <a:t>Creation </a:t>
            </a:r>
            <a:r>
              <a:rPr lang="en-US" i="1"/>
              <a:t>(classification, labeling, access addressed now)</a:t>
            </a:r>
          </a:p>
          <a:p>
            <a:pPr lvl="1"/>
            <a:r>
              <a:rPr lang="en-US"/>
              <a:t>Storage</a:t>
            </a:r>
          </a:p>
          <a:p>
            <a:pPr lvl="1"/>
            <a:r>
              <a:rPr lang="en-US"/>
              <a:t>Sharing and usage (version control, access control)</a:t>
            </a:r>
          </a:p>
          <a:p>
            <a:pPr lvl="1"/>
            <a:r>
              <a:rPr lang="en-US"/>
              <a:t>Retention (when, how, who, documentation)</a:t>
            </a:r>
          </a:p>
          <a:p>
            <a:pPr lvl="1"/>
            <a:r>
              <a:rPr lang="en-US"/>
              <a:t>Destruction (when, how, who, documentation)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FD01C-79BB-4295-B938-D07221AF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" y="785005"/>
            <a:ext cx="11852694" cy="49860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/>
              <a:t>Joe Thomas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Associate Professor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Computer Information Systems &amp; Analytics Department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University of Central Arkansas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joethomas@uca.edu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405-714-4693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7030A0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2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Viz Pioneer:  John Snow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London, 1854</a:t>
            </a:r>
          </a:p>
          <a:p>
            <a:pPr lvl="1"/>
            <a:r>
              <a:rPr lang="en-US" dirty="0"/>
              <a:t>Cholera outbreak in </a:t>
            </a:r>
            <a:r>
              <a:rPr lang="en-US" dirty="0" err="1"/>
              <a:t>Soho</a:t>
            </a:r>
            <a:r>
              <a:rPr lang="en-US" dirty="0"/>
              <a:t> – over 120 deaths in just 3 days.</a:t>
            </a:r>
          </a:p>
          <a:p>
            <a:pPr lvl="1"/>
            <a:r>
              <a:rPr lang="en-US" dirty="0"/>
              <a:t>We did not yet understand how the disease was spread.</a:t>
            </a:r>
          </a:p>
          <a:p>
            <a:pPr lvl="1"/>
            <a:r>
              <a:rPr lang="en-US" u="sng" dirty="0"/>
              <a:t>Snow’s big advance</a:t>
            </a:r>
            <a:r>
              <a:rPr lang="en-US" dirty="0"/>
              <a:t>: he mapped the addresses of victims.</a:t>
            </a:r>
          </a:p>
          <a:p>
            <a:pPr lvl="1"/>
            <a:r>
              <a:rPr lang="en-US" dirty="0"/>
              <a:t>The map shows deaths clustered around one public well on Broad Street.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 dirty="0"/>
          </a:p>
        </p:txBody>
      </p:sp>
      <p:pic>
        <p:nvPicPr>
          <p:cNvPr id="15362" name="Picture 2" descr="John Snow - Wikipedia">
            <a:extLst>
              <a:ext uri="{FF2B5EF4-FFF2-40B4-BE49-F238E27FC236}">
                <a16:creationId xmlns:a16="http://schemas.microsoft.com/office/drawing/2014/main" id="{18E9872D-A3D0-4F94-80D3-DEEF6CCD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86" y="1085638"/>
            <a:ext cx="3772694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2" y="1845734"/>
            <a:ext cx="5630779" cy="4223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6EA13-9108-47BA-8C1D-2A72EFE44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29" y="4272704"/>
            <a:ext cx="2514726" cy="23907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774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6B5532-2FC0-4636-A940-CE901D5D06D6}"/>
              </a:ext>
            </a:extLst>
          </p:cNvPr>
          <p:cNvSpPr/>
          <p:nvPr/>
        </p:nvSpPr>
        <p:spPr>
          <a:xfrm>
            <a:off x="-1" y="4759287"/>
            <a:ext cx="4285561" cy="209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29" y="33090"/>
            <a:ext cx="9642141" cy="6824910"/>
          </a:xfrm>
        </p:spPr>
      </p:pic>
    </p:spTree>
    <p:extLst>
      <p:ext uri="{BB962C8B-B14F-4D97-AF65-F5344CB8AC3E}">
        <p14:creationId xmlns:p14="http://schemas.microsoft.com/office/powerpoint/2010/main" val="88027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03551" cy="1450757"/>
          </a:xfrm>
        </p:spPr>
        <p:txBody>
          <a:bodyPr/>
          <a:lstStyle/>
          <a:p>
            <a:r>
              <a:rPr lang="en-US" dirty="0"/>
              <a:t>Where Are They Now?:</a:t>
            </a:r>
            <a:br>
              <a:rPr lang="en-US" dirty="0"/>
            </a:br>
            <a:r>
              <a:rPr lang="en-US" dirty="0"/>
              <a:t>					</a:t>
            </a:r>
            <a:r>
              <a:rPr lang="en-US" dirty="0">
                <a:hlinkClick r:id="rId2"/>
              </a:rPr>
              <a:t>The Broad Street Pump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24" y="1595336"/>
            <a:ext cx="6902475" cy="443484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B5B5F-FF3D-4EF4-A63C-2BDDA8D9F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9" y="1595336"/>
            <a:ext cx="5563770" cy="5047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B85B59-4C94-4AB9-B70B-9C718C5D0996}"/>
              </a:ext>
            </a:extLst>
          </p:cNvPr>
          <p:cNvSpPr txBox="1"/>
          <p:nvPr/>
        </p:nvSpPr>
        <p:spPr>
          <a:xfrm>
            <a:off x="8078639" y="6106815"/>
            <a:ext cx="402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Speaking of stories…</a:t>
            </a:r>
          </a:p>
        </p:txBody>
      </p:sp>
    </p:spTree>
    <p:extLst>
      <p:ext uri="{BB962C8B-B14F-4D97-AF65-F5344CB8AC3E}">
        <p14:creationId xmlns:p14="http://schemas.microsoft.com/office/powerpoint/2010/main" val="22613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Storytelling With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3200" dirty="0"/>
              <a:t>Six Key Lessons for Good Visualizations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Understand the </a:t>
            </a:r>
            <a:r>
              <a:rPr lang="en-US" b="1" dirty="0">
                <a:solidFill>
                  <a:srgbClr val="7030A0"/>
                </a:solidFill>
              </a:rPr>
              <a:t>context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Choose an </a:t>
            </a:r>
            <a:r>
              <a:rPr lang="en-US" b="1" dirty="0">
                <a:solidFill>
                  <a:srgbClr val="7030A0"/>
                </a:solidFill>
              </a:rPr>
              <a:t>appropriate</a:t>
            </a:r>
            <a:r>
              <a:rPr lang="en-US" dirty="0"/>
              <a:t> visual display.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Eliminate </a:t>
            </a:r>
            <a:r>
              <a:rPr lang="en-US" b="1" dirty="0">
                <a:solidFill>
                  <a:srgbClr val="7030A0"/>
                </a:solidFill>
              </a:rPr>
              <a:t>clutter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Focus</a:t>
            </a:r>
            <a:r>
              <a:rPr lang="en-US" dirty="0"/>
              <a:t> attention where you want it.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Think like a </a:t>
            </a:r>
            <a:r>
              <a:rPr lang="en-US" b="1" dirty="0">
                <a:solidFill>
                  <a:srgbClr val="7030A0"/>
                </a:solidFill>
              </a:rPr>
              <a:t>designer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Tell a story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34AA-32B1-47AE-981B-09F3E1063E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Understand the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your audience?</a:t>
            </a:r>
          </a:p>
          <a:p>
            <a:r>
              <a:rPr lang="en-US" dirty="0"/>
              <a:t>What do you want your audience to know or do?</a:t>
            </a:r>
          </a:p>
          <a:p>
            <a:pPr lvl="1"/>
            <a:r>
              <a:rPr lang="en-US" dirty="0"/>
              <a:t>The “big idea”</a:t>
            </a:r>
          </a:p>
          <a:p>
            <a:pPr lvl="1"/>
            <a:r>
              <a:rPr lang="en-US" dirty="0"/>
              <a:t>The 3-minute elevator pitch</a:t>
            </a:r>
          </a:p>
          <a:p>
            <a:r>
              <a:rPr lang="en-US" dirty="0"/>
              <a:t>How will you be communicating with your audience?</a:t>
            </a:r>
          </a:p>
          <a:p>
            <a:pPr lvl="1"/>
            <a:r>
              <a:rPr lang="en-US" u="sng" dirty="0"/>
              <a:t>Live talks</a:t>
            </a:r>
            <a:r>
              <a:rPr lang="en-US" dirty="0"/>
              <a:t> and </a:t>
            </a:r>
            <a:r>
              <a:rPr lang="en-US" u="sng" dirty="0"/>
              <a:t>written work</a:t>
            </a:r>
            <a:r>
              <a:rPr lang="en-US" dirty="0"/>
              <a:t> have different levels of control.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What does this mean “levels of control”?</a:t>
            </a:r>
          </a:p>
          <a:p>
            <a:r>
              <a:rPr lang="en-US" dirty="0"/>
              <a:t>Now you can start to create your visualization.</a:t>
            </a:r>
          </a:p>
          <a:p>
            <a:pPr lvl="1"/>
            <a:r>
              <a:rPr lang="en-US" dirty="0"/>
              <a:t>Your visuals become the </a:t>
            </a:r>
            <a:r>
              <a:rPr lang="en-US" i="1" dirty="0"/>
              <a:t>supporting evidence </a:t>
            </a:r>
            <a:r>
              <a:rPr lang="en-US" dirty="0"/>
              <a:t>for </a:t>
            </a:r>
            <a:r>
              <a:rPr lang="en-US" b="1" dirty="0">
                <a:solidFill>
                  <a:srgbClr val="7030A0"/>
                </a:solidFill>
              </a:rPr>
              <a:t>your story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34AA-32B1-47AE-981B-09F3E1063E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CA Official PPTX Template">
  <a:themeElements>
    <a:clrScheme name="UCA Official">
      <a:dk1>
        <a:srgbClr val="3B245E"/>
      </a:dk1>
      <a:lt1>
        <a:srgbClr val="FFFFFF"/>
      </a:lt1>
      <a:dk2>
        <a:srgbClr val="555555"/>
      </a:dk2>
      <a:lt2>
        <a:srgbClr val="C0C5C7"/>
      </a:lt2>
      <a:accent1>
        <a:srgbClr val="4F2D7F"/>
      </a:accent1>
      <a:accent2>
        <a:srgbClr val="818A8F"/>
      </a:accent2>
      <a:accent3>
        <a:srgbClr val="9FC760"/>
      </a:accent3>
      <a:accent4>
        <a:srgbClr val="5197BE"/>
      </a:accent4>
      <a:accent5>
        <a:srgbClr val="0D746E"/>
      </a:accent5>
      <a:accent6>
        <a:srgbClr val="A897C0"/>
      </a:accent6>
      <a:hlink>
        <a:srgbClr val="0563C1"/>
      </a:hlink>
      <a:folHlink>
        <a:srgbClr val="0563C1"/>
      </a:folHlink>
    </a:clrScheme>
    <a:fontScheme name="UCA Official">
      <a:majorFont>
        <a:latin typeface="Oswald SemiBold"/>
        <a:ea typeface=""/>
        <a:cs typeface=""/>
      </a:majorFont>
      <a:minorFont>
        <a:latin typeface="Source Serif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 Official PPTX Template" id="{C8912FFD-337B-441A-BD66-AFC693C03A3D}" vid="{38638842-AEE2-4407-B6FC-2EC88F03D0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UCA Official PPTX Template</Template>
  <TotalTime>994</TotalTime>
  <Words>2099</Words>
  <Application>Microsoft Office PowerPoint</Application>
  <PresentationFormat>Widescreen</PresentationFormat>
  <Paragraphs>282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Arial</vt:lpstr>
      <vt:lpstr>Calibri</vt:lpstr>
      <vt:lpstr>Open Sans</vt:lpstr>
      <vt:lpstr>Oswald SemiBold</vt:lpstr>
      <vt:lpstr>Roboto</vt:lpstr>
      <vt:lpstr>Source Serif Pro</vt:lpstr>
      <vt:lpstr>Times New Roman</vt:lpstr>
      <vt:lpstr>Wingdings</vt:lpstr>
      <vt:lpstr>UCA Official PPTX Template</vt:lpstr>
      <vt:lpstr>PowerPoint Presentation</vt:lpstr>
      <vt:lpstr>First Your Questions</vt:lpstr>
      <vt:lpstr>My turn! - Time for a Data Visualization Quiz!</vt:lpstr>
      <vt:lpstr>PowerPoint Presentation</vt:lpstr>
      <vt:lpstr>Data Viz Pioneer:  John Snow</vt:lpstr>
      <vt:lpstr>PowerPoint Presentation</vt:lpstr>
      <vt:lpstr>Where Are They Now?:      The Broad Street Pump</vt:lpstr>
      <vt:lpstr>Storytelling With Data</vt:lpstr>
      <vt:lpstr>1. Understand the context</vt:lpstr>
      <vt:lpstr>2. Choose an appropriate visual display</vt:lpstr>
      <vt:lpstr>2. Choose an appropriate visual display</vt:lpstr>
      <vt:lpstr>3. Eliminate clutter</vt:lpstr>
      <vt:lpstr>3. Eliminate clutter</vt:lpstr>
      <vt:lpstr>Proximity</vt:lpstr>
      <vt:lpstr>Similarity</vt:lpstr>
      <vt:lpstr>Enclosure</vt:lpstr>
      <vt:lpstr>Closure</vt:lpstr>
      <vt:lpstr>Continuity</vt:lpstr>
      <vt:lpstr>Connection</vt:lpstr>
      <vt:lpstr>4. Focus attention where you want it </vt:lpstr>
      <vt:lpstr>Lets Play a Game - Preattentive Attributes</vt:lpstr>
      <vt:lpstr>Using Color</vt:lpstr>
      <vt:lpstr>5. Think like a designer</vt:lpstr>
      <vt:lpstr>6. Tell a story</vt:lpstr>
      <vt:lpstr>PowerPoint Presentation</vt:lpstr>
      <vt:lpstr>PowerPoint Presentation</vt:lpstr>
      <vt:lpstr>PowerPoint Presentation</vt:lpstr>
      <vt:lpstr>PowerPoint Presentation</vt:lpstr>
      <vt:lpstr>“So what?” – Takeaways from today’s session</vt:lpstr>
      <vt:lpstr>Data Governance</vt:lpstr>
      <vt:lpstr>Imagine that your bank no Internet use policy. You can use the Internet and company-owed PCs in whatever way they want.</vt:lpstr>
      <vt:lpstr>Definition and Importance of Data Governance</vt:lpstr>
      <vt:lpstr>Definition and Importance of Data Governance</vt:lpstr>
      <vt:lpstr>Why Is Governance Important?</vt:lpstr>
      <vt:lpstr>DG Program</vt:lpstr>
      <vt:lpstr>DG Policy Framework Components</vt:lpstr>
      <vt:lpstr>DG Policy Framework Components</vt:lpstr>
      <vt:lpstr>PowerPoint Presentation</vt:lpstr>
      <vt:lpstr>Internal versus External Documents</vt:lpstr>
      <vt:lpstr>How Policies Differ from Programs and Procedures</vt:lpstr>
      <vt:lpstr>Data Lifecycle &amp; Retention </vt:lpstr>
      <vt:lpstr>PowerPoint Presentation</vt:lpstr>
    </vt:vector>
  </TitlesOfParts>
  <Company>University of Central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Laci M Lyons</dc:creator>
  <cp:lastModifiedBy>Joseph York Thomas</cp:lastModifiedBy>
  <cp:revision>86</cp:revision>
  <dcterms:created xsi:type="dcterms:W3CDTF">2020-08-05T14:50:16Z</dcterms:created>
  <dcterms:modified xsi:type="dcterms:W3CDTF">2024-11-25T21:24:19Z</dcterms:modified>
</cp:coreProperties>
</file>