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 id="2147483693" r:id="rId5"/>
    <p:sldMasterId id="2147483715" r:id="rId6"/>
    <p:sldMasterId id="2147483727" r:id="rId7"/>
  </p:sldMasterIdLst>
  <p:notesMasterIdLst>
    <p:notesMasterId r:id="rId52"/>
  </p:notesMasterIdLst>
  <p:handoutMasterIdLst>
    <p:handoutMasterId r:id="rId53"/>
  </p:handoutMasterIdLst>
  <p:sldIdLst>
    <p:sldId id="926" r:id="rId8"/>
    <p:sldId id="836" r:id="rId9"/>
    <p:sldId id="382" r:id="rId10"/>
    <p:sldId id="837" r:id="rId11"/>
    <p:sldId id="881" r:id="rId12"/>
    <p:sldId id="882" r:id="rId13"/>
    <p:sldId id="883" r:id="rId14"/>
    <p:sldId id="884" r:id="rId15"/>
    <p:sldId id="888" r:id="rId16"/>
    <p:sldId id="889" r:id="rId17"/>
    <p:sldId id="890" r:id="rId18"/>
    <p:sldId id="891" r:id="rId19"/>
    <p:sldId id="912" r:id="rId20"/>
    <p:sldId id="913" r:id="rId21"/>
    <p:sldId id="929" r:id="rId22"/>
    <p:sldId id="930" r:id="rId23"/>
    <p:sldId id="931" r:id="rId24"/>
    <p:sldId id="917" r:id="rId25"/>
    <p:sldId id="918" r:id="rId26"/>
    <p:sldId id="919" r:id="rId27"/>
    <p:sldId id="923" r:id="rId28"/>
    <p:sldId id="924" r:id="rId29"/>
    <p:sldId id="892" r:id="rId30"/>
    <p:sldId id="915" r:id="rId31"/>
    <p:sldId id="897" r:id="rId32"/>
    <p:sldId id="898" r:id="rId33"/>
    <p:sldId id="894" r:id="rId34"/>
    <p:sldId id="896" r:id="rId35"/>
    <p:sldId id="899" r:id="rId36"/>
    <p:sldId id="900" r:id="rId37"/>
    <p:sldId id="901" r:id="rId38"/>
    <p:sldId id="902" r:id="rId39"/>
    <p:sldId id="256" r:id="rId40"/>
    <p:sldId id="263" r:id="rId41"/>
    <p:sldId id="270" r:id="rId42"/>
    <p:sldId id="269" r:id="rId43"/>
    <p:sldId id="273" r:id="rId44"/>
    <p:sldId id="274" r:id="rId45"/>
    <p:sldId id="276" r:id="rId46"/>
    <p:sldId id="265" r:id="rId47"/>
    <p:sldId id="266" r:id="rId48"/>
    <p:sldId id="267" r:id="rId49"/>
    <p:sldId id="869" r:id="rId50"/>
    <p:sldId id="346" r:id="rId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 Montgomery" initials="TM" lastIdx="1" clrIdx="0">
    <p:extLst>
      <p:ext uri="{19B8F6BF-5375-455C-9EA6-DF929625EA0E}">
        <p15:presenceInfo xmlns:p15="http://schemas.microsoft.com/office/powerpoint/2012/main" userId="Tim Montgomer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E668"/>
    <a:srgbClr val="F1643D"/>
    <a:srgbClr val="6DEFB1"/>
    <a:srgbClr val="ACBEE6"/>
    <a:srgbClr val="990000"/>
    <a:srgbClr val="FFFF99"/>
    <a:srgbClr val="BE7864"/>
    <a:srgbClr val="FC9E36"/>
    <a:srgbClr val="A58278"/>
    <a:srgbClr val="AAA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394" autoAdjust="0"/>
  </p:normalViewPr>
  <p:slideViewPr>
    <p:cSldViewPr>
      <p:cViewPr varScale="1">
        <p:scale>
          <a:sx n="94" d="100"/>
          <a:sy n="94" d="100"/>
        </p:scale>
        <p:origin x="2076" y="84"/>
      </p:cViewPr>
      <p:guideLst>
        <p:guide orient="horz" pos="2160"/>
        <p:guide pos="2880"/>
      </p:guideLst>
    </p:cSldViewPr>
  </p:slideViewPr>
  <p:outlineViewPr>
    <p:cViewPr>
      <p:scale>
        <a:sx n="33" d="100"/>
        <a:sy n="33" d="100"/>
      </p:scale>
      <p:origin x="0" y="1368"/>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4" d="100"/>
          <a:sy n="84" d="100"/>
        </p:scale>
        <p:origin x="379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038475" cy="465138"/>
          </a:xfrm>
          <a:prstGeom prst="rect">
            <a:avLst/>
          </a:prstGeom>
        </p:spPr>
        <p:txBody>
          <a:bodyPr vert="horz" lIns="91435" tIns="45718" rIns="91435" bIns="45718" rtlCol="0"/>
          <a:lstStyle>
            <a:lvl1pPr algn="l">
              <a:defRPr sz="1200"/>
            </a:lvl1pPr>
          </a:lstStyle>
          <a:p>
            <a:endParaRPr lang="en-US" dirty="0"/>
          </a:p>
        </p:txBody>
      </p:sp>
      <p:sp>
        <p:nvSpPr>
          <p:cNvPr id="3" name="Date Placeholder 2"/>
          <p:cNvSpPr>
            <a:spLocks noGrp="1"/>
          </p:cNvSpPr>
          <p:nvPr>
            <p:ph type="dt" sz="quarter" idx="1"/>
          </p:nvPr>
        </p:nvSpPr>
        <p:spPr>
          <a:xfrm>
            <a:off x="3970343" y="0"/>
            <a:ext cx="3038475" cy="465138"/>
          </a:xfrm>
          <a:prstGeom prst="rect">
            <a:avLst/>
          </a:prstGeom>
        </p:spPr>
        <p:txBody>
          <a:bodyPr vert="horz" lIns="91435" tIns="45718" rIns="91435" bIns="45718" rtlCol="0"/>
          <a:lstStyle>
            <a:lvl1pPr algn="r">
              <a:defRPr sz="1200"/>
            </a:lvl1pPr>
          </a:lstStyle>
          <a:p>
            <a:fld id="{7095D405-28AB-475E-A169-5282D0E69DF1}" type="datetimeFigureOut">
              <a:rPr lang="en-US" smtClean="0"/>
              <a:t>11/25/2024</a:t>
            </a:fld>
            <a:endParaRPr lang="en-US" dirty="0"/>
          </a:p>
        </p:txBody>
      </p:sp>
      <p:sp>
        <p:nvSpPr>
          <p:cNvPr id="4" name="Footer Placeholder 3"/>
          <p:cNvSpPr>
            <a:spLocks noGrp="1"/>
          </p:cNvSpPr>
          <p:nvPr>
            <p:ph type="ftr" sz="quarter" idx="2"/>
          </p:nvPr>
        </p:nvSpPr>
        <p:spPr>
          <a:xfrm>
            <a:off x="5" y="8829675"/>
            <a:ext cx="3038475" cy="465138"/>
          </a:xfrm>
          <a:prstGeom prst="rect">
            <a:avLst/>
          </a:prstGeom>
        </p:spPr>
        <p:txBody>
          <a:bodyPr vert="horz" lIns="91435" tIns="45718" rIns="91435" bIns="4571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3" y="8829675"/>
            <a:ext cx="3038475" cy="465138"/>
          </a:xfrm>
          <a:prstGeom prst="rect">
            <a:avLst/>
          </a:prstGeom>
        </p:spPr>
        <p:txBody>
          <a:bodyPr vert="horz" lIns="91435" tIns="45718" rIns="91435" bIns="45718" rtlCol="0" anchor="b"/>
          <a:lstStyle>
            <a:lvl1pPr algn="r">
              <a:defRPr sz="1200"/>
            </a:lvl1pPr>
          </a:lstStyle>
          <a:p>
            <a:fld id="{232CF164-8907-4567-8C62-314EFD532FA4}" type="slidenum">
              <a:rPr lang="en-US" smtClean="0"/>
              <a:t>‹#›</a:t>
            </a:fld>
            <a:endParaRPr lang="en-US" dirty="0"/>
          </a:p>
        </p:txBody>
      </p:sp>
    </p:spTree>
    <p:extLst>
      <p:ext uri="{BB962C8B-B14F-4D97-AF65-F5344CB8AC3E}">
        <p14:creationId xmlns:p14="http://schemas.microsoft.com/office/powerpoint/2010/main" val="3520267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3"/>
            <a:ext cx="3037523" cy="464662"/>
          </a:xfrm>
          <a:prstGeom prst="rect">
            <a:avLst/>
          </a:prstGeom>
        </p:spPr>
        <p:txBody>
          <a:bodyPr vert="horz" lIns="91325" tIns="45662" rIns="91325" bIns="45662" rtlCol="0"/>
          <a:lstStyle>
            <a:lvl1pPr algn="l">
              <a:defRPr sz="1200"/>
            </a:lvl1pPr>
          </a:lstStyle>
          <a:p>
            <a:endParaRPr lang="en-US" dirty="0"/>
          </a:p>
        </p:txBody>
      </p:sp>
      <p:sp>
        <p:nvSpPr>
          <p:cNvPr id="3" name="Date Placeholder 2"/>
          <p:cNvSpPr>
            <a:spLocks noGrp="1"/>
          </p:cNvSpPr>
          <p:nvPr>
            <p:ph type="dt" idx="1"/>
          </p:nvPr>
        </p:nvSpPr>
        <p:spPr>
          <a:xfrm>
            <a:off x="3971297" y="3"/>
            <a:ext cx="3037523" cy="464662"/>
          </a:xfrm>
          <a:prstGeom prst="rect">
            <a:avLst/>
          </a:prstGeom>
        </p:spPr>
        <p:txBody>
          <a:bodyPr vert="horz" lIns="91325" tIns="45662" rIns="91325" bIns="45662" rtlCol="0"/>
          <a:lstStyle>
            <a:lvl1pPr algn="r">
              <a:defRPr sz="1200"/>
            </a:lvl1pPr>
          </a:lstStyle>
          <a:p>
            <a:fld id="{D0029261-AF6D-42DE-8045-02AED14CE24E}" type="datetimeFigureOut">
              <a:rPr lang="en-US" smtClean="0"/>
              <a:t>11/25/2024</a:t>
            </a:fld>
            <a:endParaRPr lang="en-US" dirty="0"/>
          </a:p>
        </p:txBody>
      </p:sp>
      <p:sp>
        <p:nvSpPr>
          <p:cNvPr id="4" name="Slide Image Placeholder 3"/>
          <p:cNvSpPr>
            <a:spLocks noGrp="1" noRot="1" noChangeAspect="1"/>
          </p:cNvSpPr>
          <p:nvPr>
            <p:ph type="sldImg" idx="2"/>
          </p:nvPr>
        </p:nvSpPr>
        <p:spPr>
          <a:xfrm>
            <a:off x="561975" y="698500"/>
            <a:ext cx="5838825" cy="4379913"/>
          </a:xfrm>
          <a:prstGeom prst="rect">
            <a:avLst/>
          </a:prstGeom>
          <a:noFill/>
          <a:ln w="12700">
            <a:solidFill>
              <a:prstClr val="black"/>
            </a:solidFill>
          </a:ln>
        </p:spPr>
        <p:txBody>
          <a:bodyPr vert="horz" lIns="91325" tIns="45662" rIns="91325" bIns="45662" rtlCol="0" anchor="ctr"/>
          <a:lstStyle/>
          <a:p>
            <a:endParaRPr lang="en-US" dirty="0"/>
          </a:p>
        </p:txBody>
      </p:sp>
      <p:sp>
        <p:nvSpPr>
          <p:cNvPr id="5" name="Notes Placeholder 4"/>
          <p:cNvSpPr>
            <a:spLocks noGrp="1"/>
          </p:cNvSpPr>
          <p:nvPr>
            <p:ph type="body" sz="quarter" idx="3"/>
          </p:nvPr>
        </p:nvSpPr>
        <p:spPr>
          <a:xfrm>
            <a:off x="562647" y="5334000"/>
            <a:ext cx="5838153" cy="3264618"/>
          </a:xfrm>
          <a:prstGeom prst="rect">
            <a:avLst/>
          </a:prstGeom>
        </p:spPr>
        <p:txBody>
          <a:bodyPr vert="horz" lIns="91325" tIns="45662" rIns="91325" bIns="45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5" y="8830153"/>
            <a:ext cx="3037523" cy="464662"/>
          </a:xfrm>
          <a:prstGeom prst="rect">
            <a:avLst/>
          </a:prstGeom>
        </p:spPr>
        <p:txBody>
          <a:bodyPr vert="horz" lIns="91325" tIns="45662" rIns="91325" bIns="45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297" y="8830153"/>
            <a:ext cx="3037523" cy="464662"/>
          </a:xfrm>
          <a:prstGeom prst="rect">
            <a:avLst/>
          </a:prstGeom>
        </p:spPr>
        <p:txBody>
          <a:bodyPr vert="horz" lIns="91325" tIns="45662" rIns="91325" bIns="45662" rtlCol="0" anchor="b"/>
          <a:lstStyle>
            <a:lvl1pPr algn="r">
              <a:defRPr sz="1200"/>
            </a:lvl1pPr>
          </a:lstStyle>
          <a:p>
            <a:fld id="{8B06BA21-C31D-4238-9E82-C960A12E89C5}" type="slidenum">
              <a:rPr lang="en-US" smtClean="0"/>
              <a:t>‹#›</a:t>
            </a:fld>
            <a:endParaRPr lang="en-US" dirty="0"/>
          </a:p>
        </p:txBody>
      </p:sp>
    </p:spTree>
    <p:extLst>
      <p:ext uri="{BB962C8B-B14F-4D97-AF65-F5344CB8AC3E}">
        <p14:creationId xmlns:p14="http://schemas.microsoft.com/office/powerpoint/2010/main" val="3866152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0863" y="693738"/>
            <a:ext cx="5800725" cy="4351337"/>
          </a:xfrm>
        </p:spPr>
      </p:sp>
      <p:sp>
        <p:nvSpPr>
          <p:cNvPr id="3" name="Notes Placeholder 2"/>
          <p:cNvSpPr>
            <a:spLocks noGrp="1"/>
          </p:cNvSpPr>
          <p:nvPr>
            <p:ph type="body" idx="1"/>
          </p:nvPr>
        </p:nvSpPr>
        <p:spPr/>
        <p:txBody>
          <a:bodyPr/>
          <a:lstStyle/>
          <a:p>
            <a:r>
              <a:rPr lang="en-US" sz="1600" b="1" dirty="0"/>
              <a:t>Code name: ETA – Arkansas Ethics</a:t>
            </a:r>
          </a:p>
          <a:p>
            <a:endParaRPr lang="en-US" sz="1600" dirty="0"/>
          </a:p>
          <a:p>
            <a:r>
              <a:rPr lang="en-US" sz="1600" dirty="0"/>
              <a:t>The Board wants to make sure that Arkansas CPAs know and understand the laws and rules that affect them in their role as a CPA.</a:t>
            </a:r>
          </a:p>
          <a:p>
            <a:endParaRPr lang="en-US" sz="1600" dirty="0"/>
          </a:p>
          <a:p>
            <a:pPr defTabSz="907633">
              <a:defRPr/>
            </a:pPr>
            <a:r>
              <a:rPr lang="en-US" sz="1600" dirty="0">
                <a:solidFill>
                  <a:prstClr val="black"/>
                </a:solidFill>
                <a:sym typeface="Wingdings 3" panose="05040102010807070707" pitchFamily="18" charset="2"/>
              </a:rPr>
              <a:t> </a:t>
            </a:r>
            <a:r>
              <a:rPr lang="en-US" sz="1600" dirty="0">
                <a:solidFill>
                  <a:prstClr val="black"/>
                </a:solidFill>
              </a:rPr>
              <a:t>The ethics hours requirement does not go into effect for new CPAs until their first full calendar year of licensure.</a:t>
            </a:r>
          </a:p>
          <a:p>
            <a:pPr defTabSz="907633">
              <a:defRPr/>
            </a:pPr>
            <a:r>
              <a:rPr lang="en-US" sz="1600" dirty="0">
                <a:solidFill>
                  <a:prstClr val="black"/>
                </a:solidFill>
                <a:sym typeface="Wingdings 3" panose="05040102010807070707" pitchFamily="18" charset="2"/>
              </a:rPr>
              <a:t> </a:t>
            </a:r>
            <a:r>
              <a:rPr lang="en-US" sz="1600" dirty="0">
                <a:solidFill>
                  <a:prstClr val="black"/>
                </a:solidFill>
              </a:rPr>
              <a:t>Note regarding upgrades: will have to get 4 </a:t>
            </a:r>
            <a:r>
              <a:rPr lang="en-US" sz="1600" dirty="0" err="1">
                <a:solidFill>
                  <a:prstClr val="black"/>
                </a:solidFill>
              </a:rPr>
              <a:t>hrs</a:t>
            </a:r>
            <a:r>
              <a:rPr lang="en-US" sz="1600" dirty="0">
                <a:solidFill>
                  <a:prstClr val="black"/>
                </a:solidFill>
              </a:rPr>
              <a:t> Ethics within 3 years before upgrade and 4 additional </a:t>
            </a:r>
            <a:r>
              <a:rPr lang="en-US" sz="1600" dirty="0" err="1">
                <a:solidFill>
                  <a:prstClr val="black"/>
                </a:solidFill>
              </a:rPr>
              <a:t>hrs</a:t>
            </a:r>
            <a:r>
              <a:rPr lang="en-US" sz="1600" dirty="0">
                <a:solidFill>
                  <a:prstClr val="black"/>
                </a:solidFill>
              </a:rPr>
              <a:t> 1</a:t>
            </a:r>
            <a:r>
              <a:rPr lang="en-US" sz="1600" baseline="30000" dirty="0">
                <a:solidFill>
                  <a:prstClr val="black"/>
                </a:solidFill>
              </a:rPr>
              <a:t>st</a:t>
            </a:r>
            <a:r>
              <a:rPr lang="en-US" sz="1600" dirty="0">
                <a:solidFill>
                  <a:prstClr val="black"/>
                </a:solidFill>
              </a:rPr>
              <a:t> full year after upgrade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06BA21-C31D-4238-9E82-C960A12E89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8600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1975" y="698500"/>
            <a:ext cx="5838825" cy="4379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167">
              <a:defRPr/>
            </a:pPr>
            <a:fld id="{8B06BA21-C31D-4238-9E82-C960A12E89C5}" type="slidenum">
              <a:rPr lang="en-US">
                <a:solidFill>
                  <a:prstClr val="black"/>
                </a:solidFill>
                <a:latin typeface="Calibri"/>
              </a:rPr>
              <a:pPr defTabSz="921167">
                <a:defRPr/>
              </a:pPr>
              <a:t>10</a:t>
            </a:fld>
            <a:endParaRPr lang="en-US" dirty="0">
              <a:solidFill>
                <a:prstClr val="black"/>
              </a:solidFill>
              <a:latin typeface="Calibri"/>
            </a:endParaRPr>
          </a:p>
        </p:txBody>
      </p:sp>
    </p:spTree>
    <p:extLst>
      <p:ext uri="{BB962C8B-B14F-4D97-AF65-F5344CB8AC3E}">
        <p14:creationId xmlns:p14="http://schemas.microsoft.com/office/powerpoint/2010/main" val="1424766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1975" y="698500"/>
            <a:ext cx="5838825" cy="4379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167">
              <a:defRPr/>
            </a:pPr>
            <a:fld id="{8B06BA21-C31D-4238-9E82-C960A12E89C5}" type="slidenum">
              <a:rPr lang="en-US">
                <a:solidFill>
                  <a:prstClr val="black"/>
                </a:solidFill>
                <a:latin typeface="Calibri"/>
              </a:rPr>
              <a:pPr defTabSz="921167">
                <a:defRPr/>
              </a:pPr>
              <a:t>11</a:t>
            </a:fld>
            <a:endParaRPr lang="en-US" dirty="0">
              <a:solidFill>
                <a:prstClr val="black"/>
              </a:solidFill>
              <a:latin typeface="Calibri"/>
            </a:endParaRPr>
          </a:p>
        </p:txBody>
      </p:sp>
    </p:spTree>
    <p:extLst>
      <p:ext uri="{BB962C8B-B14F-4D97-AF65-F5344CB8AC3E}">
        <p14:creationId xmlns:p14="http://schemas.microsoft.com/office/powerpoint/2010/main" val="1058432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1975" y="698500"/>
            <a:ext cx="5838825" cy="4379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167">
              <a:defRPr/>
            </a:pPr>
            <a:fld id="{8B06BA21-C31D-4238-9E82-C960A12E89C5}" type="slidenum">
              <a:rPr lang="en-US">
                <a:solidFill>
                  <a:prstClr val="black"/>
                </a:solidFill>
                <a:latin typeface="Calibri"/>
              </a:rPr>
              <a:pPr defTabSz="921167">
                <a:defRPr/>
              </a:pPr>
              <a:t>12</a:t>
            </a:fld>
            <a:endParaRPr lang="en-US" dirty="0">
              <a:solidFill>
                <a:prstClr val="black"/>
              </a:solidFill>
              <a:latin typeface="Calibri"/>
            </a:endParaRPr>
          </a:p>
        </p:txBody>
      </p:sp>
    </p:spTree>
    <p:extLst>
      <p:ext uri="{BB962C8B-B14F-4D97-AF65-F5344CB8AC3E}">
        <p14:creationId xmlns:p14="http://schemas.microsoft.com/office/powerpoint/2010/main" val="367526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Automatic Mobility (4): NV, NE, NC, AL</a:t>
            </a:r>
          </a:p>
          <a:p>
            <a:r>
              <a:rPr lang="en-US" dirty="0"/>
              <a:t>Moving forward with changes (2): AR, OR</a:t>
            </a:r>
          </a:p>
          <a:p>
            <a:r>
              <a:rPr lang="en-US" dirty="0"/>
              <a:t>States talking about change (9): CA, WA, MN, IA, OH, SC, NH, UT, IN</a:t>
            </a:r>
          </a:p>
          <a:p>
            <a:r>
              <a:rPr lang="en-US" dirty="0"/>
              <a:t>Total = 15</a:t>
            </a:r>
          </a:p>
        </p:txBody>
      </p:sp>
      <p:sp>
        <p:nvSpPr>
          <p:cNvPr id="4" name="Slide Number Placeholder 3"/>
          <p:cNvSpPr>
            <a:spLocks noGrp="1"/>
          </p:cNvSpPr>
          <p:nvPr>
            <p:ph type="sldNum" sz="quarter" idx="5"/>
          </p:nvPr>
        </p:nvSpPr>
        <p:spPr/>
        <p:txBody>
          <a:bodyPr/>
          <a:lstStyle/>
          <a:p>
            <a:fld id="{8B06BA21-C31D-4238-9E82-C960A12E89C5}" type="slidenum">
              <a:rPr lang="en-US" smtClean="0"/>
              <a:t>13</a:t>
            </a:fld>
            <a:endParaRPr lang="en-US" dirty="0"/>
          </a:p>
        </p:txBody>
      </p:sp>
    </p:spTree>
    <p:extLst>
      <p:ext uri="{BB962C8B-B14F-4D97-AF65-F5344CB8AC3E}">
        <p14:creationId xmlns:p14="http://schemas.microsoft.com/office/powerpoint/2010/main" val="3664863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Automatic Mobility (4): NV, NE, NC, AL</a:t>
            </a:r>
          </a:p>
          <a:p>
            <a:r>
              <a:rPr lang="en-US" dirty="0"/>
              <a:t>Moving forward with changes (3): AR, OR, CA</a:t>
            </a:r>
          </a:p>
          <a:p>
            <a:r>
              <a:rPr lang="en-US" dirty="0"/>
              <a:t>States talking about change (11): WA, MN, IA, OH, SC, NH, ND, NV, HI, UT, IN</a:t>
            </a:r>
          </a:p>
          <a:p>
            <a:r>
              <a:rPr lang="en-US" dirty="0"/>
              <a:t>Whispers (7): OK, MO, IL, LA, WV, NY, MS</a:t>
            </a:r>
          </a:p>
          <a:p>
            <a:r>
              <a:rPr lang="en-US" dirty="0"/>
              <a:t>Total = 25</a:t>
            </a:r>
          </a:p>
          <a:p>
            <a:endParaRPr lang="en-US" dirty="0"/>
          </a:p>
        </p:txBody>
      </p:sp>
      <p:sp>
        <p:nvSpPr>
          <p:cNvPr id="4" name="Slide Number Placeholder 3"/>
          <p:cNvSpPr>
            <a:spLocks noGrp="1"/>
          </p:cNvSpPr>
          <p:nvPr>
            <p:ph type="sldNum" sz="quarter" idx="5"/>
          </p:nvPr>
        </p:nvSpPr>
        <p:spPr/>
        <p:txBody>
          <a:bodyPr/>
          <a:lstStyle/>
          <a:p>
            <a:fld id="{8B06BA21-C31D-4238-9E82-C960A12E89C5}" type="slidenum">
              <a:rPr lang="en-US" smtClean="0"/>
              <a:t>14</a:t>
            </a:fld>
            <a:endParaRPr lang="en-US" dirty="0"/>
          </a:p>
        </p:txBody>
      </p:sp>
    </p:spTree>
    <p:extLst>
      <p:ext uri="{BB962C8B-B14F-4D97-AF65-F5344CB8AC3E}">
        <p14:creationId xmlns:p14="http://schemas.microsoft.com/office/powerpoint/2010/main" val="2535045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Automatic Mobility (4): NV, NE, NC, AL</a:t>
            </a:r>
          </a:p>
          <a:p>
            <a:r>
              <a:rPr lang="en-US" dirty="0"/>
              <a:t>Moving forward with changes (4): AR, OR, CA, VA</a:t>
            </a:r>
          </a:p>
          <a:p>
            <a:r>
              <a:rPr lang="en-US" dirty="0"/>
              <a:t>States talking about change (13): WA, UT, AZ, ND, MN, IA, MS, IN, OH, SC, NH, HI, AK</a:t>
            </a:r>
          </a:p>
          <a:p>
            <a:r>
              <a:rPr lang="en-US" dirty="0"/>
              <a:t>Whispers (10): ID, MT, SD, KS, MO, IL, LA, KY, TN, WV</a:t>
            </a:r>
          </a:p>
          <a:p>
            <a:r>
              <a:rPr lang="en-US" dirty="0"/>
              <a:t>Total = 31</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06BA21-C31D-4238-9E82-C960A12E89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0310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Automatic Mobility (3): NV, NC, AL</a:t>
            </a:r>
          </a:p>
          <a:p>
            <a:r>
              <a:rPr lang="en-US" dirty="0"/>
              <a:t>Moving forward with changes (9): CA, OR, WA, ID, NE, TX, AR, IL, VA</a:t>
            </a:r>
          </a:p>
          <a:p>
            <a:r>
              <a:rPr lang="en-US" dirty="0"/>
              <a:t>States talking about change (13): UT, AZ, ND, MN, IA, MO, MS, IN, OH, SC, NH, HI, AK</a:t>
            </a:r>
          </a:p>
          <a:p>
            <a:r>
              <a:rPr lang="en-US" dirty="0"/>
              <a:t>Whispers (7): MT, SD, KS, LA, KY, TN, WV</a:t>
            </a:r>
          </a:p>
          <a:p>
            <a:r>
              <a:rPr lang="en-US" dirty="0"/>
              <a:t>Total = 32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06BA21-C31D-4238-9E82-C960A12E89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9172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Automatic Mobility (3): NV, NC, AL</a:t>
            </a:r>
          </a:p>
          <a:p>
            <a:r>
              <a:rPr lang="en-US" dirty="0"/>
              <a:t>Moving forward with changes (17): CA, OR, WA, ID, UT, NE, OK, TX, AR, IL, OH, PA, VA, SC, FL, MD, MA</a:t>
            </a:r>
          </a:p>
          <a:p>
            <a:r>
              <a:rPr lang="en-US" dirty="0"/>
              <a:t>States talking about change (10): AZ, ND, MN, IA, MO, MS, IN, NH, HI, AK</a:t>
            </a:r>
          </a:p>
          <a:p>
            <a:r>
              <a:rPr lang="en-US" dirty="0"/>
              <a:t>Whispers (10): MT, WY, SD, KS, LA, MI, KY, TN, WV, ME</a:t>
            </a:r>
          </a:p>
          <a:p>
            <a:r>
              <a:rPr lang="en-US" dirty="0"/>
              <a:t>Total = 40</a:t>
            </a:r>
          </a:p>
          <a:p>
            <a:r>
              <a:rPr lang="en-US" dirty="0"/>
              <a:t>Unknown or Not pursuing (10) NM, CO, WI, DE, NJ, RI, VT, GA, DC, NY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06BA21-C31D-4238-9E82-C960A12E89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3848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6725" y="460375"/>
            <a:ext cx="4752975" cy="3565525"/>
          </a:xfrm>
        </p:spPr>
      </p:sp>
      <p:sp>
        <p:nvSpPr>
          <p:cNvPr id="3" name="Notes Placeholder 2"/>
          <p:cNvSpPr>
            <a:spLocks noGrp="1"/>
          </p:cNvSpPr>
          <p:nvPr>
            <p:ph type="body" idx="1"/>
          </p:nvPr>
        </p:nvSpPr>
        <p:spPr>
          <a:xfrm>
            <a:off x="461168" y="4141675"/>
            <a:ext cx="6148912" cy="4746157"/>
          </a:xfrm>
        </p:spPr>
        <p:txBody>
          <a:bodyPr/>
          <a:lstStyle/>
          <a:p>
            <a:pPr defTabSz="921167">
              <a:defRPr/>
            </a:pPr>
            <a:endParaRPr lang="en-US" sz="1800" dirty="0"/>
          </a:p>
        </p:txBody>
      </p:sp>
      <p:sp>
        <p:nvSpPr>
          <p:cNvPr id="4" name="Slide Number Placeholder 3"/>
          <p:cNvSpPr>
            <a:spLocks noGrp="1"/>
          </p:cNvSpPr>
          <p:nvPr>
            <p:ph type="sldNum" sz="quarter" idx="10"/>
          </p:nvPr>
        </p:nvSpPr>
        <p:spPr/>
        <p:txBody>
          <a:bodyPr/>
          <a:lstStyle/>
          <a:p>
            <a:fld id="{8B06BA21-C31D-4238-9E82-C960A12E89C5}" type="slidenum">
              <a:rPr lang="en-US" smtClean="0"/>
              <a:t>23</a:t>
            </a:fld>
            <a:endParaRPr lang="en-US" dirty="0"/>
          </a:p>
        </p:txBody>
      </p:sp>
    </p:spTree>
    <p:extLst>
      <p:ext uri="{BB962C8B-B14F-4D97-AF65-F5344CB8AC3E}">
        <p14:creationId xmlns:p14="http://schemas.microsoft.com/office/powerpoint/2010/main" val="3396615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1975" y="698500"/>
            <a:ext cx="5838825" cy="4379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1167" rtl="0" eaLnBrk="1" fontAlgn="auto" latinLnBrk="0" hangingPunct="1">
              <a:lnSpc>
                <a:spcPct val="100000"/>
              </a:lnSpc>
              <a:spcBef>
                <a:spcPts val="0"/>
              </a:spcBef>
              <a:spcAft>
                <a:spcPts val="0"/>
              </a:spcAft>
              <a:buClrTx/>
              <a:buSzTx/>
              <a:buFontTx/>
              <a:buNone/>
              <a:tabLst/>
              <a:defRPr/>
            </a:pPr>
            <a:fld id="{8B06BA21-C31D-4238-9E82-C960A12E89C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1167"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0437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1975" y="698500"/>
            <a:ext cx="5838825" cy="4379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167">
              <a:defRPr/>
            </a:pPr>
            <a:fld id="{8B06BA21-C31D-4238-9E82-C960A12E89C5}" type="slidenum">
              <a:rPr lang="en-US">
                <a:solidFill>
                  <a:prstClr val="black"/>
                </a:solidFill>
                <a:latin typeface="Calibri"/>
              </a:rPr>
              <a:pPr defTabSz="921167">
                <a:defRPr/>
              </a:pPr>
              <a:t>2</a:t>
            </a:fld>
            <a:endParaRPr lang="en-US" dirty="0">
              <a:solidFill>
                <a:prstClr val="black"/>
              </a:solidFill>
              <a:latin typeface="Calibri"/>
            </a:endParaRPr>
          </a:p>
        </p:txBody>
      </p:sp>
    </p:spTree>
    <p:extLst>
      <p:ext uri="{BB962C8B-B14F-4D97-AF65-F5344CB8AC3E}">
        <p14:creationId xmlns:p14="http://schemas.microsoft.com/office/powerpoint/2010/main" val="1968429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6725" y="460375"/>
            <a:ext cx="4752975" cy="3565525"/>
          </a:xfrm>
        </p:spPr>
      </p:sp>
      <p:sp>
        <p:nvSpPr>
          <p:cNvPr id="3" name="Notes Placeholder 2"/>
          <p:cNvSpPr>
            <a:spLocks noGrp="1"/>
          </p:cNvSpPr>
          <p:nvPr>
            <p:ph type="body" idx="1"/>
          </p:nvPr>
        </p:nvSpPr>
        <p:spPr>
          <a:xfrm>
            <a:off x="461168" y="4141675"/>
            <a:ext cx="6148912" cy="4746157"/>
          </a:xfrm>
        </p:spPr>
        <p:txBody>
          <a:bodyPr/>
          <a:lstStyle/>
          <a:p>
            <a:pPr defTabSz="921167">
              <a:defRPr/>
            </a:pPr>
            <a:endParaRPr lang="en-US" sz="1800" dirty="0"/>
          </a:p>
        </p:txBody>
      </p:sp>
      <p:sp>
        <p:nvSpPr>
          <p:cNvPr id="4" name="Slide Number Placeholder 3"/>
          <p:cNvSpPr>
            <a:spLocks noGrp="1"/>
          </p:cNvSpPr>
          <p:nvPr>
            <p:ph type="sldNum" sz="quarter" idx="10"/>
          </p:nvPr>
        </p:nvSpPr>
        <p:spPr/>
        <p:txBody>
          <a:bodyPr/>
          <a:lstStyle/>
          <a:p>
            <a:fld id="{8B06BA21-C31D-4238-9E82-C960A12E89C5}" type="slidenum">
              <a:rPr lang="en-US" smtClean="0"/>
              <a:t>25</a:t>
            </a:fld>
            <a:endParaRPr lang="en-US" dirty="0"/>
          </a:p>
        </p:txBody>
      </p:sp>
    </p:spTree>
    <p:extLst>
      <p:ext uri="{BB962C8B-B14F-4D97-AF65-F5344CB8AC3E}">
        <p14:creationId xmlns:p14="http://schemas.microsoft.com/office/powerpoint/2010/main" val="2272714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1975" y="698500"/>
            <a:ext cx="5838825" cy="4379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167">
              <a:defRPr/>
            </a:pPr>
            <a:fld id="{8B06BA21-C31D-4238-9E82-C960A12E89C5}" type="slidenum">
              <a:rPr lang="en-US">
                <a:solidFill>
                  <a:prstClr val="black"/>
                </a:solidFill>
                <a:latin typeface="Calibri"/>
              </a:rPr>
              <a:pPr defTabSz="921167">
                <a:defRPr/>
              </a:pPr>
              <a:t>26</a:t>
            </a:fld>
            <a:endParaRPr lang="en-US" dirty="0">
              <a:solidFill>
                <a:prstClr val="black"/>
              </a:solidFill>
              <a:latin typeface="Calibri"/>
            </a:endParaRPr>
          </a:p>
        </p:txBody>
      </p:sp>
    </p:spTree>
    <p:extLst>
      <p:ext uri="{BB962C8B-B14F-4D97-AF65-F5344CB8AC3E}">
        <p14:creationId xmlns:p14="http://schemas.microsoft.com/office/powerpoint/2010/main" val="1562247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6725" y="460375"/>
            <a:ext cx="4752975" cy="3565525"/>
          </a:xfrm>
        </p:spPr>
      </p:sp>
      <p:sp>
        <p:nvSpPr>
          <p:cNvPr id="3" name="Notes Placeholder 2"/>
          <p:cNvSpPr>
            <a:spLocks noGrp="1"/>
          </p:cNvSpPr>
          <p:nvPr>
            <p:ph type="body" idx="1"/>
          </p:nvPr>
        </p:nvSpPr>
        <p:spPr>
          <a:xfrm>
            <a:off x="461168" y="4141675"/>
            <a:ext cx="6148912" cy="4746157"/>
          </a:xfrm>
        </p:spPr>
        <p:txBody>
          <a:bodyPr/>
          <a:lstStyle/>
          <a:p>
            <a:pPr defTabSz="921167">
              <a:defRPr/>
            </a:pPr>
            <a:endParaRPr lang="en-US" sz="1800" dirty="0"/>
          </a:p>
        </p:txBody>
      </p:sp>
      <p:sp>
        <p:nvSpPr>
          <p:cNvPr id="4" name="Slide Number Placeholder 3"/>
          <p:cNvSpPr>
            <a:spLocks noGrp="1"/>
          </p:cNvSpPr>
          <p:nvPr>
            <p:ph type="sldNum" sz="quarter" idx="10"/>
          </p:nvPr>
        </p:nvSpPr>
        <p:spPr/>
        <p:txBody>
          <a:bodyPr/>
          <a:lstStyle/>
          <a:p>
            <a:fld id="{8B06BA21-C31D-4238-9E82-C960A12E89C5}" type="slidenum">
              <a:rPr lang="en-US" smtClean="0"/>
              <a:t>27</a:t>
            </a:fld>
            <a:endParaRPr lang="en-US" dirty="0"/>
          </a:p>
        </p:txBody>
      </p:sp>
    </p:spTree>
    <p:extLst>
      <p:ext uri="{BB962C8B-B14F-4D97-AF65-F5344CB8AC3E}">
        <p14:creationId xmlns:p14="http://schemas.microsoft.com/office/powerpoint/2010/main" val="2250076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1975" y="698500"/>
            <a:ext cx="5838825" cy="4379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167">
              <a:defRPr/>
            </a:pPr>
            <a:fld id="{8B06BA21-C31D-4238-9E82-C960A12E89C5}" type="slidenum">
              <a:rPr lang="en-US">
                <a:solidFill>
                  <a:prstClr val="black"/>
                </a:solidFill>
                <a:latin typeface="Calibri"/>
              </a:rPr>
              <a:pPr defTabSz="921167">
                <a:defRPr/>
              </a:pPr>
              <a:t>28</a:t>
            </a:fld>
            <a:endParaRPr lang="en-US" dirty="0">
              <a:solidFill>
                <a:prstClr val="black"/>
              </a:solidFill>
              <a:latin typeface="Calibri"/>
            </a:endParaRPr>
          </a:p>
        </p:txBody>
      </p:sp>
    </p:spTree>
    <p:extLst>
      <p:ext uri="{BB962C8B-B14F-4D97-AF65-F5344CB8AC3E}">
        <p14:creationId xmlns:p14="http://schemas.microsoft.com/office/powerpoint/2010/main" val="3286772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1975" y="698500"/>
            <a:ext cx="5838825" cy="4379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167">
              <a:defRPr/>
            </a:pPr>
            <a:fld id="{8B06BA21-C31D-4238-9E82-C960A12E89C5}" type="slidenum">
              <a:rPr lang="en-US">
                <a:solidFill>
                  <a:prstClr val="black"/>
                </a:solidFill>
                <a:latin typeface="Calibri"/>
              </a:rPr>
              <a:pPr defTabSz="921167">
                <a:defRPr/>
              </a:pPr>
              <a:t>29</a:t>
            </a:fld>
            <a:endParaRPr lang="en-US" dirty="0">
              <a:solidFill>
                <a:prstClr val="black"/>
              </a:solidFill>
              <a:latin typeface="Calibri"/>
            </a:endParaRPr>
          </a:p>
        </p:txBody>
      </p:sp>
    </p:spTree>
    <p:extLst>
      <p:ext uri="{BB962C8B-B14F-4D97-AF65-F5344CB8AC3E}">
        <p14:creationId xmlns:p14="http://schemas.microsoft.com/office/powerpoint/2010/main" val="12609971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6725" y="460375"/>
            <a:ext cx="4752975" cy="3565525"/>
          </a:xfrm>
        </p:spPr>
      </p:sp>
      <p:sp>
        <p:nvSpPr>
          <p:cNvPr id="3" name="Notes Placeholder 2"/>
          <p:cNvSpPr>
            <a:spLocks noGrp="1"/>
          </p:cNvSpPr>
          <p:nvPr>
            <p:ph type="body" idx="1"/>
          </p:nvPr>
        </p:nvSpPr>
        <p:spPr>
          <a:xfrm>
            <a:off x="461168" y="4141675"/>
            <a:ext cx="6148912" cy="4746157"/>
          </a:xfrm>
        </p:spPr>
        <p:txBody>
          <a:bodyPr/>
          <a:lstStyle/>
          <a:p>
            <a:pPr defTabSz="921167">
              <a:defRPr/>
            </a:pPr>
            <a:endParaRPr lang="en-US" sz="1800" dirty="0"/>
          </a:p>
        </p:txBody>
      </p:sp>
      <p:sp>
        <p:nvSpPr>
          <p:cNvPr id="4" name="Slide Number Placeholder 3"/>
          <p:cNvSpPr>
            <a:spLocks noGrp="1"/>
          </p:cNvSpPr>
          <p:nvPr>
            <p:ph type="sldNum" sz="quarter" idx="10"/>
          </p:nvPr>
        </p:nvSpPr>
        <p:spPr/>
        <p:txBody>
          <a:bodyPr/>
          <a:lstStyle/>
          <a:p>
            <a:fld id="{8B06BA21-C31D-4238-9E82-C960A12E89C5}" type="slidenum">
              <a:rPr lang="en-US" smtClean="0"/>
              <a:t>30</a:t>
            </a:fld>
            <a:endParaRPr lang="en-US" dirty="0"/>
          </a:p>
        </p:txBody>
      </p:sp>
    </p:spTree>
    <p:extLst>
      <p:ext uri="{BB962C8B-B14F-4D97-AF65-F5344CB8AC3E}">
        <p14:creationId xmlns:p14="http://schemas.microsoft.com/office/powerpoint/2010/main" val="15154647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1975" y="698500"/>
            <a:ext cx="5838825" cy="4379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167">
              <a:defRPr/>
            </a:pPr>
            <a:fld id="{8B06BA21-C31D-4238-9E82-C960A12E89C5}" type="slidenum">
              <a:rPr lang="en-US">
                <a:solidFill>
                  <a:prstClr val="black"/>
                </a:solidFill>
                <a:latin typeface="Calibri"/>
              </a:rPr>
              <a:pPr defTabSz="921167">
                <a:defRPr/>
              </a:pPr>
              <a:t>31</a:t>
            </a:fld>
            <a:endParaRPr lang="en-US" dirty="0">
              <a:solidFill>
                <a:prstClr val="black"/>
              </a:solidFill>
              <a:latin typeface="Calibri"/>
            </a:endParaRPr>
          </a:p>
        </p:txBody>
      </p:sp>
    </p:spTree>
    <p:extLst>
      <p:ext uri="{BB962C8B-B14F-4D97-AF65-F5344CB8AC3E}">
        <p14:creationId xmlns:p14="http://schemas.microsoft.com/office/powerpoint/2010/main" val="36041947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1975" y="698500"/>
            <a:ext cx="5838825" cy="4379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167">
              <a:defRPr/>
            </a:pPr>
            <a:fld id="{8B06BA21-C31D-4238-9E82-C960A12E89C5}" type="slidenum">
              <a:rPr lang="en-US">
                <a:solidFill>
                  <a:prstClr val="black"/>
                </a:solidFill>
                <a:latin typeface="Calibri"/>
              </a:rPr>
              <a:pPr defTabSz="921167">
                <a:defRPr/>
              </a:pPr>
              <a:t>32</a:t>
            </a:fld>
            <a:endParaRPr lang="en-US" dirty="0">
              <a:solidFill>
                <a:prstClr val="black"/>
              </a:solidFill>
              <a:latin typeface="Calibri"/>
            </a:endParaRPr>
          </a:p>
        </p:txBody>
      </p:sp>
    </p:spTree>
    <p:extLst>
      <p:ext uri="{BB962C8B-B14F-4D97-AF65-F5344CB8AC3E}">
        <p14:creationId xmlns:p14="http://schemas.microsoft.com/office/powerpoint/2010/main" val="9699327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1975" y="698500"/>
            <a:ext cx="5838825" cy="4379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167">
              <a:defRPr/>
            </a:pPr>
            <a:fld id="{8B06BA21-C31D-4238-9E82-C960A12E89C5}" type="slidenum">
              <a:rPr lang="en-US">
                <a:solidFill>
                  <a:prstClr val="black"/>
                </a:solidFill>
                <a:latin typeface="Calibri"/>
              </a:rPr>
              <a:pPr defTabSz="921167">
                <a:defRPr/>
              </a:pPr>
              <a:t>43</a:t>
            </a:fld>
            <a:endParaRPr lang="en-US" dirty="0">
              <a:solidFill>
                <a:prstClr val="black"/>
              </a:solidFill>
              <a:latin typeface="Calibri"/>
            </a:endParaRPr>
          </a:p>
        </p:txBody>
      </p:sp>
    </p:spTree>
    <p:extLst>
      <p:ext uri="{BB962C8B-B14F-4D97-AF65-F5344CB8AC3E}">
        <p14:creationId xmlns:p14="http://schemas.microsoft.com/office/powerpoint/2010/main" val="289450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1975" y="698500"/>
            <a:ext cx="5838825" cy="4379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06BA21-C31D-4238-9E82-C960A12E89C5}" type="slidenum">
              <a:rPr lang="en-US" smtClean="0"/>
              <a:t>44</a:t>
            </a:fld>
            <a:endParaRPr lang="en-US" dirty="0"/>
          </a:p>
        </p:txBody>
      </p:sp>
    </p:spTree>
    <p:extLst>
      <p:ext uri="{BB962C8B-B14F-4D97-AF65-F5344CB8AC3E}">
        <p14:creationId xmlns:p14="http://schemas.microsoft.com/office/powerpoint/2010/main" val="816202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6725" y="460375"/>
            <a:ext cx="4752975" cy="3565525"/>
          </a:xfrm>
        </p:spPr>
      </p:sp>
      <p:sp>
        <p:nvSpPr>
          <p:cNvPr id="3" name="Notes Placeholder 2"/>
          <p:cNvSpPr>
            <a:spLocks noGrp="1"/>
          </p:cNvSpPr>
          <p:nvPr>
            <p:ph type="body" idx="1"/>
          </p:nvPr>
        </p:nvSpPr>
        <p:spPr>
          <a:xfrm>
            <a:off x="461168" y="4141675"/>
            <a:ext cx="6148912" cy="4746157"/>
          </a:xfrm>
        </p:spPr>
        <p:txBody>
          <a:bodyPr/>
          <a:lstStyle/>
          <a:p>
            <a:pPr defTabSz="921167">
              <a:defRPr/>
            </a:pPr>
            <a:endParaRPr lang="en-US" sz="1800" dirty="0"/>
          </a:p>
        </p:txBody>
      </p:sp>
      <p:sp>
        <p:nvSpPr>
          <p:cNvPr id="4" name="Slide Number Placeholder 3"/>
          <p:cNvSpPr>
            <a:spLocks noGrp="1"/>
          </p:cNvSpPr>
          <p:nvPr>
            <p:ph type="sldNum" sz="quarter" idx="10"/>
          </p:nvPr>
        </p:nvSpPr>
        <p:spPr/>
        <p:txBody>
          <a:bodyPr/>
          <a:lstStyle/>
          <a:p>
            <a:fld id="{8B06BA21-C31D-4238-9E82-C960A12E89C5}" type="slidenum">
              <a:rPr lang="en-US" smtClean="0"/>
              <a:t>3</a:t>
            </a:fld>
            <a:endParaRPr lang="en-US" dirty="0"/>
          </a:p>
        </p:txBody>
      </p:sp>
    </p:spTree>
    <p:extLst>
      <p:ext uri="{BB962C8B-B14F-4D97-AF65-F5344CB8AC3E}">
        <p14:creationId xmlns:p14="http://schemas.microsoft.com/office/powerpoint/2010/main" val="1524185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1975" y="698500"/>
            <a:ext cx="5838825" cy="4379913"/>
          </a:xfrm>
        </p:spPr>
      </p:sp>
      <p:sp>
        <p:nvSpPr>
          <p:cNvPr id="3" name="Notes Placeholder 2"/>
          <p:cNvSpPr>
            <a:spLocks noGrp="1"/>
          </p:cNvSpPr>
          <p:nvPr>
            <p:ph type="body" idx="1"/>
          </p:nvPr>
        </p:nvSpPr>
        <p:spPr/>
        <p:txBody>
          <a:bodyPr/>
          <a:lstStyle/>
          <a:p>
            <a:r>
              <a:rPr lang="en-US" dirty="0"/>
              <a:t>financial accounting</a:t>
            </a:r>
          </a:p>
          <a:p>
            <a:r>
              <a:rPr lang="en-US" dirty="0"/>
              <a:t>management accounting</a:t>
            </a:r>
          </a:p>
          <a:p>
            <a:r>
              <a:rPr lang="en-US" dirty="0"/>
              <a:t>governmental and not-for-profit accounting</a:t>
            </a:r>
          </a:p>
          <a:p>
            <a:r>
              <a:rPr lang="en-US" dirty="0"/>
              <a:t>federal taxation</a:t>
            </a:r>
          </a:p>
          <a:p>
            <a:r>
              <a:rPr lang="en-US" dirty="0"/>
              <a:t>auditing and attestation</a:t>
            </a:r>
          </a:p>
          <a:p>
            <a:r>
              <a:rPr lang="en-US" dirty="0"/>
              <a:t>accounting information systems</a:t>
            </a:r>
          </a:p>
        </p:txBody>
      </p:sp>
      <p:sp>
        <p:nvSpPr>
          <p:cNvPr id="4" name="Slide Number Placeholder 3"/>
          <p:cNvSpPr>
            <a:spLocks noGrp="1"/>
          </p:cNvSpPr>
          <p:nvPr>
            <p:ph type="sldNum" sz="quarter" idx="10"/>
          </p:nvPr>
        </p:nvSpPr>
        <p:spPr/>
        <p:txBody>
          <a:bodyPr/>
          <a:lstStyle/>
          <a:p>
            <a:pPr defTabSz="921167">
              <a:defRPr/>
            </a:pPr>
            <a:fld id="{8B06BA21-C31D-4238-9E82-C960A12E89C5}" type="slidenum">
              <a:rPr lang="en-US">
                <a:solidFill>
                  <a:prstClr val="black"/>
                </a:solidFill>
                <a:latin typeface="Calibri"/>
              </a:rPr>
              <a:pPr defTabSz="921167">
                <a:defRPr/>
              </a:pPr>
              <a:t>4</a:t>
            </a:fld>
            <a:endParaRPr lang="en-US" dirty="0">
              <a:solidFill>
                <a:prstClr val="black"/>
              </a:solidFill>
              <a:latin typeface="Calibri"/>
            </a:endParaRPr>
          </a:p>
        </p:txBody>
      </p:sp>
    </p:spTree>
    <p:extLst>
      <p:ext uri="{BB962C8B-B14F-4D97-AF65-F5344CB8AC3E}">
        <p14:creationId xmlns:p14="http://schemas.microsoft.com/office/powerpoint/2010/main" val="3175497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1975" y="698500"/>
            <a:ext cx="5838825" cy="4379913"/>
          </a:xfrm>
        </p:spPr>
      </p:sp>
      <p:sp>
        <p:nvSpPr>
          <p:cNvPr id="3" name="Notes Placeholder 2"/>
          <p:cNvSpPr>
            <a:spLocks noGrp="1"/>
          </p:cNvSpPr>
          <p:nvPr>
            <p:ph type="body" idx="1"/>
          </p:nvPr>
        </p:nvSpPr>
        <p:spPr/>
        <p:txBody>
          <a:bodyPr/>
          <a:lstStyle/>
          <a:p>
            <a:r>
              <a:rPr lang="en-US" dirty="0"/>
              <a:t>The core education requirements remain the same as before with the exception of the 150 hour requirement.  We will cover the other changes in the additional pathway proposal.</a:t>
            </a:r>
          </a:p>
        </p:txBody>
      </p:sp>
      <p:sp>
        <p:nvSpPr>
          <p:cNvPr id="4" name="Slide Number Placeholder 3"/>
          <p:cNvSpPr>
            <a:spLocks noGrp="1"/>
          </p:cNvSpPr>
          <p:nvPr>
            <p:ph type="sldNum" sz="quarter" idx="10"/>
          </p:nvPr>
        </p:nvSpPr>
        <p:spPr/>
        <p:txBody>
          <a:bodyPr/>
          <a:lstStyle/>
          <a:p>
            <a:pPr defTabSz="921167">
              <a:defRPr/>
            </a:pPr>
            <a:fld id="{8B06BA21-C31D-4238-9E82-C960A12E89C5}" type="slidenum">
              <a:rPr lang="en-US">
                <a:solidFill>
                  <a:prstClr val="black"/>
                </a:solidFill>
                <a:latin typeface="Calibri"/>
              </a:rPr>
              <a:pPr defTabSz="921167">
                <a:defRPr/>
              </a:pPr>
              <a:t>5</a:t>
            </a:fld>
            <a:endParaRPr lang="en-US" dirty="0">
              <a:solidFill>
                <a:prstClr val="black"/>
              </a:solidFill>
              <a:latin typeface="Calibri"/>
            </a:endParaRPr>
          </a:p>
        </p:txBody>
      </p:sp>
    </p:spTree>
    <p:extLst>
      <p:ext uri="{BB962C8B-B14F-4D97-AF65-F5344CB8AC3E}">
        <p14:creationId xmlns:p14="http://schemas.microsoft.com/office/powerpoint/2010/main" val="3200170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1975" y="698500"/>
            <a:ext cx="5838825" cy="4379913"/>
          </a:xfrm>
        </p:spPr>
      </p:sp>
      <p:sp>
        <p:nvSpPr>
          <p:cNvPr id="3" name="Notes Placeholder 2"/>
          <p:cNvSpPr>
            <a:spLocks noGrp="1"/>
          </p:cNvSpPr>
          <p:nvPr>
            <p:ph type="body" idx="1"/>
          </p:nvPr>
        </p:nvSpPr>
        <p:spPr/>
        <p:txBody>
          <a:bodyPr/>
          <a:lstStyle/>
          <a:p>
            <a:r>
              <a:rPr lang="en-US" dirty="0"/>
              <a:t>We will cover the other changes in the additional pathway proposal.</a:t>
            </a:r>
          </a:p>
        </p:txBody>
      </p:sp>
      <p:sp>
        <p:nvSpPr>
          <p:cNvPr id="4" name="Slide Number Placeholder 3"/>
          <p:cNvSpPr>
            <a:spLocks noGrp="1"/>
          </p:cNvSpPr>
          <p:nvPr>
            <p:ph type="sldNum" sz="quarter" idx="10"/>
          </p:nvPr>
        </p:nvSpPr>
        <p:spPr/>
        <p:txBody>
          <a:bodyPr/>
          <a:lstStyle/>
          <a:p>
            <a:pPr defTabSz="921167">
              <a:defRPr/>
            </a:pPr>
            <a:fld id="{8B06BA21-C31D-4238-9E82-C960A12E89C5}" type="slidenum">
              <a:rPr lang="en-US">
                <a:solidFill>
                  <a:prstClr val="black"/>
                </a:solidFill>
                <a:latin typeface="Calibri"/>
              </a:rPr>
              <a:pPr defTabSz="921167">
                <a:defRPr/>
              </a:pPr>
              <a:t>6</a:t>
            </a:fld>
            <a:endParaRPr lang="en-US" dirty="0">
              <a:solidFill>
                <a:prstClr val="black"/>
              </a:solidFill>
              <a:latin typeface="Calibri"/>
            </a:endParaRPr>
          </a:p>
        </p:txBody>
      </p:sp>
    </p:spTree>
    <p:extLst>
      <p:ext uri="{BB962C8B-B14F-4D97-AF65-F5344CB8AC3E}">
        <p14:creationId xmlns:p14="http://schemas.microsoft.com/office/powerpoint/2010/main" val="1043483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6725" y="460375"/>
            <a:ext cx="4752975" cy="3565525"/>
          </a:xfrm>
        </p:spPr>
      </p:sp>
      <p:sp>
        <p:nvSpPr>
          <p:cNvPr id="3" name="Notes Placeholder 2"/>
          <p:cNvSpPr>
            <a:spLocks noGrp="1"/>
          </p:cNvSpPr>
          <p:nvPr>
            <p:ph type="body" idx="1"/>
          </p:nvPr>
        </p:nvSpPr>
        <p:spPr>
          <a:xfrm>
            <a:off x="461168" y="4141675"/>
            <a:ext cx="6148912" cy="4746157"/>
          </a:xfrm>
        </p:spPr>
        <p:txBody>
          <a:bodyPr/>
          <a:lstStyle/>
          <a:p>
            <a:pPr defTabSz="921167">
              <a:defRPr/>
            </a:pPr>
            <a:endParaRPr lang="en-US" sz="1800" dirty="0"/>
          </a:p>
        </p:txBody>
      </p:sp>
      <p:sp>
        <p:nvSpPr>
          <p:cNvPr id="4" name="Slide Number Placeholder 3"/>
          <p:cNvSpPr>
            <a:spLocks noGrp="1"/>
          </p:cNvSpPr>
          <p:nvPr>
            <p:ph type="sldNum" sz="quarter" idx="10"/>
          </p:nvPr>
        </p:nvSpPr>
        <p:spPr/>
        <p:txBody>
          <a:bodyPr/>
          <a:lstStyle/>
          <a:p>
            <a:fld id="{8B06BA21-C31D-4238-9E82-C960A12E89C5}" type="slidenum">
              <a:rPr lang="en-US" smtClean="0"/>
              <a:t>7</a:t>
            </a:fld>
            <a:endParaRPr lang="en-US" dirty="0"/>
          </a:p>
        </p:txBody>
      </p:sp>
    </p:spTree>
    <p:extLst>
      <p:ext uri="{BB962C8B-B14F-4D97-AF65-F5344CB8AC3E}">
        <p14:creationId xmlns:p14="http://schemas.microsoft.com/office/powerpoint/2010/main" val="1193405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1975" y="698500"/>
            <a:ext cx="5838825" cy="4379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167">
              <a:defRPr/>
            </a:pPr>
            <a:fld id="{8B06BA21-C31D-4238-9E82-C960A12E89C5}" type="slidenum">
              <a:rPr lang="en-US">
                <a:solidFill>
                  <a:prstClr val="black"/>
                </a:solidFill>
                <a:latin typeface="Calibri"/>
              </a:rPr>
              <a:pPr defTabSz="921167">
                <a:defRPr/>
              </a:pPr>
              <a:t>8</a:t>
            </a:fld>
            <a:endParaRPr lang="en-US" dirty="0">
              <a:solidFill>
                <a:prstClr val="black"/>
              </a:solidFill>
              <a:latin typeface="Calibri"/>
            </a:endParaRPr>
          </a:p>
        </p:txBody>
      </p:sp>
    </p:spTree>
    <p:extLst>
      <p:ext uri="{BB962C8B-B14F-4D97-AF65-F5344CB8AC3E}">
        <p14:creationId xmlns:p14="http://schemas.microsoft.com/office/powerpoint/2010/main" val="3638282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1975" y="698500"/>
            <a:ext cx="5838825" cy="4379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167">
              <a:defRPr/>
            </a:pPr>
            <a:fld id="{8B06BA21-C31D-4238-9E82-C960A12E89C5}" type="slidenum">
              <a:rPr lang="en-US">
                <a:solidFill>
                  <a:prstClr val="black"/>
                </a:solidFill>
                <a:latin typeface="Calibri"/>
              </a:rPr>
              <a:pPr defTabSz="921167">
                <a:defRPr/>
              </a:pPr>
              <a:t>9</a:t>
            </a:fld>
            <a:endParaRPr lang="en-US" dirty="0">
              <a:solidFill>
                <a:prstClr val="black"/>
              </a:solidFill>
              <a:latin typeface="Calibri"/>
            </a:endParaRPr>
          </a:p>
        </p:txBody>
      </p:sp>
    </p:spTree>
    <p:extLst>
      <p:ext uri="{BB962C8B-B14F-4D97-AF65-F5344CB8AC3E}">
        <p14:creationId xmlns:p14="http://schemas.microsoft.com/office/powerpoint/2010/main" val="928875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image" Target="../media/image3.jpe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df"/><Relationship Id="rId2" Type="http://schemas.openxmlformats.org/officeDocument/2006/relationships/image" Target="../media/image3.jpe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d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d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d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C06FC859-B1C6-4B11-A0F1-07D8BCAAC256}" type="datetime1">
              <a:rPr lang="en-US" smtClean="0"/>
              <a:t>11/25/2024</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E359572-D492-4445-B888-640BC2944A26}" type="datetime1">
              <a:rPr lang="en-US" smtClean="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6AA2DBE-70CB-4477-9D9C-E71BD5BA9929}" type="datetime1">
              <a:rPr lang="en-US" smtClean="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13335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dirty="0">
              <a:solidFill>
                <a:srgbClr val="FFFFFF"/>
              </a:solidFill>
              <a:ea typeface="ＭＳ Ｐゴシック" pitchFamily="-64" charset="-128"/>
              <a:cs typeface="ＭＳ Ｐゴシック" pitchFamily="-64" charset="-128"/>
            </a:endParaRPr>
          </a:p>
        </p:txBody>
      </p:sp>
      <p:sp>
        <p:nvSpPr>
          <p:cNvPr id="5" name="Rectangle 4"/>
          <p:cNvSpPr/>
          <p:nvPr userDrawn="1"/>
        </p:nvSpPr>
        <p:spPr>
          <a:xfrm>
            <a:off x="0" y="6565900"/>
            <a:ext cx="9144000" cy="2921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dirty="0">
              <a:solidFill>
                <a:srgbClr val="FFFFFF"/>
              </a:solidFill>
              <a:ea typeface="ＭＳ Ｐゴシック" pitchFamily="-64" charset="-128"/>
              <a:cs typeface="ＭＳ Ｐゴシック" pitchFamily="-64" charset="-128"/>
            </a:endParaRPr>
          </a:p>
        </p:txBody>
      </p:sp>
      <p:pic>
        <p:nvPicPr>
          <p:cNvPr id="6" name="Picture 4" descr="Bar.jpg"/>
          <p:cNvPicPr>
            <a:picLocks noChangeAspect="1"/>
          </p:cNvPicPr>
          <p:nvPr userDrawn="1"/>
        </p:nvPicPr>
        <p:blipFill>
          <a:blip r:embed="rId2"/>
          <a:srcRect/>
          <a:stretch>
            <a:fillRect/>
          </a:stretch>
        </p:blipFill>
        <p:spPr bwMode="auto">
          <a:xfrm>
            <a:off x="0" y="5729288"/>
            <a:ext cx="9144000" cy="822325"/>
          </a:xfrm>
          <a:prstGeom prst="rect">
            <a:avLst/>
          </a:prstGeom>
          <a:noFill/>
          <a:ln w="9525">
            <a:noFill/>
            <a:miter lim="800000"/>
            <a:headEnd/>
            <a:tailEnd/>
          </a:ln>
        </p:spPr>
      </p:pic>
      <p:pic>
        <p:nvPicPr>
          <p:cNvPr id="7" name="Picture 4" descr="AICPA Web_1c.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490538" y="636588"/>
            <a:ext cx="1004887" cy="346075"/>
          </a:xfrm>
          <a:prstGeom prst="rect">
            <a:avLst/>
          </a:prstGeom>
          <a:noFill/>
          <a:ln w="9525">
            <a:noFill/>
            <a:miter lim="800000"/>
            <a:headEnd/>
            <a:tailEnd/>
          </a:ln>
        </p:spPr>
      </p:pic>
      <p:sp>
        <p:nvSpPr>
          <p:cNvPr id="2" name="Title 1"/>
          <p:cNvSpPr>
            <a:spLocks noGrp="1"/>
          </p:cNvSpPr>
          <p:nvPr>
            <p:ph type="ctrTitle"/>
          </p:nvPr>
        </p:nvSpPr>
        <p:spPr>
          <a:xfrm>
            <a:off x="766561" y="1400367"/>
            <a:ext cx="7010400" cy="1571433"/>
          </a:xfrm>
          <a:prstGeom prst="rect">
            <a:avLst/>
          </a:prstGeom>
        </p:spPr>
        <p:txBody>
          <a:bodyPr anchor="b">
            <a:normAutofit/>
          </a:bodyPr>
          <a:lstStyle>
            <a:lvl1pPr algn="l">
              <a:defRPr kumimoji="0" lang="en-US" sz="4600" b="0" i="0" u="none" strike="noStrike" kern="0" cap="none" spc="0" normalizeH="0" baseline="0" noProof="0" smtClean="0">
                <a:ln>
                  <a:noFill/>
                </a:ln>
                <a:solidFill>
                  <a:schemeClr val="tx1"/>
                </a:solidFill>
                <a:effectLst/>
                <a:uLnTx/>
                <a:uFillTx/>
                <a:latin typeface="Arial"/>
                <a:ea typeface="ヒラギノ角ゴ Pro W3" charset="-128"/>
                <a:cs typeface="Arial"/>
              </a:defRPr>
            </a:lvl1pPr>
          </a:lstStyle>
          <a:p>
            <a:r>
              <a:rPr lang="en-US" dirty="0"/>
              <a:t>Click to edit Master title style</a:t>
            </a:r>
          </a:p>
        </p:txBody>
      </p:sp>
      <p:sp>
        <p:nvSpPr>
          <p:cNvPr id="3" name="Subtitle 2"/>
          <p:cNvSpPr>
            <a:spLocks noGrp="1"/>
          </p:cNvSpPr>
          <p:nvPr>
            <p:ph type="subTitle" idx="1"/>
          </p:nvPr>
        </p:nvSpPr>
        <p:spPr>
          <a:xfrm>
            <a:off x="766561" y="2971800"/>
            <a:ext cx="7010400" cy="1600200"/>
          </a:xfrm>
          <a:prstGeom prst="rect">
            <a:avLst/>
          </a:prstGeom>
        </p:spPr>
        <p:txBody>
          <a:bodyPr>
            <a:normAutofit/>
          </a:bodyPr>
          <a:lstStyle>
            <a:lvl1pPr marL="0" indent="0" algn="l">
              <a:buNone/>
              <a:defRPr kumimoji="0" lang="en-US" sz="2400" b="0" i="0" u="none" strike="noStrike" kern="1200" cap="none" spc="0" normalizeH="0" baseline="0" noProof="0" dirty="0" smtClean="0">
                <a:ln>
                  <a:noFill/>
                </a:ln>
                <a:solidFill>
                  <a:schemeClr val="tx1"/>
                </a:solidFill>
                <a:effectLst/>
                <a:uLnTx/>
                <a:uFillTx/>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1" descr="CPA EXAM LOGO FINAL_White.eps"/>
          <p:cNvPicPr>
            <a:picLocks noChangeAspect="1"/>
          </p:cNvPicPr>
          <p:nvPr userDrawn="1"/>
        </p:nvPicPr>
        <p:blipFill>
          <a:blip r:embed="rId5"/>
          <a:srcRect/>
          <a:stretch>
            <a:fillRect/>
          </a:stretch>
        </p:blipFill>
        <p:spPr bwMode="auto">
          <a:xfrm>
            <a:off x="6894513" y="5792788"/>
            <a:ext cx="2249487" cy="757237"/>
          </a:xfrm>
          <a:prstGeom prst="rect">
            <a:avLst/>
          </a:prstGeom>
          <a:noFill/>
          <a:ln w="9525">
            <a:noFill/>
            <a:miter lim="800000"/>
            <a:headEnd/>
            <a:tailEnd/>
          </a:ln>
        </p:spPr>
      </p:pic>
    </p:spTree>
    <p:extLst>
      <p:ext uri="{BB962C8B-B14F-4D97-AF65-F5344CB8AC3E}">
        <p14:creationId xmlns:p14="http://schemas.microsoft.com/office/powerpoint/2010/main" val="402043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Rectangle 2"/>
          <p:cNvSpPr/>
          <p:nvPr userDrawn="1"/>
        </p:nvSpPr>
        <p:spPr>
          <a:xfrm>
            <a:off x="0" y="-3175"/>
            <a:ext cx="9144000" cy="13335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dirty="0">
              <a:solidFill>
                <a:srgbClr val="FFFFFF"/>
              </a:solidFill>
              <a:ea typeface="ＭＳ Ｐゴシック" pitchFamily="-64" charset="-128"/>
              <a:cs typeface="ＭＳ Ｐゴシック" pitchFamily="-64" charset="-128"/>
            </a:endParaRPr>
          </a:p>
        </p:txBody>
      </p:sp>
      <p:pic>
        <p:nvPicPr>
          <p:cNvPr id="4" name="Picture 3" descr="Bar.jpg"/>
          <p:cNvPicPr>
            <a:picLocks noChangeAspect="1"/>
          </p:cNvPicPr>
          <p:nvPr userDrawn="1"/>
        </p:nvPicPr>
        <p:blipFill>
          <a:blip r:embed="rId2"/>
          <a:srcRect/>
          <a:stretch>
            <a:fillRect/>
          </a:stretch>
        </p:blipFill>
        <p:spPr bwMode="auto">
          <a:xfrm>
            <a:off x="0" y="5729288"/>
            <a:ext cx="9144000" cy="822325"/>
          </a:xfrm>
          <a:prstGeom prst="rect">
            <a:avLst/>
          </a:prstGeom>
          <a:noFill/>
          <a:ln w="9525">
            <a:noFill/>
            <a:miter lim="800000"/>
            <a:headEnd/>
            <a:tailEnd/>
          </a:ln>
        </p:spPr>
      </p:pic>
      <p:sp>
        <p:nvSpPr>
          <p:cNvPr id="5" name="TextBox 4"/>
          <p:cNvSpPr txBox="1"/>
          <p:nvPr userDrawn="1"/>
        </p:nvSpPr>
        <p:spPr>
          <a:xfrm>
            <a:off x="857250" y="3071813"/>
            <a:ext cx="185738" cy="369887"/>
          </a:xfrm>
          <a:prstGeom prst="rect">
            <a:avLst/>
          </a:prstGeom>
          <a:noFill/>
        </p:spPr>
        <p:txBody>
          <a:bodyPr wrap="none">
            <a:prstTxWarp prst="textNoShape">
              <a:avLst/>
            </a:prstTxWarp>
            <a:spAutoFit/>
          </a:bodyPr>
          <a:lstStyle/>
          <a:p>
            <a:endParaRPr lang="en-US" dirty="0">
              <a:solidFill>
                <a:prstClr val="black"/>
              </a:solidFill>
            </a:endParaRPr>
          </a:p>
        </p:txBody>
      </p:sp>
      <p:sp>
        <p:nvSpPr>
          <p:cNvPr id="6" name="Rectangle 6"/>
          <p:cNvSpPr txBox="1">
            <a:spLocks noChangeArrowheads="1"/>
          </p:cNvSpPr>
          <p:nvPr userDrawn="1"/>
        </p:nvSpPr>
        <p:spPr>
          <a:xfrm>
            <a:off x="0" y="6567488"/>
            <a:ext cx="9144000" cy="290512"/>
          </a:xfrm>
          <a:prstGeom prst="rect">
            <a:avLst/>
          </a:prstGeom>
          <a:solidFill>
            <a:schemeClr val="accent6"/>
          </a:solidFill>
          <a:ln/>
        </p:spPr>
        <p:txBody>
          <a:bodyPr>
            <a:prstTxWarp prst="textNoShape">
              <a:avLst/>
            </a:prstTxWarp>
          </a:bodyPr>
          <a:lstStyle/>
          <a:p>
            <a:pPr marL="1187450"/>
            <a:r>
              <a:rPr lang="en-US" sz="1100" dirty="0">
                <a:solidFill>
                  <a:prstClr val="white"/>
                </a:solidFill>
                <a:latin typeface="Arial" pitchFamily="34" charset="0"/>
                <a:cs typeface="Arial" pitchFamily="34" charset="0"/>
              </a:rPr>
              <a:t>American Institute of CPAs</a:t>
            </a:r>
          </a:p>
        </p:txBody>
      </p:sp>
      <p:pic>
        <p:nvPicPr>
          <p:cNvPr id="7" name="Picture 4" descr="AICPA Web_wht.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520700" y="6599238"/>
            <a:ext cx="642938" cy="222250"/>
          </a:xfrm>
          <a:prstGeom prst="rect">
            <a:avLst/>
          </a:prstGeom>
          <a:noFill/>
          <a:ln w="9525">
            <a:noFill/>
            <a:miter lim="800000"/>
            <a:headEnd/>
            <a:tailEnd/>
          </a:ln>
        </p:spPr>
      </p:pic>
      <p:sp>
        <p:nvSpPr>
          <p:cNvPr id="2" name="Title 1"/>
          <p:cNvSpPr>
            <a:spLocks noGrp="1"/>
          </p:cNvSpPr>
          <p:nvPr>
            <p:ph type="ctrTitle"/>
          </p:nvPr>
        </p:nvSpPr>
        <p:spPr>
          <a:xfrm>
            <a:off x="759560" y="2054931"/>
            <a:ext cx="6704967" cy="1508924"/>
          </a:xfrm>
          <a:prstGeom prst="rect">
            <a:avLst/>
          </a:prstGeom>
        </p:spPr>
        <p:txBody>
          <a:bodyPr anchor="ctr">
            <a:noAutofit/>
          </a:bodyPr>
          <a:lstStyle>
            <a:lvl1pPr algn="l">
              <a:defRPr kumimoji="0" lang="en-US" sz="4600" b="0" i="0" u="none" strike="noStrike" kern="0" cap="none" spc="0" normalizeH="0" baseline="0" noProof="0" smtClean="0">
                <a:ln>
                  <a:noFill/>
                </a:ln>
                <a:solidFill>
                  <a:schemeClr val="tx1"/>
                </a:solidFill>
                <a:effectLst/>
                <a:uLnTx/>
                <a:uFillTx/>
                <a:latin typeface="Arial"/>
                <a:ea typeface="ヒラギノ角ゴ Pro W3" charset="-128"/>
                <a:cs typeface="Arial"/>
              </a:defRPr>
            </a:lvl1pPr>
          </a:lstStyle>
          <a:p>
            <a:r>
              <a:rPr lang="en-US" dirty="0"/>
              <a:t>Click to edit Master title style</a:t>
            </a:r>
          </a:p>
        </p:txBody>
      </p:sp>
      <p:pic>
        <p:nvPicPr>
          <p:cNvPr id="9" name="Picture 1" descr="CPA EXAM LOGO FINAL_White.eps"/>
          <p:cNvPicPr>
            <a:picLocks noChangeAspect="1"/>
          </p:cNvPicPr>
          <p:nvPr userDrawn="1"/>
        </p:nvPicPr>
        <p:blipFill>
          <a:blip r:embed="rId5"/>
          <a:srcRect/>
          <a:stretch>
            <a:fillRect/>
          </a:stretch>
        </p:blipFill>
        <p:spPr bwMode="auto">
          <a:xfrm>
            <a:off x="6894513" y="5792788"/>
            <a:ext cx="2249487" cy="757237"/>
          </a:xfrm>
          <a:prstGeom prst="rect">
            <a:avLst/>
          </a:prstGeom>
          <a:noFill/>
          <a:ln w="9525">
            <a:noFill/>
            <a:miter lim="800000"/>
            <a:headEnd/>
            <a:tailEnd/>
          </a:ln>
        </p:spPr>
      </p:pic>
    </p:spTree>
    <p:extLst>
      <p:ext uri="{BB962C8B-B14F-4D97-AF65-F5344CB8AC3E}">
        <p14:creationId xmlns:p14="http://schemas.microsoft.com/office/powerpoint/2010/main" val="215795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6"/>
          <p:cNvSpPr txBox="1">
            <a:spLocks noChangeArrowheads="1"/>
          </p:cNvSpPr>
          <p:nvPr userDrawn="1"/>
        </p:nvSpPr>
        <p:spPr>
          <a:xfrm>
            <a:off x="0" y="6567488"/>
            <a:ext cx="9144000" cy="290512"/>
          </a:xfrm>
          <a:prstGeom prst="rect">
            <a:avLst/>
          </a:prstGeom>
          <a:solidFill>
            <a:schemeClr val="accent6"/>
          </a:solidFill>
          <a:ln/>
        </p:spPr>
        <p:txBody>
          <a:bodyPr>
            <a:prstTxWarp prst="textNoShape">
              <a:avLst/>
            </a:prstTxWarp>
          </a:bodyPr>
          <a:lstStyle/>
          <a:p>
            <a:pPr marL="1187450"/>
            <a:r>
              <a:rPr lang="en-US" sz="1100" dirty="0">
                <a:solidFill>
                  <a:prstClr val="white"/>
                </a:solidFill>
                <a:latin typeface="Arial" pitchFamily="34" charset="0"/>
                <a:cs typeface="Arial" pitchFamily="34" charset="0"/>
              </a:rPr>
              <a:t>American Institute of CPAs</a:t>
            </a:r>
          </a:p>
        </p:txBody>
      </p:sp>
      <p:pic>
        <p:nvPicPr>
          <p:cNvPr id="8" name="Picture 3" descr="AICPA Web_wht.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520700" y="6599238"/>
            <a:ext cx="642938" cy="222250"/>
          </a:xfrm>
          <a:prstGeom prst="rect">
            <a:avLst/>
          </a:prstGeom>
          <a:noFill/>
          <a:ln w="9525">
            <a:noFill/>
            <a:miter lim="800000"/>
            <a:headEnd/>
            <a:tailEnd/>
          </a:ln>
        </p:spPr>
      </p:pic>
      <p:sp>
        <p:nvSpPr>
          <p:cNvPr id="6" name="Title 1"/>
          <p:cNvSpPr>
            <a:spLocks noGrp="1"/>
          </p:cNvSpPr>
          <p:nvPr>
            <p:ph type="title"/>
          </p:nvPr>
        </p:nvSpPr>
        <p:spPr>
          <a:xfrm>
            <a:off x="508680" y="353786"/>
            <a:ext cx="8178120" cy="901011"/>
          </a:xfrm>
          <a:prstGeom prst="rect">
            <a:avLst/>
          </a:prstGeom>
        </p:spPr>
        <p:txBody>
          <a:bodyPr anchor="ctr">
            <a:normAutofit/>
          </a:bodyPr>
          <a:lstStyle>
            <a:lvl1pPr algn="l">
              <a:defRPr sz="3200" b="1"/>
            </a:lvl1pPr>
          </a:lstStyle>
          <a:p>
            <a:r>
              <a:rPr lang="en-US"/>
              <a:t>Click to edit Master title style</a:t>
            </a:r>
            <a:endParaRPr lang="en-US" dirty="0"/>
          </a:p>
        </p:txBody>
      </p:sp>
      <p:sp>
        <p:nvSpPr>
          <p:cNvPr id="7" name="Content Placeholder 2"/>
          <p:cNvSpPr>
            <a:spLocks noGrp="1"/>
          </p:cNvSpPr>
          <p:nvPr>
            <p:ph idx="1"/>
          </p:nvPr>
        </p:nvSpPr>
        <p:spPr>
          <a:xfrm>
            <a:off x="508680" y="1500323"/>
            <a:ext cx="8178120" cy="4766661"/>
          </a:xfrm>
          <a:prstGeom prst="rect">
            <a:avLst/>
          </a:prstGeom>
        </p:spPr>
        <p:txBody>
          <a:bodyPr/>
          <a:lstStyle>
            <a:lvl1pPr>
              <a:buClr>
                <a:schemeClr val="accent2"/>
              </a:buClr>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3175"/>
            <a:ext cx="9144000" cy="13335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dirty="0">
              <a:solidFill>
                <a:srgbClr val="FFFFFF"/>
              </a:solidFill>
              <a:ea typeface="ＭＳ Ｐゴシック" pitchFamily="-64" charset="-128"/>
              <a:cs typeface="ＭＳ Ｐゴシック" pitchFamily="-64" charset="-128"/>
            </a:endParaRPr>
          </a:p>
        </p:txBody>
      </p:sp>
      <p:sp>
        <p:nvSpPr>
          <p:cNvPr id="11" name="Rectangle 6"/>
          <p:cNvSpPr txBox="1">
            <a:spLocks noChangeArrowheads="1"/>
          </p:cNvSpPr>
          <p:nvPr userDrawn="1"/>
        </p:nvSpPr>
        <p:spPr>
          <a:xfrm>
            <a:off x="4875685" y="6567488"/>
            <a:ext cx="3181295" cy="290512"/>
          </a:xfrm>
          <a:prstGeom prst="rect">
            <a:avLst/>
          </a:prstGeom>
          <a:ln/>
        </p:spPr>
        <p:txBody>
          <a:bodyPr/>
          <a:lstStyle>
            <a:lvl1pPr>
              <a:defRPr sz="1100"/>
            </a:lvl1pPr>
          </a:lstStyle>
          <a:p>
            <a:pPr algn="r">
              <a:defRPr/>
            </a:pPr>
            <a:r>
              <a:rPr lang="en-US" dirty="0">
                <a:solidFill>
                  <a:srgbClr val="FFFFFF"/>
                </a:solidFill>
                <a:latin typeface="Arial" pitchFamily="34" charset="0"/>
                <a:ea typeface="ＭＳ Ｐゴシック" charset="0"/>
                <a:cs typeface="Arial" pitchFamily="34" charset="0"/>
              </a:rPr>
              <a:t>The Uniform CPA Examination</a:t>
            </a:r>
            <a:r>
              <a:rPr lang="en-US" baseline="30000" dirty="0">
                <a:solidFill>
                  <a:srgbClr val="FFFFFF"/>
                </a:solidFill>
                <a:latin typeface="Arial" pitchFamily="34" charset="0"/>
                <a:ea typeface="ＭＳ Ｐゴシック" charset="0"/>
                <a:cs typeface="Arial" pitchFamily="34" charset="0"/>
              </a:rPr>
              <a:t>®</a:t>
            </a:r>
            <a:endParaRPr lang="en-US" baseline="30000" dirty="0">
              <a:solidFill>
                <a:srgbClr val="FFFFFF"/>
              </a:solidFill>
              <a:latin typeface="Arial" pitchFamily="34" charset="0"/>
              <a:ea typeface="ＭＳ Ｐゴシック" pitchFamily="-112" charset="-128"/>
              <a:cs typeface="Arial" pitchFamily="34" charset="0"/>
            </a:endParaRPr>
          </a:p>
        </p:txBody>
      </p:sp>
      <p:sp>
        <p:nvSpPr>
          <p:cNvPr id="10" name="Slide Number Placeholder 9"/>
          <p:cNvSpPr>
            <a:spLocks noGrp="1"/>
          </p:cNvSpPr>
          <p:nvPr>
            <p:ph type="sldNum" sz="quarter" idx="10"/>
          </p:nvPr>
        </p:nvSpPr>
        <p:spPr/>
        <p:txBody>
          <a:bodyPr/>
          <a:lstStyle>
            <a:lvl1pPr>
              <a:defRPr>
                <a:solidFill>
                  <a:schemeClr val="bg1"/>
                </a:solidFill>
              </a:defRPr>
            </a:lvl1pPr>
          </a:lstStyle>
          <a:p>
            <a:fld id="{F51311D6-B95D-DF4A-A0C2-9AA2F54BB1A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67430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6"/>
          <p:cNvSpPr txBox="1">
            <a:spLocks noChangeArrowheads="1"/>
          </p:cNvSpPr>
          <p:nvPr userDrawn="1"/>
        </p:nvSpPr>
        <p:spPr>
          <a:xfrm>
            <a:off x="0" y="6567488"/>
            <a:ext cx="9144000" cy="290512"/>
          </a:xfrm>
          <a:prstGeom prst="rect">
            <a:avLst/>
          </a:prstGeom>
          <a:solidFill>
            <a:schemeClr val="accent6"/>
          </a:solidFill>
          <a:ln/>
        </p:spPr>
        <p:txBody>
          <a:bodyPr>
            <a:prstTxWarp prst="textNoShape">
              <a:avLst/>
            </a:prstTxWarp>
          </a:bodyPr>
          <a:lstStyle/>
          <a:p>
            <a:pPr marL="1187450"/>
            <a:r>
              <a:rPr lang="en-US" sz="1100" dirty="0">
                <a:solidFill>
                  <a:prstClr val="white"/>
                </a:solidFill>
                <a:latin typeface="Arial" pitchFamily="34" charset="0"/>
                <a:cs typeface="Arial" pitchFamily="34" charset="0"/>
              </a:rPr>
              <a:t>American Institute of CPAs</a:t>
            </a:r>
          </a:p>
        </p:txBody>
      </p:sp>
      <p:sp>
        <p:nvSpPr>
          <p:cNvPr id="6" name="Rectangle 5"/>
          <p:cNvSpPr/>
          <p:nvPr userDrawn="1"/>
        </p:nvSpPr>
        <p:spPr>
          <a:xfrm>
            <a:off x="0" y="0"/>
            <a:ext cx="9144000" cy="13335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dirty="0">
              <a:solidFill>
                <a:srgbClr val="FFFFFF"/>
              </a:solidFill>
              <a:ea typeface="ＭＳ Ｐゴシック" pitchFamily="-64" charset="-128"/>
              <a:cs typeface="ＭＳ Ｐゴシック" pitchFamily="-64" charset="-128"/>
            </a:endParaRPr>
          </a:p>
        </p:txBody>
      </p:sp>
      <p:pic>
        <p:nvPicPr>
          <p:cNvPr id="10" name="Picture 3" descr="AICPA Web_wht.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520700" y="6599238"/>
            <a:ext cx="642938" cy="222250"/>
          </a:xfrm>
          <a:prstGeom prst="rect">
            <a:avLst/>
          </a:prstGeom>
          <a:noFill/>
          <a:ln w="9525">
            <a:noFill/>
            <a:miter lim="800000"/>
            <a:headEnd/>
            <a:tailEnd/>
          </a:ln>
        </p:spPr>
      </p:pic>
      <p:sp>
        <p:nvSpPr>
          <p:cNvPr id="7" name="Content Placeholder 2"/>
          <p:cNvSpPr>
            <a:spLocks noGrp="1"/>
          </p:cNvSpPr>
          <p:nvPr>
            <p:ph sz="half" idx="1"/>
          </p:nvPr>
        </p:nvSpPr>
        <p:spPr>
          <a:xfrm>
            <a:off x="505580" y="1494846"/>
            <a:ext cx="4063320" cy="4855496"/>
          </a:xfrm>
          <a:prstGeom prst="rect">
            <a:avLst/>
          </a:prstGeom>
        </p:spPr>
        <p:txBody>
          <a:bodyPr/>
          <a:lstStyle>
            <a:lvl1pPr>
              <a:buClr>
                <a:schemeClr val="accent2"/>
              </a:buClr>
              <a:defRPr sz="2400">
                <a:solidFill>
                  <a:schemeClr val="accent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half" idx="2"/>
          </p:nvPr>
        </p:nvSpPr>
        <p:spPr>
          <a:xfrm>
            <a:off x="4594302" y="1494846"/>
            <a:ext cx="4063320" cy="4855496"/>
          </a:xfrm>
          <a:prstGeom prst="rect">
            <a:avLst/>
          </a:prstGeom>
        </p:spPr>
        <p:txBody>
          <a:bodyPr/>
          <a:lstStyle>
            <a:lvl1pPr>
              <a:buClr>
                <a:schemeClr val="accent2"/>
              </a:buClr>
              <a:defRPr sz="2400">
                <a:solidFill>
                  <a:srgbClr val="005BBF"/>
                </a:solidFill>
              </a:defRPr>
            </a:lvl1pPr>
            <a:lvl2pPr>
              <a:defRPr sz="2000">
                <a:solidFill>
                  <a:srgbClr val="000000"/>
                </a:solidFill>
              </a:defRPr>
            </a:lvl2pPr>
            <a:lvl3pPr>
              <a:defRPr sz="2000">
                <a:solidFill>
                  <a:srgbClr val="000000"/>
                </a:solidFill>
              </a:defRPr>
            </a:lvl3pPr>
            <a:lvl4pPr>
              <a:defRPr sz="2000">
                <a:solidFill>
                  <a:srgbClr val="000000"/>
                </a:solidFill>
              </a:defRPr>
            </a:lvl4pPr>
            <a:lvl5pPr>
              <a:defRPr sz="2000">
                <a:solidFill>
                  <a:srgbClr val="00000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508680" y="353786"/>
            <a:ext cx="8178120" cy="901011"/>
          </a:xfrm>
          <a:prstGeom prst="rect">
            <a:avLst/>
          </a:prstGeom>
        </p:spPr>
        <p:txBody>
          <a:bodyPr anchor="ctr">
            <a:normAutofit/>
          </a:bodyPr>
          <a:lstStyle>
            <a:lvl1pPr algn="l">
              <a:defRPr sz="3200" b="1"/>
            </a:lvl1pPr>
          </a:lstStyle>
          <a:p>
            <a:r>
              <a:rPr lang="en-US" dirty="0"/>
              <a:t>Click to edit Master title style</a:t>
            </a:r>
          </a:p>
        </p:txBody>
      </p:sp>
      <p:sp>
        <p:nvSpPr>
          <p:cNvPr id="13" name="Rectangle 6"/>
          <p:cNvSpPr txBox="1">
            <a:spLocks noChangeArrowheads="1"/>
          </p:cNvSpPr>
          <p:nvPr userDrawn="1"/>
        </p:nvSpPr>
        <p:spPr>
          <a:xfrm>
            <a:off x="4875685" y="6567488"/>
            <a:ext cx="3181295" cy="290512"/>
          </a:xfrm>
          <a:prstGeom prst="rect">
            <a:avLst/>
          </a:prstGeom>
          <a:ln/>
        </p:spPr>
        <p:txBody>
          <a:bodyPr/>
          <a:lstStyle>
            <a:lvl1pPr>
              <a:defRPr sz="1100"/>
            </a:lvl1pPr>
          </a:lstStyle>
          <a:p>
            <a:pPr algn="r">
              <a:defRPr/>
            </a:pPr>
            <a:r>
              <a:rPr lang="en-US" dirty="0">
                <a:solidFill>
                  <a:srgbClr val="FFFFFF"/>
                </a:solidFill>
                <a:ea typeface="ＭＳ Ｐゴシック" charset="0"/>
                <a:cs typeface="ＭＳ Ｐゴシック" charset="0"/>
              </a:rPr>
              <a:t>The Uniform CPA Examination</a:t>
            </a:r>
            <a:r>
              <a:rPr lang="en-US" baseline="30000" dirty="0">
                <a:solidFill>
                  <a:srgbClr val="FFFFFF"/>
                </a:solidFill>
                <a:ea typeface="ＭＳ Ｐゴシック" charset="0"/>
                <a:cs typeface="ＭＳ Ｐゴシック" charset="0"/>
              </a:rPr>
              <a:t>®</a:t>
            </a:r>
            <a:endParaRPr lang="en-US" baseline="30000" dirty="0">
              <a:solidFill>
                <a:srgbClr val="FFFFFF"/>
              </a:solidFill>
              <a:ea typeface="ＭＳ Ｐゴシック" pitchFamily="-112" charset="-128"/>
              <a:cs typeface="ＭＳ Ｐゴシック" pitchFamily="-112" charset="-128"/>
            </a:endParaRPr>
          </a:p>
        </p:txBody>
      </p:sp>
      <p:sp>
        <p:nvSpPr>
          <p:cNvPr id="11" name="Slide Number Placeholder 10"/>
          <p:cNvSpPr>
            <a:spLocks noGrp="1"/>
          </p:cNvSpPr>
          <p:nvPr>
            <p:ph type="sldNum" sz="quarter" idx="10"/>
          </p:nvPr>
        </p:nvSpPr>
        <p:spPr/>
        <p:txBody>
          <a:bodyPr/>
          <a:lstStyle>
            <a:lvl1pPr>
              <a:defRPr>
                <a:latin typeface="Arial" pitchFamily="34" charset="0"/>
                <a:cs typeface="Arial" pitchFamily="34" charset="0"/>
              </a:defRPr>
            </a:lvl1pPr>
          </a:lstStyle>
          <a:p>
            <a:fld id="{F51311D6-B95D-DF4A-A0C2-9AA2F54BB1A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46178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6"/>
          <p:cNvSpPr txBox="1">
            <a:spLocks noChangeArrowheads="1"/>
          </p:cNvSpPr>
          <p:nvPr userDrawn="1"/>
        </p:nvSpPr>
        <p:spPr>
          <a:xfrm>
            <a:off x="0" y="6567488"/>
            <a:ext cx="9144000" cy="290512"/>
          </a:xfrm>
          <a:prstGeom prst="rect">
            <a:avLst/>
          </a:prstGeom>
          <a:solidFill>
            <a:schemeClr val="accent6"/>
          </a:solidFill>
          <a:ln/>
        </p:spPr>
        <p:txBody>
          <a:bodyPr>
            <a:prstTxWarp prst="textNoShape">
              <a:avLst/>
            </a:prstTxWarp>
          </a:bodyPr>
          <a:lstStyle/>
          <a:p>
            <a:pPr marL="1187450"/>
            <a:r>
              <a:rPr lang="en-US" sz="1100" dirty="0">
                <a:solidFill>
                  <a:prstClr val="white"/>
                </a:solidFill>
                <a:latin typeface="Arial" pitchFamily="34" charset="0"/>
                <a:cs typeface="Arial" pitchFamily="34" charset="0"/>
              </a:rPr>
              <a:t>American Institute of CPAs</a:t>
            </a:r>
          </a:p>
        </p:txBody>
      </p:sp>
      <p:sp>
        <p:nvSpPr>
          <p:cNvPr id="6" name="Rectangle 5"/>
          <p:cNvSpPr/>
          <p:nvPr userDrawn="1"/>
        </p:nvSpPr>
        <p:spPr>
          <a:xfrm>
            <a:off x="0" y="0"/>
            <a:ext cx="9144000" cy="13335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dirty="0">
              <a:solidFill>
                <a:srgbClr val="FFFFFF"/>
              </a:solidFill>
              <a:ea typeface="ＭＳ Ｐゴシック" pitchFamily="-64" charset="-128"/>
              <a:cs typeface="ＭＳ Ｐゴシック" pitchFamily="-64" charset="-128"/>
            </a:endParaRPr>
          </a:p>
        </p:txBody>
      </p:sp>
      <p:pic>
        <p:nvPicPr>
          <p:cNvPr id="10" name="Picture 3" descr="AICPA Web_wht.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520700" y="6599238"/>
            <a:ext cx="642938" cy="222250"/>
          </a:xfrm>
          <a:prstGeom prst="rect">
            <a:avLst/>
          </a:prstGeom>
          <a:noFill/>
          <a:ln w="9525">
            <a:noFill/>
            <a:miter lim="800000"/>
            <a:headEnd/>
            <a:tailEnd/>
          </a:ln>
        </p:spPr>
      </p:pic>
      <p:sp>
        <p:nvSpPr>
          <p:cNvPr id="8" name="Rectangle 6"/>
          <p:cNvSpPr txBox="1">
            <a:spLocks noChangeArrowheads="1"/>
          </p:cNvSpPr>
          <p:nvPr userDrawn="1"/>
        </p:nvSpPr>
        <p:spPr>
          <a:xfrm>
            <a:off x="4875685" y="6567488"/>
            <a:ext cx="3181295" cy="290512"/>
          </a:xfrm>
          <a:prstGeom prst="rect">
            <a:avLst/>
          </a:prstGeom>
          <a:ln/>
        </p:spPr>
        <p:txBody>
          <a:bodyPr/>
          <a:lstStyle>
            <a:lvl1pPr>
              <a:defRPr sz="1100"/>
            </a:lvl1pPr>
          </a:lstStyle>
          <a:p>
            <a:pPr algn="r">
              <a:defRPr/>
            </a:pPr>
            <a:r>
              <a:rPr lang="en-US" dirty="0">
                <a:solidFill>
                  <a:srgbClr val="FFFFFF"/>
                </a:solidFill>
                <a:ea typeface="ＭＳ Ｐゴシック" charset="0"/>
                <a:cs typeface="ＭＳ Ｐゴシック" charset="0"/>
              </a:rPr>
              <a:t>The Uniform CPA Examination</a:t>
            </a:r>
            <a:r>
              <a:rPr lang="en-US" baseline="30000" dirty="0">
                <a:solidFill>
                  <a:srgbClr val="FFFFFF"/>
                </a:solidFill>
                <a:ea typeface="ＭＳ Ｐゴシック" charset="0"/>
                <a:cs typeface="ＭＳ Ｐゴシック" charset="0"/>
              </a:rPr>
              <a:t>®</a:t>
            </a:r>
            <a:endParaRPr lang="en-US" baseline="30000" dirty="0">
              <a:solidFill>
                <a:srgbClr val="FFFFFF"/>
              </a:solidFill>
              <a:ea typeface="ＭＳ Ｐゴシック" pitchFamily="-112" charset="-128"/>
              <a:cs typeface="ＭＳ Ｐゴシック" pitchFamily="-112" charset="-128"/>
            </a:endParaRPr>
          </a:p>
        </p:txBody>
      </p:sp>
      <p:sp>
        <p:nvSpPr>
          <p:cNvPr id="24" name="Slide Number Placeholder 23"/>
          <p:cNvSpPr>
            <a:spLocks noGrp="1"/>
          </p:cNvSpPr>
          <p:nvPr>
            <p:ph type="sldNum" sz="quarter" idx="10"/>
          </p:nvPr>
        </p:nvSpPr>
        <p:spPr/>
        <p:txBody>
          <a:bodyPr/>
          <a:lstStyle>
            <a:lvl1pPr>
              <a:defRPr>
                <a:solidFill>
                  <a:schemeClr val="bg1"/>
                </a:solidFill>
                <a:latin typeface="Arial" pitchFamily="34" charset="0"/>
                <a:cs typeface="Arial" pitchFamily="34" charset="0"/>
              </a:defRPr>
            </a:lvl1pPr>
          </a:lstStyle>
          <a:p>
            <a:fld id="{F51311D6-B95D-DF4A-A0C2-9AA2F54BB1A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42693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78D4506-193B-4563-8E40-33607B1F23DA}" type="datetime1">
              <a:rPr lang="en-US" smtClean="0">
                <a:solidFill>
                  <a:prstClr val="black"/>
                </a:solidFill>
              </a:rPr>
              <a:t>11/25/2024</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1E5EEEC-4A0D-4479-B6DF-ADD6F478C57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58610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nterior Green">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36377" y="128016"/>
            <a:ext cx="6995634" cy="993430"/>
          </a:xfrm>
          <a:prstGeom prst="rect">
            <a:avLst/>
          </a:prstGeo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1136919" y="1752600"/>
            <a:ext cx="3358881" cy="4003154"/>
          </a:xfrm>
          <a:prstGeom prst="rect">
            <a:avLst/>
          </a:prstGeom>
        </p:spPr>
        <p:txBody>
          <a:bodyPr/>
          <a:lstStyle/>
          <a:p>
            <a:pPr lvl="0"/>
            <a:r>
              <a:rPr lang="en-US" dirty="0"/>
              <a:t>Click to edit Master text styles</a:t>
            </a:r>
          </a:p>
        </p:txBody>
      </p:sp>
      <p:sp>
        <p:nvSpPr>
          <p:cNvPr id="5" name="Content Placeholder 2"/>
          <p:cNvSpPr>
            <a:spLocks noGrp="1"/>
          </p:cNvSpPr>
          <p:nvPr>
            <p:ph idx="10"/>
          </p:nvPr>
        </p:nvSpPr>
        <p:spPr>
          <a:xfrm>
            <a:off x="5099319" y="1752600"/>
            <a:ext cx="3358881" cy="4003154"/>
          </a:xfrm>
          <a:prstGeom prst="rect">
            <a:avLst/>
          </a:prstGeom>
        </p:spPr>
        <p:txBody>
          <a:bodyPr/>
          <a:lstStyle/>
          <a:p>
            <a:pPr lvl="0"/>
            <a:r>
              <a:rPr lang="en-US" dirty="0"/>
              <a:t>Click to edit Master text styles</a:t>
            </a:r>
          </a:p>
        </p:txBody>
      </p:sp>
    </p:spTree>
    <p:extLst>
      <p:ext uri="{BB962C8B-B14F-4D97-AF65-F5344CB8AC3E}">
        <p14:creationId xmlns:p14="http://schemas.microsoft.com/office/powerpoint/2010/main" val="2816730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Interior Green">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52011" y="0"/>
            <a:ext cx="6995634" cy="993430"/>
          </a:xfrm>
          <a:prstGeom prst="rect">
            <a:avLst/>
          </a:prstGeo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1136919" y="1676400"/>
            <a:ext cx="6995634" cy="4079354"/>
          </a:xfrm>
          <a:prstGeom prst="rect">
            <a:avLst/>
          </a:prstGeom>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325754" y="6356350"/>
            <a:ext cx="1026257" cy="365125"/>
          </a:xfrm>
          <a:prstGeom prst="rect">
            <a:avLst/>
          </a:prstGeom>
        </p:spPr>
        <p:txBody>
          <a:bodyPr/>
          <a:lstStyle/>
          <a:p>
            <a:fld id="{68541C80-2BDF-C640-9999-0FEC0A19E59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7775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EA8CA9F-5122-4FCF-B62A-0CB11F1A9E8D}" type="datetime1">
              <a:rPr lang="en-US" smtClean="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a:prstGeom prst="rect">
            <a:avLst/>
          </a:prstGeom>
        </p:spPr>
        <p:txBody>
          <a:bodyPr/>
          <a:lstStyle/>
          <a:p>
            <a:r>
              <a:rPr lang="en-US"/>
              <a:t>Click to edit Master title style</a:t>
            </a:r>
          </a:p>
        </p:txBody>
      </p:sp>
      <p:sp>
        <p:nvSpPr>
          <p:cNvPr id="3" name="SmartArt Placeholder 2"/>
          <p:cNvSpPr>
            <a:spLocks noGrp="1"/>
          </p:cNvSpPr>
          <p:nvPr>
            <p:ph type="dgm" idx="1"/>
          </p:nvPr>
        </p:nvSpPr>
        <p:spPr>
          <a:xfrm>
            <a:off x="566738" y="1752600"/>
            <a:ext cx="8001000" cy="4267200"/>
          </a:xfrm>
          <a:prstGeom prst="rect">
            <a:avLst/>
          </a:prstGeom>
        </p:spPr>
        <p:txBody>
          <a:bodyPr/>
          <a:lstStyle/>
          <a:p>
            <a:pPr lvl="0"/>
            <a:endParaRPr lang="en-US" noProof="0" dirty="0"/>
          </a:p>
        </p:txBody>
      </p:sp>
      <p:sp>
        <p:nvSpPr>
          <p:cNvPr id="4" name="Date Placeholder 3"/>
          <p:cNvSpPr>
            <a:spLocks noGrp="1"/>
          </p:cNvSpPr>
          <p:nvPr>
            <p:ph type="dt" sz="half" idx="10"/>
          </p:nvPr>
        </p:nvSpPr>
        <p:spPr>
          <a:xfrm>
            <a:off x="609600" y="6245225"/>
            <a:ext cx="1981200" cy="476250"/>
          </a:xfrm>
          <a:prstGeom prst="rect">
            <a:avLst/>
          </a:prstGeom>
        </p:spPr>
        <p:txBody>
          <a:bodyPr/>
          <a:lstStyle>
            <a:lvl1pPr>
              <a:defRPr dirty="0"/>
            </a:lvl1pPr>
          </a:lstStyle>
          <a:p>
            <a:pPr defTabSz="457200" fontAlgn="base">
              <a:spcBef>
                <a:spcPct val="0"/>
              </a:spcBef>
              <a:spcAft>
                <a:spcPct val="0"/>
              </a:spcAft>
              <a:defRPr/>
            </a:pPr>
            <a:fld id="{78662F04-E9A0-4E5E-9062-4BA36FD0182F}" type="datetime1">
              <a:rPr lang="en-US" smtClean="0">
                <a:solidFill>
                  <a:prstClr val="black"/>
                </a:solidFill>
                <a:latin typeface="Arial" pitchFamily="-64" charset="0"/>
                <a:ea typeface="ＭＳ Ｐゴシック" pitchFamily="-64" charset="-128"/>
              </a:rPr>
              <a:t>11/25/2024</a:t>
            </a:fld>
            <a:endParaRPr lang="en-US" dirty="0">
              <a:solidFill>
                <a:prstClr val="black"/>
              </a:solidFill>
              <a:latin typeface="Arial" pitchFamily="-64" charset="0"/>
              <a:ea typeface="ＭＳ Ｐゴシック" pitchFamily="-64" charset="-128"/>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dirty="0"/>
            </a:lvl1pPr>
          </a:lstStyle>
          <a:p>
            <a:pPr defTabSz="457200" fontAlgn="base">
              <a:spcBef>
                <a:spcPct val="0"/>
              </a:spcBef>
              <a:spcAft>
                <a:spcPct val="0"/>
              </a:spcAft>
              <a:defRPr/>
            </a:pPr>
            <a:endParaRPr lang="en-US" dirty="0">
              <a:solidFill>
                <a:prstClr val="black"/>
              </a:solidFill>
              <a:latin typeface="Arial" pitchFamily="-64" charset="0"/>
              <a:ea typeface="ＭＳ Ｐゴシック" pitchFamily="-64" charset="-128"/>
            </a:endParaRPr>
          </a:p>
        </p:txBody>
      </p:sp>
      <p:sp>
        <p:nvSpPr>
          <p:cNvPr id="6" name="Slide Number Placeholder 5"/>
          <p:cNvSpPr>
            <a:spLocks noGrp="1"/>
          </p:cNvSpPr>
          <p:nvPr>
            <p:ph type="sldNum" sz="quarter" idx="12"/>
          </p:nvPr>
        </p:nvSpPr>
        <p:spPr>
          <a:xfrm>
            <a:off x="6553200" y="6245225"/>
            <a:ext cx="1981200" cy="476250"/>
          </a:xfrm>
          <a:prstGeom prst="rect">
            <a:avLst/>
          </a:prstGeom>
        </p:spPr>
        <p:txBody>
          <a:bodyPr/>
          <a:lstStyle>
            <a:lvl1pPr>
              <a:defRPr/>
            </a:lvl1pPr>
          </a:lstStyle>
          <a:p>
            <a:pPr>
              <a:defRPr/>
            </a:pPr>
            <a:fld id="{7C29DA57-5F4C-4EDE-88E6-5FBF10D7D3E9}"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129100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CCAC51FA-CCBC-4C62-ADF2-220BE002BEB9}" type="datetime1">
              <a:rPr lang="en-US" smtClean="0"/>
              <a:t>11/25/2024</a:t>
            </a:fld>
            <a:endParaRPr lang="en-US" dirty="0"/>
          </a:p>
        </p:txBody>
      </p:sp>
      <p:sp>
        <p:nvSpPr>
          <p:cNvPr id="17" name="Footer Placeholder 16"/>
          <p:cNvSpPr>
            <a:spLocks noGrp="1"/>
          </p:cNvSpPr>
          <p:nvPr>
            <p:ph type="ftr" sz="quarter" idx="11"/>
          </p:nvPr>
        </p:nvSpPr>
        <p:spPr/>
        <p:txBody>
          <a:bodyPr/>
          <a:lstStyle/>
          <a:p>
            <a:r>
              <a:rPr lang="en-US"/>
              <a:t>December 15, 2020                                 Arkansas State Board Ethics: 2020 Board Update</a:t>
            </a:r>
            <a:endParaRPr lang="en-US" dirty="0"/>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extLst>
      <p:ext uri="{BB962C8B-B14F-4D97-AF65-F5344CB8AC3E}">
        <p14:creationId xmlns:p14="http://schemas.microsoft.com/office/powerpoint/2010/main" val="6127373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14AC02C-4B82-4423-8E0D-2B47DCDDE54D}" type="datetime1">
              <a:rPr lang="en-US" smtClean="0"/>
              <a:t>11/25/2024</a:t>
            </a:fld>
            <a:endParaRPr lang="en-US" dirty="0"/>
          </a:p>
        </p:txBody>
      </p:sp>
      <p:sp>
        <p:nvSpPr>
          <p:cNvPr id="5" name="Footer Placeholder 4"/>
          <p:cNvSpPr>
            <a:spLocks noGrp="1"/>
          </p:cNvSpPr>
          <p:nvPr>
            <p:ph type="ftr" sz="quarter" idx="11"/>
          </p:nvPr>
        </p:nvSpPr>
        <p:spPr/>
        <p:txBody>
          <a:bodyPr/>
          <a:lstStyle/>
          <a:p>
            <a:r>
              <a:rPr lang="en-US"/>
              <a:t>December 15, 2020                                 Arkansas State Board Ethics: 2020 Board Update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8703108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973DDCB-11E5-4786-8B42-F8378D4DDCE4}" type="datetime1">
              <a:rPr lang="en-US" smtClean="0"/>
              <a:t>11/25/2024</a:t>
            </a:fld>
            <a:endParaRPr lang="en-US" dirty="0"/>
          </a:p>
        </p:txBody>
      </p:sp>
      <p:sp>
        <p:nvSpPr>
          <p:cNvPr id="5" name="Footer Placeholder 4"/>
          <p:cNvSpPr>
            <a:spLocks noGrp="1"/>
          </p:cNvSpPr>
          <p:nvPr>
            <p:ph type="ftr" sz="quarter" idx="11"/>
          </p:nvPr>
        </p:nvSpPr>
        <p:spPr/>
        <p:txBody>
          <a:bodyPr/>
          <a:lstStyle/>
          <a:p>
            <a:r>
              <a:rPr lang="en-US"/>
              <a:t>December 15, 2020                                 Arkansas State Board Ethics: 2020 Board Update</a:t>
            </a:r>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12595630"/>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10F8813-96F9-4928-B3EE-C65999FE2112}" type="datetime1">
              <a:rPr lang="en-US" smtClean="0"/>
              <a:t>11/25/2024</a:t>
            </a:fld>
            <a:endParaRPr lang="en-US" dirty="0"/>
          </a:p>
        </p:txBody>
      </p:sp>
      <p:sp>
        <p:nvSpPr>
          <p:cNvPr id="6" name="Footer Placeholder 5"/>
          <p:cNvSpPr>
            <a:spLocks noGrp="1"/>
          </p:cNvSpPr>
          <p:nvPr>
            <p:ph type="ftr" sz="quarter" idx="11"/>
          </p:nvPr>
        </p:nvSpPr>
        <p:spPr/>
        <p:txBody>
          <a:bodyPr/>
          <a:lstStyle/>
          <a:p>
            <a:r>
              <a:rPr lang="en-US"/>
              <a:t>December 15, 2020                                 Arkansas State Board Ethics: 2020 Board Update</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725232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1B07818-7FC1-4799-9C06-CB84502D9176}" type="datetime1">
              <a:rPr lang="en-US" smtClean="0"/>
              <a:t>11/25/2024</a:t>
            </a:fld>
            <a:endParaRPr lang="en-US" dirty="0"/>
          </a:p>
        </p:txBody>
      </p:sp>
      <p:sp>
        <p:nvSpPr>
          <p:cNvPr id="8" name="Footer Placeholder 7"/>
          <p:cNvSpPr>
            <a:spLocks noGrp="1"/>
          </p:cNvSpPr>
          <p:nvPr>
            <p:ph type="ftr" sz="quarter" idx="11"/>
          </p:nvPr>
        </p:nvSpPr>
        <p:spPr/>
        <p:txBody>
          <a:bodyPr/>
          <a:lstStyle/>
          <a:p>
            <a:r>
              <a:rPr lang="en-US"/>
              <a:t>December 15, 2020                                 Arkansas State Board Ethics: 2020 Board Update</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8227885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34C4736-6C94-44BD-BD51-DAE6E8D14E0E}" type="datetime1">
              <a:rPr lang="en-US" smtClean="0"/>
              <a:t>11/25/2024</a:t>
            </a:fld>
            <a:endParaRPr lang="en-US" dirty="0"/>
          </a:p>
        </p:txBody>
      </p:sp>
      <p:sp>
        <p:nvSpPr>
          <p:cNvPr id="4" name="Footer Placeholder 3"/>
          <p:cNvSpPr>
            <a:spLocks noGrp="1"/>
          </p:cNvSpPr>
          <p:nvPr>
            <p:ph type="ftr" sz="quarter" idx="11"/>
          </p:nvPr>
        </p:nvSpPr>
        <p:spPr/>
        <p:txBody>
          <a:bodyPr/>
          <a:lstStyle/>
          <a:p>
            <a:r>
              <a:rPr lang="en-US"/>
              <a:t>December 15, 2020                                 Arkansas State Board Ethics: 2020 Board Update</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2462251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A0860C-1098-4457-A7F6-15D52646B798}" type="datetime1">
              <a:rPr lang="en-US" smtClean="0"/>
              <a:t>11/25/2024</a:t>
            </a:fld>
            <a:endParaRPr lang="en-US" dirty="0"/>
          </a:p>
        </p:txBody>
      </p:sp>
      <p:sp>
        <p:nvSpPr>
          <p:cNvPr id="3" name="Footer Placeholder 2"/>
          <p:cNvSpPr>
            <a:spLocks noGrp="1"/>
          </p:cNvSpPr>
          <p:nvPr>
            <p:ph type="ftr" sz="quarter" idx="11"/>
          </p:nvPr>
        </p:nvSpPr>
        <p:spPr/>
        <p:txBody>
          <a:bodyPr/>
          <a:lstStyle/>
          <a:p>
            <a:r>
              <a:rPr lang="en-US"/>
              <a:t>December 15, 2020                                 Arkansas State Board Ethics: 2020 Board Update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8000128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C713E54-4DF1-4CE0-9736-171E34F3114E}" type="datetime1">
              <a:rPr lang="en-US" smtClean="0"/>
              <a:t>11/25/2024</a:t>
            </a:fld>
            <a:endParaRPr lang="en-US" dirty="0"/>
          </a:p>
        </p:txBody>
      </p:sp>
      <p:sp>
        <p:nvSpPr>
          <p:cNvPr id="6" name="Footer Placeholder 5"/>
          <p:cNvSpPr>
            <a:spLocks noGrp="1"/>
          </p:cNvSpPr>
          <p:nvPr>
            <p:ph type="ftr" sz="quarter" idx="11"/>
          </p:nvPr>
        </p:nvSpPr>
        <p:spPr/>
        <p:txBody>
          <a:bodyPr/>
          <a:lstStyle/>
          <a:p>
            <a:r>
              <a:rPr lang="en-US"/>
              <a:t>December 15, 2020                                 Arkansas State Board Ethics: 2020 Board Update</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5245454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a:solidFill>
                  <a:schemeClr val="lt1"/>
                </a:solidFill>
                <a:latin typeface="+mn-lt"/>
                <a:ea typeface="+mn-ea"/>
                <a:cs typeface="+mn-cs"/>
              </a:rPr>
              <a:t>Click icon to add picture</a:t>
            </a: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AA1AE6C-E6C1-4B8B-B64E-7D7B6329CF19}" type="datetime1">
              <a:rPr lang="en-US" smtClean="0"/>
              <a:t>11/25/2024</a:t>
            </a:fld>
            <a:endParaRPr lang="en-US" dirty="0"/>
          </a:p>
        </p:txBody>
      </p:sp>
      <p:sp>
        <p:nvSpPr>
          <p:cNvPr id="6" name="Footer Placeholder 5"/>
          <p:cNvSpPr>
            <a:spLocks noGrp="1"/>
          </p:cNvSpPr>
          <p:nvPr>
            <p:ph type="ftr" sz="quarter" idx="11"/>
          </p:nvPr>
        </p:nvSpPr>
        <p:spPr/>
        <p:txBody>
          <a:bodyPr/>
          <a:lstStyle/>
          <a:p>
            <a:r>
              <a:rPr lang="en-US"/>
              <a:t>December 15, 2020                                 Arkansas State Board Ethics: 2020 Board Update</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89699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1C54533-C731-4D19-BE29-992013D3FBFB}" type="datetime1">
              <a:rPr lang="en-US" smtClean="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DA83B6F-1341-4843-885E-52DCF0B4F67D}" type="datetime1">
              <a:rPr lang="en-US" smtClean="0"/>
              <a:t>11/25/2024</a:t>
            </a:fld>
            <a:endParaRPr lang="en-US" dirty="0"/>
          </a:p>
        </p:txBody>
      </p:sp>
      <p:sp>
        <p:nvSpPr>
          <p:cNvPr id="5" name="Footer Placeholder 4"/>
          <p:cNvSpPr>
            <a:spLocks noGrp="1"/>
          </p:cNvSpPr>
          <p:nvPr>
            <p:ph type="ftr" sz="quarter" idx="11"/>
          </p:nvPr>
        </p:nvSpPr>
        <p:spPr/>
        <p:txBody>
          <a:bodyPr/>
          <a:lstStyle/>
          <a:p>
            <a:r>
              <a:rPr lang="en-US"/>
              <a:t>December 15, 2020                                 Arkansas State Board Ethics: 2020 Board Update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675179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6D77027-22F5-42B7-B909-A1CDB1E7018F}" type="datetime1">
              <a:rPr lang="en-US" smtClean="0"/>
              <a:t>11/25/2024</a:t>
            </a:fld>
            <a:endParaRPr lang="en-US" dirty="0"/>
          </a:p>
        </p:txBody>
      </p:sp>
      <p:sp>
        <p:nvSpPr>
          <p:cNvPr id="5" name="Footer Placeholder 4"/>
          <p:cNvSpPr>
            <a:spLocks noGrp="1"/>
          </p:cNvSpPr>
          <p:nvPr>
            <p:ph type="ftr" sz="quarter" idx="11"/>
          </p:nvPr>
        </p:nvSpPr>
        <p:spPr/>
        <p:txBody>
          <a:bodyPr/>
          <a:lstStyle/>
          <a:p>
            <a:r>
              <a:rPr lang="en-US"/>
              <a:t>December 15, 2020                                 Arkansas State Board Ethics: 2020 Board Update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310493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43BE8-7FFA-7D28-B996-1FCA4EF4706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D777F62-D28E-A1BC-A896-9293F83AAD5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4D4782F-B63F-129B-0714-BD0791426A25}"/>
              </a:ext>
            </a:extLst>
          </p:cNvPr>
          <p:cNvSpPr>
            <a:spLocks noGrp="1"/>
          </p:cNvSpPr>
          <p:nvPr>
            <p:ph type="dt" sz="half" idx="10"/>
          </p:nvPr>
        </p:nvSpPr>
        <p:spPr/>
        <p:txBody>
          <a:bodyPr/>
          <a:lstStyle/>
          <a:p>
            <a:fld id="{444C00C6-62FF-4838-99E7-7A01CC942F3E}" type="datetimeFigureOut">
              <a:rPr lang="en-US" smtClean="0"/>
              <a:t>11/25/2024</a:t>
            </a:fld>
            <a:endParaRPr lang="en-US"/>
          </a:p>
        </p:txBody>
      </p:sp>
      <p:sp>
        <p:nvSpPr>
          <p:cNvPr id="5" name="Footer Placeholder 4">
            <a:extLst>
              <a:ext uri="{FF2B5EF4-FFF2-40B4-BE49-F238E27FC236}">
                <a16:creationId xmlns:a16="http://schemas.microsoft.com/office/drawing/2014/main" id="{D9A22EE2-59E0-5071-8AA0-D718C3D7DB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0C5202-0924-CD00-1F5D-DCFC72CAE83D}"/>
              </a:ext>
            </a:extLst>
          </p:cNvPr>
          <p:cNvSpPr>
            <a:spLocks noGrp="1"/>
          </p:cNvSpPr>
          <p:nvPr>
            <p:ph type="sldNum" sz="quarter" idx="12"/>
          </p:nvPr>
        </p:nvSpPr>
        <p:spPr/>
        <p:txBody>
          <a:bodyPr/>
          <a:lstStyle/>
          <a:p>
            <a:fld id="{AC0DD990-3B52-45CB-AF7F-888B2B65F3A9}" type="slidenum">
              <a:rPr lang="en-US" smtClean="0"/>
              <a:t>‹#›</a:t>
            </a:fld>
            <a:endParaRPr lang="en-US"/>
          </a:p>
        </p:txBody>
      </p:sp>
    </p:spTree>
    <p:extLst>
      <p:ext uri="{BB962C8B-B14F-4D97-AF65-F5344CB8AC3E}">
        <p14:creationId xmlns:p14="http://schemas.microsoft.com/office/powerpoint/2010/main" val="5667641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DC778-E81A-01B2-B191-C4E0EC3AA3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929C46-0019-3FC7-CD59-FACF4451F6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4BA24D-DED5-0611-7A72-3CEC6FA1229E}"/>
              </a:ext>
            </a:extLst>
          </p:cNvPr>
          <p:cNvSpPr>
            <a:spLocks noGrp="1"/>
          </p:cNvSpPr>
          <p:nvPr>
            <p:ph type="dt" sz="half" idx="10"/>
          </p:nvPr>
        </p:nvSpPr>
        <p:spPr/>
        <p:txBody>
          <a:bodyPr/>
          <a:lstStyle/>
          <a:p>
            <a:fld id="{444C00C6-62FF-4838-99E7-7A01CC942F3E}" type="datetimeFigureOut">
              <a:rPr lang="en-US" smtClean="0"/>
              <a:t>11/25/2024</a:t>
            </a:fld>
            <a:endParaRPr lang="en-US"/>
          </a:p>
        </p:txBody>
      </p:sp>
      <p:sp>
        <p:nvSpPr>
          <p:cNvPr id="5" name="Footer Placeholder 4">
            <a:extLst>
              <a:ext uri="{FF2B5EF4-FFF2-40B4-BE49-F238E27FC236}">
                <a16:creationId xmlns:a16="http://schemas.microsoft.com/office/drawing/2014/main" id="{AD137164-CB01-0737-C5F7-B51F7EB77F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843859-D0D9-A4B3-9091-87E285527BF0}"/>
              </a:ext>
            </a:extLst>
          </p:cNvPr>
          <p:cNvSpPr>
            <a:spLocks noGrp="1"/>
          </p:cNvSpPr>
          <p:nvPr>
            <p:ph type="sldNum" sz="quarter" idx="12"/>
          </p:nvPr>
        </p:nvSpPr>
        <p:spPr/>
        <p:txBody>
          <a:bodyPr/>
          <a:lstStyle/>
          <a:p>
            <a:fld id="{AC0DD990-3B52-45CB-AF7F-888B2B65F3A9}" type="slidenum">
              <a:rPr lang="en-US" smtClean="0"/>
              <a:t>‹#›</a:t>
            </a:fld>
            <a:endParaRPr lang="en-US"/>
          </a:p>
        </p:txBody>
      </p:sp>
    </p:spTree>
    <p:extLst>
      <p:ext uri="{BB962C8B-B14F-4D97-AF65-F5344CB8AC3E}">
        <p14:creationId xmlns:p14="http://schemas.microsoft.com/office/powerpoint/2010/main" val="19177727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427AE-7E9A-6B63-E600-115F1D35E61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5DC66DC-80A9-7287-11E4-3439A2BE6DE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AA2C68-3D5D-EFCD-7997-1A943095733A}"/>
              </a:ext>
            </a:extLst>
          </p:cNvPr>
          <p:cNvSpPr>
            <a:spLocks noGrp="1"/>
          </p:cNvSpPr>
          <p:nvPr>
            <p:ph type="dt" sz="half" idx="10"/>
          </p:nvPr>
        </p:nvSpPr>
        <p:spPr/>
        <p:txBody>
          <a:bodyPr/>
          <a:lstStyle/>
          <a:p>
            <a:fld id="{444C00C6-62FF-4838-99E7-7A01CC942F3E}" type="datetimeFigureOut">
              <a:rPr lang="en-US" smtClean="0"/>
              <a:t>11/25/2024</a:t>
            </a:fld>
            <a:endParaRPr lang="en-US"/>
          </a:p>
        </p:txBody>
      </p:sp>
      <p:sp>
        <p:nvSpPr>
          <p:cNvPr id="5" name="Footer Placeholder 4">
            <a:extLst>
              <a:ext uri="{FF2B5EF4-FFF2-40B4-BE49-F238E27FC236}">
                <a16:creationId xmlns:a16="http://schemas.microsoft.com/office/drawing/2014/main" id="{71C8D9D2-2546-387F-EAAD-46CC37C3EB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B5BA8C-B65A-E0DB-0A29-A4B7782B6D67}"/>
              </a:ext>
            </a:extLst>
          </p:cNvPr>
          <p:cNvSpPr>
            <a:spLocks noGrp="1"/>
          </p:cNvSpPr>
          <p:nvPr>
            <p:ph type="sldNum" sz="quarter" idx="12"/>
          </p:nvPr>
        </p:nvSpPr>
        <p:spPr/>
        <p:txBody>
          <a:bodyPr/>
          <a:lstStyle/>
          <a:p>
            <a:fld id="{AC0DD990-3B52-45CB-AF7F-888B2B65F3A9}" type="slidenum">
              <a:rPr lang="en-US" smtClean="0"/>
              <a:t>‹#›</a:t>
            </a:fld>
            <a:endParaRPr lang="en-US"/>
          </a:p>
        </p:txBody>
      </p:sp>
    </p:spTree>
    <p:extLst>
      <p:ext uri="{BB962C8B-B14F-4D97-AF65-F5344CB8AC3E}">
        <p14:creationId xmlns:p14="http://schemas.microsoft.com/office/powerpoint/2010/main" val="35628134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788C9-FB88-8794-D7AC-6F1635C8F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FD14F6-D473-93B3-A620-9BEFB3AEDEA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466880-F13A-871A-CAC2-339C0C18EDE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FD71EA-03A9-284C-10EE-1B30997BC162}"/>
              </a:ext>
            </a:extLst>
          </p:cNvPr>
          <p:cNvSpPr>
            <a:spLocks noGrp="1"/>
          </p:cNvSpPr>
          <p:nvPr>
            <p:ph type="dt" sz="half" idx="10"/>
          </p:nvPr>
        </p:nvSpPr>
        <p:spPr/>
        <p:txBody>
          <a:bodyPr/>
          <a:lstStyle/>
          <a:p>
            <a:fld id="{444C00C6-62FF-4838-99E7-7A01CC942F3E}" type="datetimeFigureOut">
              <a:rPr lang="en-US" smtClean="0"/>
              <a:t>11/25/2024</a:t>
            </a:fld>
            <a:endParaRPr lang="en-US"/>
          </a:p>
        </p:txBody>
      </p:sp>
      <p:sp>
        <p:nvSpPr>
          <p:cNvPr id="6" name="Footer Placeholder 5">
            <a:extLst>
              <a:ext uri="{FF2B5EF4-FFF2-40B4-BE49-F238E27FC236}">
                <a16:creationId xmlns:a16="http://schemas.microsoft.com/office/drawing/2014/main" id="{8FC077D7-032E-3E54-DCEA-9E5EE91932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E5EB73-BA30-2E1A-8591-056365573E8F}"/>
              </a:ext>
            </a:extLst>
          </p:cNvPr>
          <p:cNvSpPr>
            <a:spLocks noGrp="1"/>
          </p:cNvSpPr>
          <p:nvPr>
            <p:ph type="sldNum" sz="quarter" idx="12"/>
          </p:nvPr>
        </p:nvSpPr>
        <p:spPr/>
        <p:txBody>
          <a:bodyPr/>
          <a:lstStyle/>
          <a:p>
            <a:fld id="{AC0DD990-3B52-45CB-AF7F-888B2B65F3A9}" type="slidenum">
              <a:rPr lang="en-US" smtClean="0"/>
              <a:t>‹#›</a:t>
            </a:fld>
            <a:endParaRPr lang="en-US"/>
          </a:p>
        </p:txBody>
      </p:sp>
    </p:spTree>
    <p:extLst>
      <p:ext uri="{BB962C8B-B14F-4D97-AF65-F5344CB8AC3E}">
        <p14:creationId xmlns:p14="http://schemas.microsoft.com/office/powerpoint/2010/main" val="32869414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EE5D3-0CB0-F1B6-B7A8-2A6D60C95EF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F5D578-7049-E5EA-EA34-6BEC4AFEEBF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FD66214-E04D-2467-5300-BA5D487F63A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519740-A266-C4E7-B0A5-30A3F9DBD57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ED653C7-77E2-A8FA-CD10-66F7F5D1A40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B6E955-2321-53AB-0CBC-32D40E75BE34}"/>
              </a:ext>
            </a:extLst>
          </p:cNvPr>
          <p:cNvSpPr>
            <a:spLocks noGrp="1"/>
          </p:cNvSpPr>
          <p:nvPr>
            <p:ph type="dt" sz="half" idx="10"/>
          </p:nvPr>
        </p:nvSpPr>
        <p:spPr/>
        <p:txBody>
          <a:bodyPr/>
          <a:lstStyle/>
          <a:p>
            <a:fld id="{444C00C6-62FF-4838-99E7-7A01CC942F3E}" type="datetimeFigureOut">
              <a:rPr lang="en-US" smtClean="0"/>
              <a:t>11/25/2024</a:t>
            </a:fld>
            <a:endParaRPr lang="en-US"/>
          </a:p>
        </p:txBody>
      </p:sp>
      <p:sp>
        <p:nvSpPr>
          <p:cNvPr id="8" name="Footer Placeholder 7">
            <a:extLst>
              <a:ext uri="{FF2B5EF4-FFF2-40B4-BE49-F238E27FC236}">
                <a16:creationId xmlns:a16="http://schemas.microsoft.com/office/drawing/2014/main" id="{42952B7F-B8E3-C1A3-C4E2-1201CF792E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9D80FB-6B4C-59B9-01EE-07A321EAB100}"/>
              </a:ext>
            </a:extLst>
          </p:cNvPr>
          <p:cNvSpPr>
            <a:spLocks noGrp="1"/>
          </p:cNvSpPr>
          <p:nvPr>
            <p:ph type="sldNum" sz="quarter" idx="12"/>
          </p:nvPr>
        </p:nvSpPr>
        <p:spPr/>
        <p:txBody>
          <a:bodyPr/>
          <a:lstStyle/>
          <a:p>
            <a:fld id="{AC0DD990-3B52-45CB-AF7F-888B2B65F3A9}" type="slidenum">
              <a:rPr lang="en-US" smtClean="0"/>
              <a:t>‹#›</a:t>
            </a:fld>
            <a:endParaRPr lang="en-US"/>
          </a:p>
        </p:txBody>
      </p:sp>
    </p:spTree>
    <p:extLst>
      <p:ext uri="{BB962C8B-B14F-4D97-AF65-F5344CB8AC3E}">
        <p14:creationId xmlns:p14="http://schemas.microsoft.com/office/powerpoint/2010/main" val="17451128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63C1A-BBB4-87C8-11F9-14CA1E7C77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7A1D93-E3CB-0534-B8D8-84F84A6A49C2}"/>
              </a:ext>
            </a:extLst>
          </p:cNvPr>
          <p:cNvSpPr>
            <a:spLocks noGrp="1"/>
          </p:cNvSpPr>
          <p:nvPr>
            <p:ph type="dt" sz="half" idx="10"/>
          </p:nvPr>
        </p:nvSpPr>
        <p:spPr/>
        <p:txBody>
          <a:bodyPr/>
          <a:lstStyle/>
          <a:p>
            <a:fld id="{444C00C6-62FF-4838-99E7-7A01CC942F3E}" type="datetimeFigureOut">
              <a:rPr lang="en-US" smtClean="0"/>
              <a:t>11/25/2024</a:t>
            </a:fld>
            <a:endParaRPr lang="en-US"/>
          </a:p>
        </p:txBody>
      </p:sp>
      <p:sp>
        <p:nvSpPr>
          <p:cNvPr id="4" name="Footer Placeholder 3">
            <a:extLst>
              <a:ext uri="{FF2B5EF4-FFF2-40B4-BE49-F238E27FC236}">
                <a16:creationId xmlns:a16="http://schemas.microsoft.com/office/drawing/2014/main" id="{7258193F-9AFF-E754-617B-544913A735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11969A-3CF3-C30D-978A-E6A1C87B1962}"/>
              </a:ext>
            </a:extLst>
          </p:cNvPr>
          <p:cNvSpPr>
            <a:spLocks noGrp="1"/>
          </p:cNvSpPr>
          <p:nvPr>
            <p:ph type="sldNum" sz="quarter" idx="12"/>
          </p:nvPr>
        </p:nvSpPr>
        <p:spPr/>
        <p:txBody>
          <a:bodyPr/>
          <a:lstStyle/>
          <a:p>
            <a:fld id="{AC0DD990-3B52-45CB-AF7F-888B2B65F3A9}" type="slidenum">
              <a:rPr lang="en-US" smtClean="0"/>
              <a:t>‹#›</a:t>
            </a:fld>
            <a:endParaRPr lang="en-US"/>
          </a:p>
        </p:txBody>
      </p:sp>
    </p:spTree>
    <p:extLst>
      <p:ext uri="{BB962C8B-B14F-4D97-AF65-F5344CB8AC3E}">
        <p14:creationId xmlns:p14="http://schemas.microsoft.com/office/powerpoint/2010/main" val="26736209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D0E9DA-945C-B9D7-14F7-CCD450ECE794}"/>
              </a:ext>
            </a:extLst>
          </p:cNvPr>
          <p:cNvSpPr>
            <a:spLocks noGrp="1"/>
          </p:cNvSpPr>
          <p:nvPr>
            <p:ph type="dt" sz="half" idx="10"/>
          </p:nvPr>
        </p:nvSpPr>
        <p:spPr/>
        <p:txBody>
          <a:bodyPr/>
          <a:lstStyle/>
          <a:p>
            <a:fld id="{444C00C6-62FF-4838-99E7-7A01CC942F3E}" type="datetimeFigureOut">
              <a:rPr lang="en-US" smtClean="0"/>
              <a:t>11/25/2024</a:t>
            </a:fld>
            <a:endParaRPr lang="en-US"/>
          </a:p>
        </p:txBody>
      </p:sp>
      <p:sp>
        <p:nvSpPr>
          <p:cNvPr id="3" name="Footer Placeholder 2">
            <a:extLst>
              <a:ext uri="{FF2B5EF4-FFF2-40B4-BE49-F238E27FC236}">
                <a16:creationId xmlns:a16="http://schemas.microsoft.com/office/drawing/2014/main" id="{FE218B1A-33CB-10A6-C101-86E636F97B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28E942-C319-773A-F032-FC86C7A27A4F}"/>
              </a:ext>
            </a:extLst>
          </p:cNvPr>
          <p:cNvSpPr>
            <a:spLocks noGrp="1"/>
          </p:cNvSpPr>
          <p:nvPr>
            <p:ph type="sldNum" sz="quarter" idx="12"/>
          </p:nvPr>
        </p:nvSpPr>
        <p:spPr/>
        <p:txBody>
          <a:bodyPr/>
          <a:lstStyle/>
          <a:p>
            <a:fld id="{AC0DD990-3B52-45CB-AF7F-888B2B65F3A9}" type="slidenum">
              <a:rPr lang="en-US" smtClean="0"/>
              <a:t>‹#›</a:t>
            </a:fld>
            <a:endParaRPr lang="en-US"/>
          </a:p>
        </p:txBody>
      </p:sp>
    </p:spTree>
    <p:extLst>
      <p:ext uri="{BB962C8B-B14F-4D97-AF65-F5344CB8AC3E}">
        <p14:creationId xmlns:p14="http://schemas.microsoft.com/office/powerpoint/2010/main" val="8704770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CC57D-716A-B119-D339-A184665015D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0A26601-CEC1-2770-8BB3-E7BC0C39663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E6FBE7-F77A-C04E-35CC-CD1A0F012E1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8268F15-8F28-9AED-EDF9-4461786E111F}"/>
              </a:ext>
            </a:extLst>
          </p:cNvPr>
          <p:cNvSpPr>
            <a:spLocks noGrp="1"/>
          </p:cNvSpPr>
          <p:nvPr>
            <p:ph type="dt" sz="half" idx="10"/>
          </p:nvPr>
        </p:nvSpPr>
        <p:spPr/>
        <p:txBody>
          <a:bodyPr/>
          <a:lstStyle/>
          <a:p>
            <a:fld id="{444C00C6-62FF-4838-99E7-7A01CC942F3E}" type="datetimeFigureOut">
              <a:rPr lang="en-US" smtClean="0"/>
              <a:t>11/25/2024</a:t>
            </a:fld>
            <a:endParaRPr lang="en-US"/>
          </a:p>
        </p:txBody>
      </p:sp>
      <p:sp>
        <p:nvSpPr>
          <p:cNvPr id="6" name="Footer Placeholder 5">
            <a:extLst>
              <a:ext uri="{FF2B5EF4-FFF2-40B4-BE49-F238E27FC236}">
                <a16:creationId xmlns:a16="http://schemas.microsoft.com/office/drawing/2014/main" id="{C972A318-C830-A580-059B-1541376922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32D2E7-0A26-CAB1-E6EA-E97D3436823A}"/>
              </a:ext>
            </a:extLst>
          </p:cNvPr>
          <p:cNvSpPr>
            <a:spLocks noGrp="1"/>
          </p:cNvSpPr>
          <p:nvPr>
            <p:ph type="sldNum" sz="quarter" idx="12"/>
          </p:nvPr>
        </p:nvSpPr>
        <p:spPr/>
        <p:txBody>
          <a:bodyPr/>
          <a:lstStyle/>
          <a:p>
            <a:fld id="{AC0DD990-3B52-45CB-AF7F-888B2B65F3A9}" type="slidenum">
              <a:rPr lang="en-US" smtClean="0"/>
              <a:t>‹#›</a:t>
            </a:fld>
            <a:endParaRPr lang="en-US"/>
          </a:p>
        </p:txBody>
      </p:sp>
    </p:spTree>
    <p:extLst>
      <p:ext uri="{BB962C8B-B14F-4D97-AF65-F5344CB8AC3E}">
        <p14:creationId xmlns:p14="http://schemas.microsoft.com/office/powerpoint/2010/main" val="2362348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980F8B2-234C-4F0A-A4A5-4524D733C8B4}" type="datetime1">
              <a:rPr lang="en-US" smtClean="0"/>
              <a:t>11/25/2024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2B176-E13F-2FE0-A21C-DFD99F2224B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B962C29-1804-7879-BE94-0EB736944EE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E22DABE-52DE-6B22-28A5-2D2E37098C5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38F6E24-0580-56C1-C34F-F3ABCE08A808}"/>
              </a:ext>
            </a:extLst>
          </p:cNvPr>
          <p:cNvSpPr>
            <a:spLocks noGrp="1"/>
          </p:cNvSpPr>
          <p:nvPr>
            <p:ph type="dt" sz="half" idx="10"/>
          </p:nvPr>
        </p:nvSpPr>
        <p:spPr/>
        <p:txBody>
          <a:bodyPr/>
          <a:lstStyle/>
          <a:p>
            <a:fld id="{444C00C6-62FF-4838-99E7-7A01CC942F3E}" type="datetimeFigureOut">
              <a:rPr lang="en-US" smtClean="0"/>
              <a:t>11/25/2024</a:t>
            </a:fld>
            <a:endParaRPr lang="en-US"/>
          </a:p>
        </p:txBody>
      </p:sp>
      <p:sp>
        <p:nvSpPr>
          <p:cNvPr id="6" name="Footer Placeholder 5">
            <a:extLst>
              <a:ext uri="{FF2B5EF4-FFF2-40B4-BE49-F238E27FC236}">
                <a16:creationId xmlns:a16="http://schemas.microsoft.com/office/drawing/2014/main" id="{D08553CF-DD14-DC5C-64F1-99C68CB38B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2EB5F8-35FB-8905-31A0-DCF72CB9A3E2}"/>
              </a:ext>
            </a:extLst>
          </p:cNvPr>
          <p:cNvSpPr>
            <a:spLocks noGrp="1"/>
          </p:cNvSpPr>
          <p:nvPr>
            <p:ph type="sldNum" sz="quarter" idx="12"/>
          </p:nvPr>
        </p:nvSpPr>
        <p:spPr/>
        <p:txBody>
          <a:bodyPr/>
          <a:lstStyle/>
          <a:p>
            <a:fld id="{AC0DD990-3B52-45CB-AF7F-888B2B65F3A9}" type="slidenum">
              <a:rPr lang="en-US" smtClean="0"/>
              <a:t>‹#›</a:t>
            </a:fld>
            <a:endParaRPr lang="en-US"/>
          </a:p>
        </p:txBody>
      </p:sp>
    </p:spTree>
    <p:extLst>
      <p:ext uri="{BB962C8B-B14F-4D97-AF65-F5344CB8AC3E}">
        <p14:creationId xmlns:p14="http://schemas.microsoft.com/office/powerpoint/2010/main" val="39543865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154EE-4EBE-1F8F-FADF-CA5037173F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8DF98D-79BD-B185-8147-4A84A497E0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9AA4A9-D561-AA06-DC76-0037F3DFBA7D}"/>
              </a:ext>
            </a:extLst>
          </p:cNvPr>
          <p:cNvSpPr>
            <a:spLocks noGrp="1"/>
          </p:cNvSpPr>
          <p:nvPr>
            <p:ph type="dt" sz="half" idx="10"/>
          </p:nvPr>
        </p:nvSpPr>
        <p:spPr/>
        <p:txBody>
          <a:bodyPr/>
          <a:lstStyle/>
          <a:p>
            <a:fld id="{444C00C6-62FF-4838-99E7-7A01CC942F3E}" type="datetimeFigureOut">
              <a:rPr lang="en-US" smtClean="0"/>
              <a:t>11/25/2024</a:t>
            </a:fld>
            <a:endParaRPr lang="en-US"/>
          </a:p>
        </p:txBody>
      </p:sp>
      <p:sp>
        <p:nvSpPr>
          <p:cNvPr id="5" name="Footer Placeholder 4">
            <a:extLst>
              <a:ext uri="{FF2B5EF4-FFF2-40B4-BE49-F238E27FC236}">
                <a16:creationId xmlns:a16="http://schemas.microsoft.com/office/drawing/2014/main" id="{72AB60DB-F687-E19B-ECB8-75A8DD627D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1FF981-E74F-5EC4-0149-C90F972150B1}"/>
              </a:ext>
            </a:extLst>
          </p:cNvPr>
          <p:cNvSpPr>
            <a:spLocks noGrp="1"/>
          </p:cNvSpPr>
          <p:nvPr>
            <p:ph type="sldNum" sz="quarter" idx="12"/>
          </p:nvPr>
        </p:nvSpPr>
        <p:spPr/>
        <p:txBody>
          <a:bodyPr/>
          <a:lstStyle/>
          <a:p>
            <a:fld id="{AC0DD990-3B52-45CB-AF7F-888B2B65F3A9}" type="slidenum">
              <a:rPr lang="en-US" smtClean="0"/>
              <a:t>‹#›</a:t>
            </a:fld>
            <a:endParaRPr lang="en-US"/>
          </a:p>
        </p:txBody>
      </p:sp>
    </p:spTree>
    <p:extLst>
      <p:ext uri="{BB962C8B-B14F-4D97-AF65-F5344CB8AC3E}">
        <p14:creationId xmlns:p14="http://schemas.microsoft.com/office/powerpoint/2010/main" val="3023103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AA00A4-8130-5EDF-2585-C22E71C1FB9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1DF9B4-CFE0-D949-D794-8B3AD97AA1A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362F2-F3C5-1750-01DF-32BD40953084}"/>
              </a:ext>
            </a:extLst>
          </p:cNvPr>
          <p:cNvSpPr>
            <a:spLocks noGrp="1"/>
          </p:cNvSpPr>
          <p:nvPr>
            <p:ph type="dt" sz="half" idx="10"/>
          </p:nvPr>
        </p:nvSpPr>
        <p:spPr/>
        <p:txBody>
          <a:bodyPr/>
          <a:lstStyle/>
          <a:p>
            <a:fld id="{444C00C6-62FF-4838-99E7-7A01CC942F3E}" type="datetimeFigureOut">
              <a:rPr lang="en-US" smtClean="0"/>
              <a:t>11/25/2024</a:t>
            </a:fld>
            <a:endParaRPr lang="en-US"/>
          </a:p>
        </p:txBody>
      </p:sp>
      <p:sp>
        <p:nvSpPr>
          <p:cNvPr id="5" name="Footer Placeholder 4">
            <a:extLst>
              <a:ext uri="{FF2B5EF4-FFF2-40B4-BE49-F238E27FC236}">
                <a16:creationId xmlns:a16="http://schemas.microsoft.com/office/drawing/2014/main" id="{B4E1543B-1B5D-6419-6468-EEFF4D0788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842164-2299-E473-4BCF-B5B5A6098862}"/>
              </a:ext>
            </a:extLst>
          </p:cNvPr>
          <p:cNvSpPr>
            <a:spLocks noGrp="1"/>
          </p:cNvSpPr>
          <p:nvPr>
            <p:ph type="sldNum" sz="quarter" idx="12"/>
          </p:nvPr>
        </p:nvSpPr>
        <p:spPr/>
        <p:txBody>
          <a:bodyPr/>
          <a:lstStyle/>
          <a:p>
            <a:fld id="{AC0DD990-3B52-45CB-AF7F-888B2B65F3A9}" type="slidenum">
              <a:rPr lang="en-US" smtClean="0"/>
              <a:t>‹#›</a:t>
            </a:fld>
            <a:endParaRPr lang="en-US"/>
          </a:p>
        </p:txBody>
      </p:sp>
    </p:spTree>
    <p:extLst>
      <p:ext uri="{BB962C8B-B14F-4D97-AF65-F5344CB8AC3E}">
        <p14:creationId xmlns:p14="http://schemas.microsoft.com/office/powerpoint/2010/main" val="459063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D5DD236-5EDA-4CB6-A9D7-F784B4365570}" type="datetime1">
              <a:rPr lang="en-US" smtClean="0"/>
              <a:t>11/25/2024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A3D36EBD-0BDF-4E68-BFBE-035AE8521CA5}" type="datetime1">
              <a:rPr lang="en-US" smtClean="0"/>
              <a:t>11/25/2024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755A70-73E4-4DA2-8D27-30534DBB3279}" type="datetime1">
              <a:rPr lang="en-US" smtClean="0"/>
              <a:t>11/25/2024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BB89935-9FE2-40C2-B319-13C521182629}" type="datetime1">
              <a:rPr lang="en-US" smtClean="0"/>
              <a:t>11/25/2024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a:solidFill>
                  <a:schemeClr val="lt1"/>
                </a:solidFill>
                <a:latin typeface="+mn-lt"/>
                <a:ea typeface="+mn-ea"/>
                <a:cs typeface="+mn-cs"/>
              </a:rPr>
              <a:t>Click icon to add picture</a:t>
            </a: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3C175C6-110A-41F2-97D9-156815E9D35F}" type="datetime1">
              <a:rPr lang="en-US" smtClean="0"/>
              <a:t>11/25/2024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85D6868-1CDE-44FF-ADCF-8480C5739F24}" type="datetime1">
              <a:rPr lang="en-US" smtClean="0"/>
              <a:t>11/25/2024</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6553200" y="6520088"/>
            <a:ext cx="2133600" cy="365125"/>
          </a:xfrm>
          <a:prstGeom prst="rect">
            <a:avLst/>
          </a:prstGeom>
        </p:spPr>
        <p:txBody>
          <a:bodyPr vert="horz" lIns="91440" tIns="45720" rIns="91440" bIns="45720" rtlCol="0" anchor="ctr"/>
          <a:lstStyle>
            <a:lvl1pPr algn="r">
              <a:defRPr sz="1200">
                <a:solidFill>
                  <a:schemeClr val="bg1"/>
                </a:solidFill>
                <a:latin typeface="Arial" pitchFamily="34" charset="0"/>
                <a:cs typeface="Arial" pitchFamily="34" charset="0"/>
              </a:defRPr>
            </a:lvl1pPr>
          </a:lstStyle>
          <a:p>
            <a:fld id="{F51311D6-B95D-DF4A-A0C2-9AA2F54BB1A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6937424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Lst>
  <p:hf hdr="0" ftr="0" dt="0"/>
  <p:txStyles>
    <p:titleStyle>
      <a:lvl1pPr algn="l" defTabSz="457200" rtl="0" eaLnBrk="0" fontAlgn="base" hangingPunct="0">
        <a:spcBef>
          <a:spcPct val="0"/>
        </a:spcBef>
        <a:spcAft>
          <a:spcPct val="0"/>
        </a:spcAft>
        <a:defRPr sz="3200" b="1" kern="1200">
          <a:solidFill>
            <a:schemeClr val="tx1"/>
          </a:solidFill>
          <a:latin typeface="Arial"/>
          <a:ea typeface="ＭＳ Ｐゴシック" pitchFamily="-112" charset="-128"/>
          <a:cs typeface="Arial"/>
        </a:defRPr>
      </a:lvl1pPr>
      <a:lvl2pPr algn="l" defTabSz="457200" rtl="0" eaLnBrk="0" fontAlgn="base" hangingPunct="0">
        <a:spcBef>
          <a:spcPct val="0"/>
        </a:spcBef>
        <a:spcAft>
          <a:spcPct val="0"/>
        </a:spcAft>
        <a:defRPr sz="3200" b="1">
          <a:solidFill>
            <a:schemeClr val="tx1"/>
          </a:solidFill>
          <a:latin typeface="Arial" pitchFamily="-112" charset="0"/>
          <a:ea typeface="ＭＳ Ｐゴシック" pitchFamily="-112" charset="-128"/>
        </a:defRPr>
      </a:lvl2pPr>
      <a:lvl3pPr algn="l" defTabSz="457200" rtl="0" eaLnBrk="0" fontAlgn="base" hangingPunct="0">
        <a:spcBef>
          <a:spcPct val="0"/>
        </a:spcBef>
        <a:spcAft>
          <a:spcPct val="0"/>
        </a:spcAft>
        <a:defRPr sz="3200" b="1">
          <a:solidFill>
            <a:schemeClr val="tx1"/>
          </a:solidFill>
          <a:latin typeface="Arial" pitchFamily="-112" charset="0"/>
          <a:ea typeface="ＭＳ Ｐゴシック" pitchFamily="-112" charset="-128"/>
        </a:defRPr>
      </a:lvl3pPr>
      <a:lvl4pPr algn="l" defTabSz="457200" rtl="0" eaLnBrk="0" fontAlgn="base" hangingPunct="0">
        <a:spcBef>
          <a:spcPct val="0"/>
        </a:spcBef>
        <a:spcAft>
          <a:spcPct val="0"/>
        </a:spcAft>
        <a:defRPr sz="3200" b="1">
          <a:solidFill>
            <a:schemeClr val="tx1"/>
          </a:solidFill>
          <a:latin typeface="Arial" pitchFamily="-112" charset="0"/>
          <a:ea typeface="ＭＳ Ｐゴシック" pitchFamily="-112" charset="-128"/>
        </a:defRPr>
      </a:lvl4pPr>
      <a:lvl5pPr algn="l" defTabSz="457200" rtl="0" eaLnBrk="0" fontAlgn="base" hangingPunct="0">
        <a:spcBef>
          <a:spcPct val="0"/>
        </a:spcBef>
        <a:spcAft>
          <a:spcPct val="0"/>
        </a:spcAft>
        <a:defRPr sz="3200" b="1">
          <a:solidFill>
            <a:schemeClr val="tx1"/>
          </a:solidFill>
          <a:latin typeface="Arial" pitchFamily="-112" charset="0"/>
          <a:ea typeface="ＭＳ Ｐゴシック" pitchFamily="-112" charset="-128"/>
        </a:defRPr>
      </a:lvl5pPr>
      <a:lvl6pPr marL="457200" algn="l" defTabSz="457200" rtl="0" fontAlgn="base">
        <a:spcBef>
          <a:spcPct val="0"/>
        </a:spcBef>
        <a:spcAft>
          <a:spcPct val="0"/>
        </a:spcAft>
        <a:defRPr sz="3200" b="1">
          <a:solidFill>
            <a:schemeClr val="tx1"/>
          </a:solidFill>
          <a:latin typeface="Arial" pitchFamily="-112" charset="0"/>
          <a:ea typeface="ＭＳ Ｐゴシック" pitchFamily="-112" charset="-128"/>
        </a:defRPr>
      </a:lvl6pPr>
      <a:lvl7pPr marL="914400" algn="l" defTabSz="457200" rtl="0" fontAlgn="base">
        <a:spcBef>
          <a:spcPct val="0"/>
        </a:spcBef>
        <a:spcAft>
          <a:spcPct val="0"/>
        </a:spcAft>
        <a:defRPr sz="3200" b="1">
          <a:solidFill>
            <a:schemeClr val="tx1"/>
          </a:solidFill>
          <a:latin typeface="Arial" pitchFamily="-112" charset="0"/>
          <a:ea typeface="ＭＳ Ｐゴシック" pitchFamily="-112" charset="-128"/>
        </a:defRPr>
      </a:lvl7pPr>
      <a:lvl8pPr marL="1371600" algn="l" defTabSz="457200" rtl="0" fontAlgn="base">
        <a:spcBef>
          <a:spcPct val="0"/>
        </a:spcBef>
        <a:spcAft>
          <a:spcPct val="0"/>
        </a:spcAft>
        <a:defRPr sz="3200" b="1">
          <a:solidFill>
            <a:schemeClr val="tx1"/>
          </a:solidFill>
          <a:latin typeface="Arial" pitchFamily="-112" charset="0"/>
          <a:ea typeface="ＭＳ Ｐゴシック" pitchFamily="-112" charset="-128"/>
        </a:defRPr>
      </a:lvl8pPr>
      <a:lvl9pPr marL="1828800" algn="l" defTabSz="457200" rtl="0" fontAlgn="base">
        <a:spcBef>
          <a:spcPct val="0"/>
        </a:spcBef>
        <a:spcAft>
          <a:spcPct val="0"/>
        </a:spcAft>
        <a:defRPr sz="3200" b="1">
          <a:solidFill>
            <a:schemeClr val="tx1"/>
          </a:solidFill>
          <a:latin typeface="Arial" pitchFamily="-112" charset="0"/>
          <a:ea typeface="ＭＳ Ｐゴシック" pitchFamily="-112" charset="-128"/>
        </a:defRPr>
      </a:lvl9pPr>
    </p:titleStyle>
    <p:bodyStyle>
      <a:lvl1pPr marL="342900" indent="-342900" algn="l" defTabSz="457200" rtl="0" eaLnBrk="0" fontAlgn="base" hangingPunct="0">
        <a:spcBef>
          <a:spcPct val="20000"/>
        </a:spcBef>
        <a:spcAft>
          <a:spcPct val="0"/>
        </a:spcAft>
        <a:buClr>
          <a:srgbClr val="0A52A1"/>
        </a:buClr>
        <a:buSzPct val="100000"/>
        <a:buBlip>
          <a:blip r:embed="rId11"/>
        </a:buBlip>
        <a:defRPr sz="2400" b="1" kern="1200">
          <a:solidFill>
            <a:srgbClr val="0A52A1"/>
          </a:solidFill>
          <a:latin typeface="Arial"/>
          <a:ea typeface="ＭＳ Ｐゴシック" pitchFamily="-112" charset="-128"/>
          <a:cs typeface="Arial"/>
        </a:defRPr>
      </a:lvl1pPr>
      <a:lvl2pPr marL="742950" indent="-285750" algn="l" defTabSz="457200" rtl="0" eaLnBrk="0" fontAlgn="base" hangingPunct="0">
        <a:spcBef>
          <a:spcPct val="20000"/>
        </a:spcBef>
        <a:spcAft>
          <a:spcPct val="0"/>
        </a:spcAft>
        <a:buFont typeface="Arial" pitchFamily="-64" charset="0"/>
        <a:buChar char="•"/>
        <a:defRPr sz="2000" kern="1200">
          <a:solidFill>
            <a:schemeClr val="tx1"/>
          </a:solidFill>
          <a:latin typeface="Arial"/>
          <a:ea typeface="ＭＳ Ｐゴシック" pitchFamily="-112" charset="-128"/>
          <a:cs typeface="Arial"/>
        </a:defRPr>
      </a:lvl2pPr>
      <a:lvl3pPr marL="1143000" indent="-228600" algn="l" defTabSz="457200" rtl="0" eaLnBrk="0" fontAlgn="base" hangingPunct="0">
        <a:spcBef>
          <a:spcPct val="20000"/>
        </a:spcBef>
        <a:spcAft>
          <a:spcPct val="0"/>
        </a:spcAft>
        <a:buFont typeface="Lucida Grande" pitchFamily="-64" charset="0"/>
        <a:buChar char="-"/>
        <a:defRPr sz="2000" kern="1200">
          <a:solidFill>
            <a:schemeClr val="tx1"/>
          </a:solidFill>
          <a:latin typeface="Arial"/>
          <a:ea typeface="ＭＳ Ｐゴシック" pitchFamily="-112" charset="-128"/>
          <a:cs typeface="Arial"/>
        </a:defRPr>
      </a:lvl3pPr>
      <a:lvl4pPr marL="1600200" indent="-228600" algn="l" defTabSz="457200" rtl="0" eaLnBrk="0" fontAlgn="base" hangingPunct="0">
        <a:spcBef>
          <a:spcPct val="20000"/>
        </a:spcBef>
        <a:spcAft>
          <a:spcPct val="0"/>
        </a:spcAft>
        <a:buFont typeface="Lucida Grande" pitchFamily="-64" charset="0"/>
        <a:buChar char="-"/>
        <a:defRPr sz="2000" kern="1200">
          <a:solidFill>
            <a:schemeClr val="tx1"/>
          </a:solidFill>
          <a:latin typeface="Arial"/>
          <a:ea typeface="ＭＳ Ｐゴシック" pitchFamily="-112" charset="-128"/>
          <a:cs typeface="Arial"/>
        </a:defRPr>
      </a:lvl4pPr>
      <a:lvl5pPr marL="2057400" indent="-228600" algn="l" defTabSz="457200" rtl="0" eaLnBrk="0" fontAlgn="base" hangingPunct="0">
        <a:spcBef>
          <a:spcPct val="20000"/>
        </a:spcBef>
        <a:spcAft>
          <a:spcPct val="0"/>
        </a:spcAft>
        <a:buFont typeface="Lucida Grande" pitchFamily="-64" charset="0"/>
        <a:buChar char="-"/>
        <a:defRPr sz="2000" kern="1200">
          <a:solidFill>
            <a:schemeClr val="tx1"/>
          </a:solidFill>
          <a:latin typeface="Arial"/>
          <a:ea typeface="ＭＳ Ｐゴシック" pitchFamily="-112"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BC2428F-A2B6-429F-9D9D-C7DA4D086C56}" type="datetime1">
              <a:rPr lang="en-US" smtClean="0"/>
              <a:t>11/25/2024</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en-US"/>
              <a:t>December 15, 2020                                 Arkansas State Board Ethics: 2020 Board Update</a:t>
            </a:r>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1119843"/>
      </p:ext>
    </p:extLst>
  </p:cSld>
  <p:clrMap bg1="dk1" tx1="lt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A798E4-30D2-EE37-06EF-EE3B663B78C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41EFCF-A828-60E3-070A-C8E6E32C6A5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9AF2BC-8665-D127-9F8E-DE2550E9649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44C00C6-62FF-4838-99E7-7A01CC942F3E}" type="datetimeFigureOut">
              <a:rPr lang="en-US" smtClean="0"/>
              <a:t>11/25/2024</a:t>
            </a:fld>
            <a:endParaRPr lang="en-US"/>
          </a:p>
        </p:txBody>
      </p:sp>
      <p:sp>
        <p:nvSpPr>
          <p:cNvPr id="5" name="Footer Placeholder 4">
            <a:extLst>
              <a:ext uri="{FF2B5EF4-FFF2-40B4-BE49-F238E27FC236}">
                <a16:creationId xmlns:a16="http://schemas.microsoft.com/office/drawing/2014/main" id="{A2F691CA-42D4-BEC5-D620-EF75D5DF0A4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15534F-A1DA-5804-22D9-1A3DDC4C1F2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0DD990-3B52-45CB-AF7F-888B2B65F3A9}" type="slidenum">
              <a:rPr lang="en-US" smtClean="0"/>
              <a:t>‹#›</a:t>
            </a:fld>
            <a:endParaRPr lang="en-US"/>
          </a:p>
        </p:txBody>
      </p:sp>
      <p:sp>
        <p:nvSpPr>
          <p:cNvPr id="7" name="TextBox 6">
            <a:extLst>
              <a:ext uri="{FF2B5EF4-FFF2-40B4-BE49-F238E27FC236}">
                <a16:creationId xmlns:a16="http://schemas.microsoft.com/office/drawing/2014/main" id="{A4947A92-F1AF-03FB-9199-81A7CDBDCFDA}"/>
              </a:ext>
            </a:extLst>
          </p:cNvPr>
          <p:cNvSpPr txBox="1"/>
          <p:nvPr userDrawn="1"/>
        </p:nvSpPr>
        <p:spPr>
          <a:xfrm>
            <a:off x="0" y="5"/>
            <a:ext cx="9144000" cy="300082"/>
          </a:xfrm>
          <a:prstGeom prst="rect">
            <a:avLst/>
          </a:prstGeom>
          <a:noFill/>
        </p:spPr>
        <p:txBody>
          <a:bodyPr wrap="square" rtlCol="0">
            <a:spAutoFit/>
          </a:bodyPr>
          <a:lstStyle/>
          <a:p>
            <a:pPr algn="ctr"/>
            <a:r>
              <a:rPr lang="en-US" sz="1350" b="1" dirty="0">
                <a:solidFill>
                  <a:srgbClr val="FF0000"/>
                </a:solidFill>
              </a:rPr>
              <a:t>DRAFT • DRAFT • DRAFT • DRAFT • DRAFT • DRAFT • DRAFT • DRAFT • DRAFT • DRAFT • DRAFT • DRAFT • DRAFT • DRAFT</a:t>
            </a:r>
          </a:p>
        </p:txBody>
      </p:sp>
    </p:spTree>
    <p:extLst>
      <p:ext uri="{BB962C8B-B14F-4D97-AF65-F5344CB8AC3E}">
        <p14:creationId xmlns:p14="http://schemas.microsoft.com/office/powerpoint/2010/main" val="70043363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hyperlink" Target="http://www.a/"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mailto:tim.montgomery@arkansas.gov" TargetMode="External"/><Relationship Id="rId4" Type="http://schemas.openxmlformats.org/officeDocument/2006/relationships/hyperlink" Target="http://www.arkansas.gov/asbpa"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477000"/>
          </a:xfrm>
        </p:spPr>
        <p:txBody>
          <a:bodyPr>
            <a:normAutofit fontScale="70000" lnSpcReduction="20000"/>
          </a:bodyPr>
          <a:lstStyle/>
          <a:p>
            <a:pPr marL="137160" indent="0" algn="ctr">
              <a:buNone/>
            </a:pPr>
            <a:endParaRPr lang="en-US" sz="2200" dirty="0"/>
          </a:p>
          <a:p>
            <a:pPr marL="137160" indent="0" algn="ctr">
              <a:buNone/>
            </a:pPr>
            <a:r>
              <a:rPr lang="en-US" sz="6200" b="1" dirty="0"/>
              <a:t>UCA</a:t>
            </a:r>
          </a:p>
          <a:p>
            <a:pPr marL="137160" indent="0" algn="ctr">
              <a:buNone/>
            </a:pPr>
            <a:endParaRPr lang="en-US" sz="6200" b="1" dirty="0"/>
          </a:p>
          <a:p>
            <a:pPr marL="137160" indent="0" algn="ctr">
              <a:buNone/>
            </a:pPr>
            <a:r>
              <a:rPr lang="en-US" sz="5700" b="1" dirty="0"/>
              <a:t>2024 Continuing Professional Education in Accounting</a:t>
            </a:r>
            <a:endParaRPr lang="en-US" sz="5200" b="1" dirty="0"/>
          </a:p>
          <a:p>
            <a:pPr marL="137160" indent="0" algn="ctr">
              <a:buNone/>
            </a:pPr>
            <a:endParaRPr lang="en-US" sz="7700" dirty="0"/>
          </a:p>
          <a:p>
            <a:pPr marL="137160" indent="0" algn="ctr">
              <a:buNone/>
            </a:pPr>
            <a:r>
              <a:rPr lang="en-US" sz="5700" b="1" dirty="0">
                <a:solidFill>
                  <a:srgbClr val="ACBEE6"/>
                </a:solidFill>
                <a:effectLst>
                  <a:outerShdw blurRad="38100" dist="38100" dir="2700000" algn="tl">
                    <a:srgbClr val="000000">
                      <a:alpha val="43137"/>
                    </a:srgbClr>
                  </a:outerShdw>
                </a:effectLst>
                <a:latin typeface="Segoe Print" panose="02000600000000000000" pitchFamily="2" charset="0"/>
              </a:rPr>
              <a:t>Arkansas State Board Ethics: </a:t>
            </a:r>
          </a:p>
          <a:p>
            <a:pPr marL="137160" indent="0" algn="ctr">
              <a:buNone/>
            </a:pPr>
            <a:r>
              <a:rPr lang="en-US" sz="5700" b="1" dirty="0">
                <a:solidFill>
                  <a:srgbClr val="ACBEE6"/>
                </a:solidFill>
                <a:effectLst>
                  <a:outerShdw blurRad="38100" dist="38100" dir="2700000" algn="tl">
                    <a:srgbClr val="000000">
                      <a:alpha val="43137"/>
                    </a:srgbClr>
                  </a:outerShdw>
                </a:effectLst>
                <a:latin typeface="Segoe Print" panose="02000600000000000000" pitchFamily="2" charset="0"/>
              </a:rPr>
              <a:t>2024 Board Update</a:t>
            </a:r>
          </a:p>
          <a:p>
            <a:pPr marL="137160" indent="0" algn="ctr">
              <a:buNone/>
            </a:pPr>
            <a:endParaRPr lang="en-US" sz="7700" dirty="0"/>
          </a:p>
          <a:p>
            <a:pPr marL="137160" indent="0" algn="ctr">
              <a:buNone/>
            </a:pPr>
            <a:r>
              <a:rPr lang="en-US" sz="4100" dirty="0"/>
              <a:t>December 6, 2024</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white">
                    <a:shade val="50000"/>
                  </a:prstClr>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white">
                  <a:shade val="50000"/>
                </a:prstClr>
              </a:solidFill>
              <a:effectLst/>
              <a:uLnTx/>
              <a:uFillTx/>
              <a:latin typeface="Book Antiqua"/>
              <a:ea typeface="+mn-ea"/>
              <a:cs typeface="+mn-cs"/>
            </a:endParaRPr>
          </a:p>
        </p:txBody>
      </p:sp>
    </p:spTree>
    <p:extLst>
      <p:ext uri="{BB962C8B-B14F-4D97-AF65-F5344CB8AC3E}">
        <p14:creationId xmlns:p14="http://schemas.microsoft.com/office/powerpoint/2010/main" val="2569631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458200" cy="5105400"/>
          </a:xfrm>
        </p:spPr>
        <p:txBody>
          <a:bodyPr>
            <a:normAutofit/>
          </a:bodyPr>
          <a:lstStyle/>
          <a:p>
            <a:pPr>
              <a:spcAft>
                <a:spcPts val="600"/>
              </a:spcAft>
              <a:buClr>
                <a:prstClr val="white">
                  <a:shade val="95000"/>
                </a:prstClr>
              </a:buClr>
              <a:buFont typeface="Wingdings" panose="05000000000000000000" pitchFamily="2" charset="2"/>
              <a:buChar char="Ø"/>
            </a:pPr>
            <a:r>
              <a:rPr lang="en-US" sz="3200" b="1" i="1" dirty="0">
                <a:solidFill>
                  <a:srgbClr val="00B0F0"/>
                </a:solidFill>
                <a:latin typeface="Cambria" panose="02040503050406030204" pitchFamily="18" charset="0"/>
              </a:rPr>
              <a:t>Board Rule 3.11 – Education and Experience Requirements for Licensure</a:t>
            </a:r>
          </a:p>
          <a:p>
            <a:pPr lvl="1">
              <a:spcAft>
                <a:spcPts val="600"/>
              </a:spcAft>
              <a:buClr>
                <a:prstClr val="white">
                  <a:shade val="95000"/>
                </a:prstClr>
              </a:buClr>
              <a:buFont typeface="Wingdings" panose="05000000000000000000" pitchFamily="2" charset="2"/>
              <a:buChar char="Ø"/>
            </a:pPr>
            <a:r>
              <a:rPr lang="en-US" sz="2800" dirty="0">
                <a:solidFill>
                  <a:schemeClr val="accent4">
                    <a:lumMod val="50000"/>
                  </a:schemeClr>
                </a:solidFill>
              </a:rPr>
              <a:t>Experience Requirements</a:t>
            </a:r>
          </a:p>
          <a:p>
            <a:pPr lvl="2">
              <a:spcAft>
                <a:spcPts val="600"/>
              </a:spcAft>
              <a:buClr>
                <a:prstClr val="white">
                  <a:shade val="95000"/>
                </a:prstClr>
              </a:buClr>
              <a:buFont typeface="Wingdings" panose="05000000000000000000" pitchFamily="2" charset="2"/>
              <a:buChar char="Ø"/>
            </a:pPr>
            <a:r>
              <a:rPr lang="en-US" sz="2600" dirty="0">
                <a:solidFill>
                  <a:schemeClr val="accent1">
                    <a:lumMod val="40000"/>
                    <a:lumOff val="60000"/>
                  </a:schemeClr>
                </a:solidFill>
              </a:rPr>
              <a:t>One year of experience is defined as full or part-time employment that includes no fewer than 2,000 hours of performance of services extending over a period of no less than one year and no more than three years.</a:t>
            </a:r>
          </a:p>
          <a:p>
            <a:pPr lvl="2">
              <a:spcAft>
                <a:spcPts val="600"/>
              </a:spcAft>
              <a:buClr>
                <a:prstClr val="white">
                  <a:shade val="95000"/>
                </a:prstClr>
              </a:buClr>
              <a:buFont typeface="Wingdings" panose="05000000000000000000" pitchFamily="2" charset="2"/>
              <a:buChar char="Ø"/>
            </a:pPr>
            <a:r>
              <a:rPr lang="en-US" sz="2600" dirty="0">
                <a:solidFill>
                  <a:schemeClr val="accent1">
                    <a:lumMod val="40000"/>
                    <a:lumOff val="60000"/>
                  </a:schemeClr>
                </a:solidFill>
              </a:rPr>
              <a:t>Experience must be verified by both direct supervisor and CPA.  Two notarized forms.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white">
                    <a:shade val="50000"/>
                  </a:prstClr>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white">
                  <a:shade val="50000"/>
                </a:prstClr>
              </a:solidFill>
              <a:effectLst/>
              <a:uLnTx/>
              <a:uFillTx/>
              <a:latin typeface="Book Antiqua"/>
              <a:ea typeface="+mn-ea"/>
              <a:cs typeface="+mn-cs"/>
            </a:endParaRPr>
          </a:p>
        </p:txBody>
      </p:sp>
      <p:sp>
        <p:nvSpPr>
          <p:cNvPr id="2" name="Rectangle 1">
            <a:extLst>
              <a:ext uri="{FF2B5EF4-FFF2-40B4-BE49-F238E27FC236}">
                <a16:creationId xmlns:a16="http://schemas.microsoft.com/office/drawing/2014/main" id="{F61F93F5-DCE3-0866-5420-7020D5B6C301}"/>
              </a:ext>
            </a:extLst>
          </p:cNvPr>
          <p:cNvSpPr/>
          <p:nvPr/>
        </p:nvSpPr>
        <p:spPr>
          <a:xfrm>
            <a:off x="228600" y="304800"/>
            <a:ext cx="8686800"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6585CF">
                    <a:lumMod val="75000"/>
                  </a:srgbClr>
                </a:solidFill>
                <a:latin typeface="Cambria" panose="02040503050406030204" pitchFamily="18" charset="0"/>
                <a:ea typeface="Cambria" panose="02040503050406030204" pitchFamily="18" charset="0"/>
              </a:rPr>
              <a:t>Licensure Requirements (proposed)</a:t>
            </a:r>
          </a:p>
        </p:txBody>
      </p:sp>
    </p:spTree>
    <p:extLst>
      <p:ext uri="{BB962C8B-B14F-4D97-AF65-F5344CB8AC3E}">
        <p14:creationId xmlns:p14="http://schemas.microsoft.com/office/powerpoint/2010/main" val="219603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6" presetClass="entr" presetSubtype="21"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458200" cy="4953000"/>
          </a:xfrm>
        </p:spPr>
        <p:txBody>
          <a:bodyPr>
            <a:normAutofit/>
          </a:bodyPr>
          <a:lstStyle/>
          <a:p>
            <a:pPr>
              <a:spcAft>
                <a:spcPts val="600"/>
              </a:spcAft>
              <a:buClr>
                <a:prstClr val="white">
                  <a:shade val="95000"/>
                </a:prstClr>
              </a:buClr>
              <a:buFont typeface="Wingdings" panose="05000000000000000000" pitchFamily="2" charset="2"/>
              <a:buChar char="Ø"/>
            </a:pPr>
            <a:r>
              <a:rPr lang="en-US" sz="3200" b="1" i="1" dirty="0">
                <a:solidFill>
                  <a:srgbClr val="00B0F0"/>
                </a:solidFill>
                <a:latin typeface="Cambria" panose="02040503050406030204" pitchFamily="18" charset="0"/>
              </a:rPr>
              <a:t>Board Rule 3.11 – Education and Experience Requirements for Licensure</a:t>
            </a:r>
          </a:p>
          <a:p>
            <a:pPr lvl="1">
              <a:spcAft>
                <a:spcPts val="600"/>
              </a:spcAft>
              <a:buClr>
                <a:prstClr val="white">
                  <a:shade val="95000"/>
                </a:prstClr>
              </a:buClr>
              <a:buFont typeface="Wingdings" panose="05000000000000000000" pitchFamily="2" charset="2"/>
              <a:buChar char="Ø"/>
            </a:pPr>
            <a:r>
              <a:rPr lang="en-US" sz="2800" dirty="0">
                <a:solidFill>
                  <a:schemeClr val="accent4">
                    <a:lumMod val="50000"/>
                  </a:schemeClr>
                </a:solidFill>
              </a:rPr>
              <a:t>Licensure Pathways</a:t>
            </a:r>
          </a:p>
          <a:p>
            <a:pPr lvl="2">
              <a:spcAft>
                <a:spcPts val="1200"/>
              </a:spcAft>
              <a:buClr>
                <a:prstClr val="white">
                  <a:shade val="95000"/>
                </a:prstClr>
              </a:buClr>
              <a:buFont typeface="Wingdings" panose="05000000000000000000" pitchFamily="2" charset="2"/>
              <a:buChar char="Ø"/>
            </a:pPr>
            <a:r>
              <a:rPr lang="en-US" sz="2600" dirty="0">
                <a:solidFill>
                  <a:schemeClr val="accent1">
                    <a:lumMod val="40000"/>
                    <a:lumOff val="60000"/>
                  </a:schemeClr>
                </a:solidFill>
              </a:rPr>
              <a:t>150 + 1: remains the same</a:t>
            </a:r>
          </a:p>
          <a:p>
            <a:pPr lvl="2">
              <a:spcAft>
                <a:spcPts val="600"/>
              </a:spcAft>
              <a:buClr>
                <a:prstClr val="white">
                  <a:shade val="95000"/>
                </a:prstClr>
              </a:buClr>
              <a:buFont typeface="Wingdings" panose="05000000000000000000" pitchFamily="2" charset="2"/>
              <a:buChar char="Ø"/>
            </a:pPr>
            <a:r>
              <a:rPr lang="en-US" sz="2600" dirty="0">
                <a:solidFill>
                  <a:schemeClr val="accent1">
                    <a:lumMod val="40000"/>
                    <a:lumOff val="60000"/>
                  </a:schemeClr>
                </a:solidFill>
              </a:rPr>
              <a:t>Bachelor’s + 2: Bachelor’s degree plus 2 years of experience obtained within 6 years preceding the date of licensure application.</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white">
                    <a:shade val="50000"/>
                  </a:prstClr>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white">
                  <a:shade val="50000"/>
                </a:prstClr>
              </a:solidFill>
              <a:effectLst/>
              <a:uLnTx/>
              <a:uFillTx/>
              <a:latin typeface="Book Antiqua"/>
              <a:ea typeface="+mn-ea"/>
              <a:cs typeface="+mn-cs"/>
            </a:endParaRPr>
          </a:p>
        </p:txBody>
      </p:sp>
      <p:sp>
        <p:nvSpPr>
          <p:cNvPr id="2" name="Rectangle 1">
            <a:extLst>
              <a:ext uri="{FF2B5EF4-FFF2-40B4-BE49-F238E27FC236}">
                <a16:creationId xmlns:a16="http://schemas.microsoft.com/office/drawing/2014/main" id="{F61F93F5-DCE3-0866-5420-7020D5B6C301}"/>
              </a:ext>
            </a:extLst>
          </p:cNvPr>
          <p:cNvSpPr/>
          <p:nvPr/>
        </p:nvSpPr>
        <p:spPr>
          <a:xfrm>
            <a:off x="228600" y="304800"/>
            <a:ext cx="8686800"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6585CF">
                    <a:lumMod val="75000"/>
                  </a:srgbClr>
                </a:solidFill>
                <a:latin typeface="Cambria" panose="02040503050406030204" pitchFamily="18" charset="0"/>
                <a:ea typeface="Cambria" panose="02040503050406030204" pitchFamily="18" charset="0"/>
              </a:rPr>
              <a:t>Licensure Requirements (proposed)</a:t>
            </a:r>
          </a:p>
        </p:txBody>
      </p:sp>
    </p:spTree>
    <p:extLst>
      <p:ext uri="{BB962C8B-B14F-4D97-AF65-F5344CB8AC3E}">
        <p14:creationId xmlns:p14="http://schemas.microsoft.com/office/powerpoint/2010/main" val="424423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par>
                          <p:cTn id="12" fill="hold">
                            <p:stCondLst>
                              <p:cond delay="2500"/>
                            </p:stCondLst>
                            <p:childTnLst>
                              <p:par>
                                <p:cTn id="13" presetID="16" presetClass="entr" presetSubtype="21"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par>
                          <p:cTn id="16" fill="hold">
                            <p:stCondLst>
                              <p:cond delay="3000"/>
                            </p:stCondLst>
                            <p:childTnLst>
                              <p:par>
                                <p:cTn id="17" presetID="16" presetClass="entr" presetSubtype="2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par>
                          <p:cTn id="20" fill="hold">
                            <p:stCondLst>
                              <p:cond delay="3500"/>
                            </p:stCondLst>
                            <p:childTnLst>
                              <p:par>
                                <p:cTn id="21" presetID="16" presetClass="entr" presetSubtype="21"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458200" cy="5334000"/>
          </a:xfrm>
        </p:spPr>
        <p:txBody>
          <a:bodyPr>
            <a:normAutofit fontScale="92500" lnSpcReduction="10000"/>
          </a:bodyPr>
          <a:lstStyle/>
          <a:p>
            <a:pPr>
              <a:spcAft>
                <a:spcPts val="600"/>
              </a:spcAft>
              <a:buClr>
                <a:prstClr val="white">
                  <a:shade val="95000"/>
                </a:prstClr>
              </a:buClr>
              <a:buFont typeface="Wingdings" panose="05000000000000000000" pitchFamily="2" charset="2"/>
              <a:buChar char="Ø"/>
            </a:pPr>
            <a:r>
              <a:rPr lang="en-US" sz="3200" b="1" i="1" dirty="0">
                <a:solidFill>
                  <a:srgbClr val="00B0F0"/>
                </a:solidFill>
                <a:latin typeface="Cambria" panose="02040503050406030204" pitchFamily="18" charset="0"/>
              </a:rPr>
              <a:t>Board Rule 3.11</a:t>
            </a:r>
          </a:p>
          <a:p>
            <a:pPr lvl="1">
              <a:spcAft>
                <a:spcPts val="1200"/>
              </a:spcAft>
              <a:buClr>
                <a:prstClr val="white">
                  <a:shade val="95000"/>
                </a:prstClr>
              </a:buClr>
              <a:buFont typeface="Wingdings" panose="05000000000000000000" pitchFamily="2" charset="2"/>
              <a:buChar char="Ø"/>
            </a:pPr>
            <a:r>
              <a:rPr lang="en-US" sz="2800" dirty="0">
                <a:solidFill>
                  <a:schemeClr val="accent1">
                    <a:lumMod val="40000"/>
                    <a:lumOff val="60000"/>
                  </a:schemeClr>
                </a:solidFill>
              </a:rPr>
              <a:t>Any other pathway included in the Uniform Accountancy Act will also be accepted through substantial equivalency.</a:t>
            </a:r>
          </a:p>
          <a:p>
            <a:pPr lvl="1">
              <a:spcAft>
                <a:spcPts val="600"/>
              </a:spcAft>
              <a:buClr>
                <a:prstClr val="white">
                  <a:shade val="95000"/>
                </a:prstClr>
              </a:buClr>
              <a:buFont typeface="Wingdings" panose="05000000000000000000" pitchFamily="2" charset="2"/>
              <a:buChar char="Ø"/>
            </a:pPr>
            <a:r>
              <a:rPr lang="en-US" sz="2800" dirty="0">
                <a:solidFill>
                  <a:schemeClr val="accent1">
                    <a:lumMod val="40000"/>
                    <a:lumOff val="60000"/>
                  </a:schemeClr>
                </a:solidFill>
              </a:rPr>
              <a:t>Until such time that Section 3.11(c)(1)(B) is adopted into the AICPA/NASBA Uniform Accountancy Act, an applicant licensed under this pathway will not be deemed substantially equivalent to the CPA licensure requirements of the UAA by NASBA’s National Qualification Appraisal Service and, therefore, may not be deemed to be substantially equivalent to practice in other states.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white">
                    <a:shade val="50000"/>
                  </a:prstClr>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white">
                  <a:shade val="50000"/>
                </a:prstClr>
              </a:solidFill>
              <a:effectLst/>
              <a:uLnTx/>
              <a:uFillTx/>
              <a:latin typeface="Book Antiqua"/>
              <a:ea typeface="+mn-ea"/>
              <a:cs typeface="+mn-cs"/>
            </a:endParaRPr>
          </a:p>
        </p:txBody>
      </p:sp>
      <p:sp>
        <p:nvSpPr>
          <p:cNvPr id="2" name="Rectangle 1">
            <a:extLst>
              <a:ext uri="{FF2B5EF4-FFF2-40B4-BE49-F238E27FC236}">
                <a16:creationId xmlns:a16="http://schemas.microsoft.com/office/drawing/2014/main" id="{F61F93F5-DCE3-0866-5420-7020D5B6C301}"/>
              </a:ext>
            </a:extLst>
          </p:cNvPr>
          <p:cNvSpPr/>
          <p:nvPr/>
        </p:nvSpPr>
        <p:spPr>
          <a:xfrm>
            <a:off x="228600" y="304800"/>
            <a:ext cx="8686800"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6585CF">
                    <a:lumMod val="75000"/>
                  </a:srgbClr>
                </a:solidFill>
                <a:latin typeface="Cambria" panose="02040503050406030204" pitchFamily="18" charset="0"/>
                <a:ea typeface="Cambria" panose="02040503050406030204" pitchFamily="18" charset="0"/>
              </a:rPr>
              <a:t>Licensure Requirements (proposed)</a:t>
            </a:r>
          </a:p>
        </p:txBody>
      </p:sp>
    </p:spTree>
    <p:extLst>
      <p:ext uri="{BB962C8B-B14F-4D97-AF65-F5344CB8AC3E}">
        <p14:creationId xmlns:p14="http://schemas.microsoft.com/office/powerpoint/2010/main" val="8861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par>
                          <p:cTn id="12" fill="hold">
                            <p:stCondLst>
                              <p:cond delay="1500"/>
                            </p:stCondLst>
                            <p:childTnLst>
                              <p:par>
                                <p:cTn id="13" presetID="16" presetClass="entr" presetSubtype="21"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map of the united states&#10;&#10;Description automatically generated">
            <a:extLst>
              <a:ext uri="{FF2B5EF4-FFF2-40B4-BE49-F238E27FC236}">
                <a16:creationId xmlns:a16="http://schemas.microsoft.com/office/drawing/2014/main" id="{710AB50D-CD51-3185-B172-F0402823C11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5572" y="457200"/>
            <a:ext cx="8666526" cy="5959475"/>
          </a:xfrm>
        </p:spPr>
      </p:pic>
      <p:sp>
        <p:nvSpPr>
          <p:cNvPr id="4" name="Slide Number Placeholder 3">
            <a:extLst>
              <a:ext uri="{FF2B5EF4-FFF2-40B4-BE49-F238E27FC236}">
                <a16:creationId xmlns:a16="http://schemas.microsoft.com/office/drawing/2014/main" id="{4FB6359E-86B0-BA22-AF40-153C017115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white">
                    <a:shade val="50000"/>
                  </a:prstClr>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white">
                  <a:shade val="50000"/>
                </a:prstClr>
              </a:solidFill>
              <a:effectLst/>
              <a:uLnTx/>
              <a:uFillTx/>
              <a:latin typeface="Book Antiqua"/>
              <a:ea typeface="+mn-ea"/>
              <a:cs typeface="+mn-cs"/>
            </a:endParaRPr>
          </a:p>
        </p:txBody>
      </p:sp>
      <p:sp>
        <p:nvSpPr>
          <p:cNvPr id="2" name="Rectangle 1">
            <a:extLst>
              <a:ext uri="{FF2B5EF4-FFF2-40B4-BE49-F238E27FC236}">
                <a16:creationId xmlns:a16="http://schemas.microsoft.com/office/drawing/2014/main" id="{5612E747-5789-D80F-6799-75A892C478D1}"/>
              </a:ext>
            </a:extLst>
          </p:cNvPr>
          <p:cNvSpPr/>
          <p:nvPr/>
        </p:nvSpPr>
        <p:spPr>
          <a:xfrm>
            <a:off x="201443" y="228600"/>
            <a:ext cx="8686800" cy="707886"/>
          </a:xfrm>
          <a:prstGeom prst="rect">
            <a:avLst/>
          </a:prstGeom>
          <a:solidFill>
            <a:schemeClr val="accent6">
              <a:lumMod val="40000"/>
              <a:lumOff val="60000"/>
            </a:schemeClr>
          </a:solid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6585CF">
                    <a:lumMod val="75000"/>
                  </a:srgbClr>
                </a:solidFill>
                <a:latin typeface="Cambria" panose="02040503050406030204" pitchFamily="18" charset="0"/>
                <a:ea typeface="Cambria" panose="02040503050406030204" pitchFamily="18" charset="0"/>
              </a:rPr>
              <a:t>May 2024</a:t>
            </a:r>
          </a:p>
        </p:txBody>
      </p:sp>
    </p:spTree>
    <p:extLst>
      <p:ext uri="{BB962C8B-B14F-4D97-AF65-F5344CB8AC3E}">
        <p14:creationId xmlns:p14="http://schemas.microsoft.com/office/powerpoint/2010/main" val="52415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E5A78-E299-DEC0-1EF7-0E04094201E5}"/>
              </a:ext>
            </a:extLst>
          </p:cNvPr>
          <p:cNvSpPr>
            <a:spLocks noGrp="1"/>
          </p:cNvSpPr>
          <p:nvPr>
            <p:ph type="title"/>
          </p:nvPr>
        </p:nvSpPr>
        <p:spPr>
          <a:xfrm>
            <a:off x="457200" y="176645"/>
            <a:ext cx="8229600" cy="754062"/>
          </a:xfrm>
          <a:solidFill>
            <a:schemeClr val="accent6">
              <a:lumMod val="40000"/>
              <a:lumOff val="60000"/>
            </a:schemeClr>
          </a:solidFill>
        </p:spPr>
        <p:txBody>
          <a:bodyPr>
            <a:normAutofit fontScale="90000"/>
          </a:bodyPr>
          <a:lstStyle/>
          <a:p>
            <a:r>
              <a:rPr lang="en-US" dirty="0">
                <a:solidFill>
                  <a:schemeClr val="accent4">
                    <a:lumMod val="75000"/>
                  </a:schemeClr>
                </a:solidFill>
              </a:rPr>
              <a:t>Additional Pathway August 2024</a:t>
            </a:r>
          </a:p>
        </p:txBody>
      </p:sp>
      <p:sp>
        <p:nvSpPr>
          <p:cNvPr id="4" name="Slide Number Placeholder 3">
            <a:extLst>
              <a:ext uri="{FF2B5EF4-FFF2-40B4-BE49-F238E27FC236}">
                <a16:creationId xmlns:a16="http://schemas.microsoft.com/office/drawing/2014/main" id="{E426460B-EC8E-74D1-D222-A7A523BCF218}"/>
              </a:ext>
            </a:extLst>
          </p:cNvPr>
          <p:cNvSpPr>
            <a:spLocks noGrp="1"/>
          </p:cNvSpPr>
          <p:nvPr>
            <p:ph type="sldNum" sz="quarter" idx="12"/>
          </p:nvPr>
        </p:nvSpPr>
        <p:spPr/>
        <p:txBody>
          <a:bodyPr/>
          <a:lstStyle/>
          <a:p>
            <a:fld id="{B6F15528-21DE-4FAA-801E-634DDDAF4B2B}" type="slidenum">
              <a:rPr lang="en-US" smtClean="0"/>
              <a:pPr/>
              <a:t>14</a:t>
            </a:fld>
            <a:endParaRPr lang="en-US" dirty="0"/>
          </a:p>
        </p:txBody>
      </p:sp>
      <p:pic>
        <p:nvPicPr>
          <p:cNvPr id="7" name="Picture 6">
            <a:extLst>
              <a:ext uri="{FF2B5EF4-FFF2-40B4-BE49-F238E27FC236}">
                <a16:creationId xmlns:a16="http://schemas.microsoft.com/office/drawing/2014/main" id="{69A78E15-3337-6EF1-C29E-18CB682C25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965343"/>
            <a:ext cx="8184079" cy="5728855"/>
          </a:xfrm>
          <a:prstGeom prst="rect">
            <a:avLst/>
          </a:prstGeom>
        </p:spPr>
      </p:pic>
    </p:spTree>
    <p:extLst>
      <p:ext uri="{BB962C8B-B14F-4D97-AF65-F5344CB8AC3E}">
        <p14:creationId xmlns:p14="http://schemas.microsoft.com/office/powerpoint/2010/main" val="89023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E5A78-E299-DEC0-1EF7-0E04094201E5}"/>
              </a:ext>
            </a:extLst>
          </p:cNvPr>
          <p:cNvSpPr>
            <a:spLocks noGrp="1"/>
          </p:cNvSpPr>
          <p:nvPr>
            <p:ph type="title"/>
          </p:nvPr>
        </p:nvSpPr>
        <p:spPr>
          <a:xfrm>
            <a:off x="457200" y="176645"/>
            <a:ext cx="8229600" cy="754062"/>
          </a:xfrm>
          <a:solidFill>
            <a:schemeClr val="accent6">
              <a:lumMod val="40000"/>
              <a:lumOff val="60000"/>
            </a:schemeClr>
          </a:solidFill>
        </p:spPr>
        <p:txBody>
          <a:bodyPr>
            <a:normAutofit/>
          </a:bodyPr>
          <a:lstStyle/>
          <a:p>
            <a:r>
              <a:rPr kumimoji="0" lang="en-US" sz="3600" b="1" i="0" u="none" strike="noStrike" kern="1200" cap="none" spc="0" normalizeH="0" baseline="0" noProof="0" dirty="0">
                <a:ln w="6350">
                  <a:noFill/>
                </a:ln>
                <a:solidFill>
                  <a:srgbClr val="6585CF">
                    <a:lumMod val="75000"/>
                  </a:srgbClr>
                </a:solidFill>
                <a:effectLst>
                  <a:outerShdw blurRad="114300" dist="101600" dir="2700000" algn="tl" rotWithShape="0">
                    <a:srgbClr val="000000">
                      <a:alpha val="40000"/>
                    </a:srgbClr>
                  </a:outerShdw>
                </a:effectLst>
                <a:uLnTx/>
                <a:uFillTx/>
                <a:latin typeface="Lucida Sans"/>
                <a:ea typeface="+mj-ea"/>
                <a:cs typeface="+mj-cs"/>
              </a:rPr>
              <a:t>Additional Pathway </a:t>
            </a:r>
            <a:r>
              <a:rPr lang="en-US" sz="3600" dirty="0">
                <a:solidFill>
                  <a:schemeClr val="accent4">
                    <a:lumMod val="75000"/>
                  </a:schemeClr>
                </a:solidFill>
              </a:rPr>
              <a:t>October 2024</a:t>
            </a:r>
          </a:p>
        </p:txBody>
      </p:sp>
      <p:sp>
        <p:nvSpPr>
          <p:cNvPr id="4" name="Slide Number Placeholder 3">
            <a:extLst>
              <a:ext uri="{FF2B5EF4-FFF2-40B4-BE49-F238E27FC236}">
                <a16:creationId xmlns:a16="http://schemas.microsoft.com/office/drawing/2014/main" id="{E426460B-EC8E-74D1-D222-A7A523BCF2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white">
                    <a:shade val="50000"/>
                  </a:prstClr>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white">
                  <a:shade val="50000"/>
                </a:prstClr>
              </a:solidFill>
              <a:effectLst/>
              <a:uLnTx/>
              <a:uFillTx/>
              <a:latin typeface="Book Antiqua"/>
              <a:ea typeface="+mn-ea"/>
              <a:cs typeface="+mn-cs"/>
            </a:endParaRPr>
          </a:p>
        </p:txBody>
      </p:sp>
      <p:pic>
        <p:nvPicPr>
          <p:cNvPr id="5" name="Picture 4" descr="Map&#10;&#10;Description automatically generated">
            <a:extLst>
              <a:ext uri="{FF2B5EF4-FFF2-40B4-BE49-F238E27FC236}">
                <a16:creationId xmlns:a16="http://schemas.microsoft.com/office/drawing/2014/main" id="{F521EB39-9B83-B1A0-C8FC-EBA05825D5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028699"/>
            <a:ext cx="8075223" cy="5652656"/>
          </a:xfrm>
          <a:prstGeom prst="rect">
            <a:avLst/>
          </a:prstGeom>
        </p:spPr>
      </p:pic>
    </p:spTree>
    <p:extLst>
      <p:ext uri="{BB962C8B-B14F-4D97-AF65-F5344CB8AC3E}">
        <p14:creationId xmlns:p14="http://schemas.microsoft.com/office/powerpoint/2010/main" val="186688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E5A78-E299-DEC0-1EF7-0E04094201E5}"/>
              </a:ext>
            </a:extLst>
          </p:cNvPr>
          <p:cNvSpPr>
            <a:spLocks noGrp="1"/>
          </p:cNvSpPr>
          <p:nvPr>
            <p:ph type="title"/>
          </p:nvPr>
        </p:nvSpPr>
        <p:spPr>
          <a:xfrm>
            <a:off x="304800" y="176645"/>
            <a:ext cx="8458200" cy="754062"/>
          </a:xfrm>
          <a:solidFill>
            <a:schemeClr val="accent6">
              <a:lumMod val="40000"/>
              <a:lumOff val="60000"/>
            </a:schemeClr>
          </a:solidFill>
        </p:spPr>
        <p:txBody>
          <a:bodyPr>
            <a:noAutofit/>
          </a:bodyPr>
          <a:lstStyle/>
          <a:p>
            <a:r>
              <a:rPr kumimoji="0" lang="en-US" sz="3400" b="1" i="0" u="none" strike="noStrike" kern="1200" cap="none" spc="0" normalizeH="0" baseline="0" noProof="0" dirty="0">
                <a:ln w="6350">
                  <a:noFill/>
                </a:ln>
                <a:solidFill>
                  <a:srgbClr val="6585CF">
                    <a:lumMod val="75000"/>
                  </a:srgbClr>
                </a:solidFill>
                <a:effectLst>
                  <a:outerShdw blurRad="114300" dist="101600" dir="2700000" algn="tl" rotWithShape="0">
                    <a:srgbClr val="000000">
                      <a:alpha val="40000"/>
                    </a:srgbClr>
                  </a:outerShdw>
                </a:effectLst>
                <a:uLnTx/>
                <a:uFillTx/>
                <a:latin typeface="Lucida Sans"/>
                <a:ea typeface="+mj-ea"/>
                <a:cs typeface="+mj-cs"/>
              </a:rPr>
              <a:t>Additional Pathway </a:t>
            </a:r>
            <a:r>
              <a:rPr lang="en-US" sz="3400" dirty="0">
                <a:solidFill>
                  <a:schemeClr val="accent4">
                    <a:lumMod val="75000"/>
                  </a:schemeClr>
                </a:solidFill>
              </a:rPr>
              <a:t>November 2024</a:t>
            </a:r>
          </a:p>
        </p:txBody>
      </p:sp>
      <p:sp>
        <p:nvSpPr>
          <p:cNvPr id="4" name="Slide Number Placeholder 3">
            <a:extLst>
              <a:ext uri="{FF2B5EF4-FFF2-40B4-BE49-F238E27FC236}">
                <a16:creationId xmlns:a16="http://schemas.microsoft.com/office/drawing/2014/main" id="{E426460B-EC8E-74D1-D222-A7A523BCF2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white">
                    <a:shade val="50000"/>
                  </a:prstClr>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white">
                  <a:shade val="50000"/>
                </a:prstClr>
              </a:solidFill>
              <a:effectLst/>
              <a:uLnTx/>
              <a:uFillTx/>
              <a:latin typeface="Book Antiqua"/>
              <a:ea typeface="+mn-ea"/>
              <a:cs typeface="+mn-cs"/>
            </a:endParaRPr>
          </a:p>
        </p:txBody>
      </p:sp>
      <p:pic>
        <p:nvPicPr>
          <p:cNvPr id="6" name="Picture 5" descr="Map&#10;&#10;Description automatically generated">
            <a:extLst>
              <a:ext uri="{FF2B5EF4-FFF2-40B4-BE49-F238E27FC236}">
                <a16:creationId xmlns:a16="http://schemas.microsoft.com/office/drawing/2014/main" id="{AC9E436D-1363-1816-F5C3-E14BAA8276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943495"/>
            <a:ext cx="8196943" cy="5737860"/>
          </a:xfrm>
          <a:prstGeom prst="rect">
            <a:avLst/>
          </a:prstGeom>
        </p:spPr>
      </p:pic>
    </p:spTree>
    <p:extLst>
      <p:ext uri="{BB962C8B-B14F-4D97-AF65-F5344CB8AC3E}">
        <p14:creationId xmlns:p14="http://schemas.microsoft.com/office/powerpoint/2010/main" val="404841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9F47BD90-2CDC-5C22-08D5-5551F2FDDF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104207"/>
            <a:ext cx="8229599" cy="5760720"/>
          </a:xfrm>
          <a:prstGeom prst="rect">
            <a:avLst/>
          </a:prstGeom>
        </p:spPr>
      </p:pic>
      <p:sp>
        <p:nvSpPr>
          <p:cNvPr id="4" name="Slide Number Placeholder 3">
            <a:extLst>
              <a:ext uri="{FF2B5EF4-FFF2-40B4-BE49-F238E27FC236}">
                <a16:creationId xmlns:a16="http://schemas.microsoft.com/office/drawing/2014/main" id="{E426460B-EC8E-74D1-D222-A7A523BCF2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white">
                    <a:shade val="50000"/>
                  </a:prstClr>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white">
                  <a:shade val="50000"/>
                </a:prstClr>
              </a:solidFill>
              <a:effectLst/>
              <a:uLnTx/>
              <a:uFillTx/>
              <a:latin typeface="Book Antiqua"/>
              <a:ea typeface="+mn-ea"/>
              <a:cs typeface="+mn-cs"/>
            </a:endParaRPr>
          </a:p>
        </p:txBody>
      </p:sp>
      <p:sp>
        <p:nvSpPr>
          <p:cNvPr id="2" name="Title 1">
            <a:extLst>
              <a:ext uri="{FF2B5EF4-FFF2-40B4-BE49-F238E27FC236}">
                <a16:creationId xmlns:a16="http://schemas.microsoft.com/office/drawing/2014/main" id="{0D6E5A78-E299-DEC0-1EF7-0E04094201E5}"/>
              </a:ext>
            </a:extLst>
          </p:cNvPr>
          <p:cNvSpPr>
            <a:spLocks noGrp="1"/>
          </p:cNvSpPr>
          <p:nvPr>
            <p:ph type="title"/>
          </p:nvPr>
        </p:nvSpPr>
        <p:spPr>
          <a:xfrm>
            <a:off x="304800" y="176644"/>
            <a:ext cx="8458200" cy="1118756"/>
          </a:xfrm>
          <a:solidFill>
            <a:schemeClr val="accent6">
              <a:lumMod val="40000"/>
              <a:lumOff val="60000"/>
            </a:schemeClr>
          </a:solidFill>
        </p:spPr>
        <p:txBody>
          <a:bodyPr>
            <a:noAutofit/>
          </a:bodyPr>
          <a:lstStyle/>
          <a:p>
            <a:r>
              <a:rPr kumimoji="0" lang="en-US" sz="3600" b="1" i="0" u="none" strike="noStrike" kern="1200" cap="none" spc="0" normalizeH="0" baseline="0" noProof="0" dirty="0">
                <a:ln w="6350">
                  <a:noFill/>
                </a:ln>
                <a:solidFill>
                  <a:srgbClr val="6585CF">
                    <a:lumMod val="75000"/>
                  </a:srgbClr>
                </a:solidFill>
                <a:effectLst>
                  <a:outerShdw blurRad="114300" dist="101600" dir="2700000" algn="tl" rotWithShape="0">
                    <a:srgbClr val="000000">
                      <a:alpha val="40000"/>
                    </a:srgbClr>
                  </a:outerShdw>
                </a:effectLst>
                <a:uLnTx/>
                <a:uFillTx/>
                <a:latin typeface="Lucida Sans"/>
                <a:ea typeface="+mj-ea"/>
                <a:cs typeface="+mj-cs"/>
              </a:rPr>
              <a:t>Additional Pathway Plus </a:t>
            </a:r>
            <a:br>
              <a:rPr kumimoji="0" lang="en-US" sz="3600" b="1" i="0" u="none" strike="noStrike" kern="1200" cap="none" spc="0" normalizeH="0" baseline="0" noProof="0" dirty="0">
                <a:ln w="6350">
                  <a:noFill/>
                </a:ln>
                <a:solidFill>
                  <a:srgbClr val="6585CF">
                    <a:lumMod val="75000"/>
                  </a:srgbClr>
                </a:solidFill>
                <a:effectLst>
                  <a:outerShdw blurRad="114300" dist="101600" dir="2700000" algn="tl" rotWithShape="0">
                    <a:srgbClr val="000000">
                      <a:alpha val="40000"/>
                    </a:srgbClr>
                  </a:outerShdw>
                </a:effectLst>
                <a:uLnTx/>
                <a:uFillTx/>
                <a:latin typeface="Lucida Sans"/>
                <a:ea typeface="+mj-ea"/>
                <a:cs typeface="+mj-cs"/>
              </a:rPr>
            </a:br>
            <a:r>
              <a:rPr kumimoji="0" lang="en-US" sz="3600" b="1" i="0" u="none" strike="noStrike" kern="1200" cap="none" spc="0" normalizeH="0" baseline="0" noProof="0" dirty="0">
                <a:ln w="6350">
                  <a:noFill/>
                </a:ln>
                <a:solidFill>
                  <a:srgbClr val="6585CF">
                    <a:lumMod val="75000"/>
                  </a:srgbClr>
                </a:solidFill>
                <a:effectLst>
                  <a:outerShdw blurRad="114300" dist="101600" dir="2700000" algn="tl" rotWithShape="0">
                    <a:srgbClr val="000000">
                      <a:alpha val="40000"/>
                    </a:srgbClr>
                  </a:outerShdw>
                </a:effectLst>
                <a:uLnTx/>
                <a:uFillTx/>
                <a:latin typeface="Lucida Sans"/>
                <a:ea typeface="+mj-ea"/>
                <a:cs typeface="+mj-cs"/>
              </a:rPr>
              <a:t>Automatic Mobility </a:t>
            </a:r>
            <a:r>
              <a:rPr lang="en-US" sz="3600" dirty="0">
                <a:solidFill>
                  <a:schemeClr val="accent4">
                    <a:lumMod val="75000"/>
                  </a:schemeClr>
                </a:solidFill>
              </a:rPr>
              <a:t>Nov 2024</a:t>
            </a:r>
          </a:p>
        </p:txBody>
      </p:sp>
    </p:spTree>
    <p:extLst>
      <p:ext uri="{BB962C8B-B14F-4D97-AF65-F5344CB8AC3E}">
        <p14:creationId xmlns:p14="http://schemas.microsoft.com/office/powerpoint/2010/main" val="106932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500"/>
                                        <p:tgtEl>
                                          <p:spTgt spid="5"/>
                                        </p:tgtEl>
                                      </p:cBhvr>
                                    </p:animEffect>
                                  </p:childTnLst>
                                </p:cTn>
                              </p:par>
                            </p:childTnLst>
                          </p:cTn>
                        </p:par>
                        <p:par>
                          <p:cTn id="8" fill="hold">
                            <p:stCondLst>
                              <p:cond delay="2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EAFF0-EA10-CBC7-C3AC-21A03DAA37FF}"/>
              </a:ext>
            </a:extLst>
          </p:cNvPr>
          <p:cNvSpPr>
            <a:spLocks noGrp="1"/>
          </p:cNvSpPr>
          <p:nvPr>
            <p:ph type="title"/>
          </p:nvPr>
        </p:nvSpPr>
        <p:spPr>
          <a:xfrm>
            <a:off x="457200" y="274638"/>
            <a:ext cx="8229600" cy="715962"/>
          </a:xfrm>
        </p:spPr>
        <p:txBody>
          <a:bodyPr>
            <a:normAutofit fontScale="90000"/>
          </a:bodyPr>
          <a:lstStyle/>
          <a:p>
            <a:r>
              <a:rPr lang="en-US" dirty="0"/>
              <a:t>NASBA’s Exposure Draft</a:t>
            </a:r>
          </a:p>
        </p:txBody>
      </p:sp>
      <p:sp>
        <p:nvSpPr>
          <p:cNvPr id="4" name="Slide Number Placeholder 3">
            <a:extLst>
              <a:ext uri="{FF2B5EF4-FFF2-40B4-BE49-F238E27FC236}">
                <a16:creationId xmlns:a16="http://schemas.microsoft.com/office/drawing/2014/main" id="{C6E26417-F2F9-D5FE-7DCD-F61DE9A674A5}"/>
              </a:ext>
            </a:extLst>
          </p:cNvPr>
          <p:cNvSpPr>
            <a:spLocks noGrp="1"/>
          </p:cNvSpPr>
          <p:nvPr>
            <p:ph type="sldNum" sz="quarter" idx="12"/>
          </p:nvPr>
        </p:nvSpPr>
        <p:spPr/>
        <p:txBody>
          <a:bodyPr/>
          <a:lstStyle/>
          <a:p>
            <a:fld id="{B6F15528-21DE-4FAA-801E-634DDDAF4B2B}" type="slidenum">
              <a:rPr lang="en-US" smtClean="0"/>
              <a:pPr/>
              <a:t>18</a:t>
            </a:fld>
            <a:endParaRPr lang="en-US" dirty="0"/>
          </a:p>
        </p:txBody>
      </p:sp>
      <p:graphicFrame>
        <p:nvGraphicFramePr>
          <p:cNvPr id="5" name="Object 4">
            <a:extLst>
              <a:ext uri="{FF2B5EF4-FFF2-40B4-BE49-F238E27FC236}">
                <a16:creationId xmlns:a16="http://schemas.microsoft.com/office/drawing/2014/main" id="{9782F1E0-009A-6758-88EB-084B499FFFFA}"/>
              </a:ext>
            </a:extLst>
          </p:cNvPr>
          <p:cNvGraphicFramePr>
            <a:graphicFrameLocks noChangeAspect="1"/>
          </p:cNvGraphicFramePr>
          <p:nvPr>
            <p:extLst>
              <p:ext uri="{D42A27DB-BD31-4B8C-83A1-F6EECF244321}">
                <p14:modId xmlns:p14="http://schemas.microsoft.com/office/powerpoint/2010/main" val="2048843736"/>
              </p:ext>
            </p:extLst>
          </p:nvPr>
        </p:nvGraphicFramePr>
        <p:xfrm>
          <a:off x="1595684" y="990600"/>
          <a:ext cx="5952632" cy="5965629"/>
        </p:xfrm>
        <a:graphic>
          <a:graphicData uri="http://schemas.openxmlformats.org/presentationml/2006/ole">
            <mc:AlternateContent xmlns:mc="http://schemas.openxmlformats.org/markup-compatibility/2006">
              <mc:Choice xmlns:v="urn:schemas-microsoft-com:vml" Requires="v">
                <p:oleObj name="Acrobat Document" r:id="rId2" imgW="4362443" imgH="4371799" progId="Acrobat.Document.DC">
                  <p:embed/>
                </p:oleObj>
              </mc:Choice>
              <mc:Fallback>
                <p:oleObj name="Acrobat Document" r:id="rId2" imgW="4362443" imgH="4371799" progId="Acrobat.Document.DC">
                  <p:embed/>
                  <p:pic>
                    <p:nvPicPr>
                      <p:cNvPr id="5" name="Object 4">
                        <a:extLst>
                          <a:ext uri="{FF2B5EF4-FFF2-40B4-BE49-F238E27FC236}">
                            <a16:creationId xmlns:a16="http://schemas.microsoft.com/office/drawing/2014/main" id="{9782F1E0-009A-6758-88EB-084B499FFFFA}"/>
                          </a:ext>
                        </a:extLst>
                      </p:cNvPr>
                      <p:cNvPicPr/>
                      <p:nvPr/>
                    </p:nvPicPr>
                    <p:blipFill>
                      <a:blip r:embed="rId3"/>
                      <a:stretch>
                        <a:fillRect/>
                      </a:stretch>
                    </p:blipFill>
                    <p:spPr>
                      <a:xfrm>
                        <a:off x="1595684" y="990600"/>
                        <a:ext cx="5952632" cy="5965629"/>
                      </a:xfrm>
                      <a:prstGeom prst="rect">
                        <a:avLst/>
                      </a:prstGeom>
                    </p:spPr>
                  </p:pic>
                </p:oleObj>
              </mc:Fallback>
            </mc:AlternateContent>
          </a:graphicData>
        </a:graphic>
      </p:graphicFrame>
    </p:spTree>
    <p:extLst>
      <p:ext uri="{BB962C8B-B14F-4D97-AF65-F5344CB8AC3E}">
        <p14:creationId xmlns:p14="http://schemas.microsoft.com/office/powerpoint/2010/main" val="3552468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EAFF0-EA10-CBC7-C3AC-21A03DAA37FF}"/>
              </a:ext>
            </a:extLst>
          </p:cNvPr>
          <p:cNvSpPr>
            <a:spLocks noGrp="1"/>
          </p:cNvSpPr>
          <p:nvPr>
            <p:ph type="title"/>
          </p:nvPr>
        </p:nvSpPr>
        <p:spPr>
          <a:xfrm>
            <a:off x="228600" y="274638"/>
            <a:ext cx="8610600" cy="1173162"/>
          </a:xfrm>
        </p:spPr>
        <p:txBody>
          <a:bodyPr>
            <a:noAutofit/>
          </a:bodyPr>
          <a:lstStyle/>
          <a:p>
            <a:r>
              <a:rPr lang="en-US" sz="3600" dirty="0"/>
              <a:t>Competency-Based</a:t>
            </a:r>
            <a:br>
              <a:rPr lang="en-US" sz="3600" dirty="0"/>
            </a:br>
            <a:r>
              <a:rPr lang="en-US" sz="3600" dirty="0"/>
              <a:t>Experience Pathway</a:t>
            </a:r>
          </a:p>
        </p:txBody>
      </p:sp>
      <p:sp>
        <p:nvSpPr>
          <p:cNvPr id="4" name="Slide Number Placeholder 3">
            <a:extLst>
              <a:ext uri="{FF2B5EF4-FFF2-40B4-BE49-F238E27FC236}">
                <a16:creationId xmlns:a16="http://schemas.microsoft.com/office/drawing/2014/main" id="{C6E26417-F2F9-D5FE-7DCD-F61DE9A674A5}"/>
              </a:ext>
            </a:extLst>
          </p:cNvPr>
          <p:cNvSpPr>
            <a:spLocks noGrp="1"/>
          </p:cNvSpPr>
          <p:nvPr>
            <p:ph type="sldNum" sz="quarter" idx="12"/>
          </p:nvPr>
        </p:nvSpPr>
        <p:spPr/>
        <p:txBody>
          <a:bodyPr/>
          <a:lstStyle/>
          <a:p>
            <a:fld id="{B6F15528-21DE-4FAA-801E-634DDDAF4B2B}" type="slidenum">
              <a:rPr lang="en-US" smtClean="0"/>
              <a:pPr/>
              <a:t>19</a:t>
            </a:fld>
            <a:endParaRPr lang="en-US" dirty="0"/>
          </a:p>
        </p:txBody>
      </p:sp>
      <p:graphicFrame>
        <p:nvGraphicFramePr>
          <p:cNvPr id="5" name="Object 4">
            <a:extLst>
              <a:ext uri="{FF2B5EF4-FFF2-40B4-BE49-F238E27FC236}">
                <a16:creationId xmlns:a16="http://schemas.microsoft.com/office/drawing/2014/main" id="{47732D54-A74E-0836-1AE4-522F500373A9}"/>
              </a:ext>
            </a:extLst>
          </p:cNvPr>
          <p:cNvGraphicFramePr>
            <a:graphicFrameLocks noChangeAspect="1"/>
          </p:cNvGraphicFramePr>
          <p:nvPr>
            <p:extLst>
              <p:ext uri="{D42A27DB-BD31-4B8C-83A1-F6EECF244321}">
                <p14:modId xmlns:p14="http://schemas.microsoft.com/office/powerpoint/2010/main" val="1646559493"/>
              </p:ext>
            </p:extLst>
          </p:nvPr>
        </p:nvGraphicFramePr>
        <p:xfrm>
          <a:off x="457201" y="2000408"/>
          <a:ext cx="8151484" cy="3324068"/>
        </p:xfrm>
        <a:graphic>
          <a:graphicData uri="http://schemas.openxmlformats.org/presentationml/2006/ole">
            <mc:AlternateContent xmlns:mc="http://schemas.openxmlformats.org/markup-compatibility/2006">
              <mc:Choice xmlns:v="urn:schemas-microsoft-com:vml" Requires="v">
                <p:oleObj name="Acrobat Document" r:id="rId2" imgW="4648171" imgH="1895195" progId="Acrobat.Document.DC">
                  <p:embed/>
                </p:oleObj>
              </mc:Choice>
              <mc:Fallback>
                <p:oleObj name="Acrobat Document" r:id="rId2" imgW="4648171" imgH="1895195" progId="Acrobat.Document.DC">
                  <p:embed/>
                  <p:pic>
                    <p:nvPicPr>
                      <p:cNvPr id="5" name="Object 4">
                        <a:extLst>
                          <a:ext uri="{FF2B5EF4-FFF2-40B4-BE49-F238E27FC236}">
                            <a16:creationId xmlns:a16="http://schemas.microsoft.com/office/drawing/2014/main" id="{47732D54-A74E-0836-1AE4-522F500373A9}"/>
                          </a:ext>
                        </a:extLst>
                      </p:cNvPr>
                      <p:cNvPicPr/>
                      <p:nvPr/>
                    </p:nvPicPr>
                    <p:blipFill>
                      <a:blip r:embed="rId3"/>
                      <a:stretch>
                        <a:fillRect/>
                      </a:stretch>
                    </p:blipFill>
                    <p:spPr>
                      <a:xfrm>
                        <a:off x="457201" y="2000408"/>
                        <a:ext cx="8151484" cy="3324068"/>
                      </a:xfrm>
                      <a:prstGeom prst="rect">
                        <a:avLst/>
                      </a:prstGeom>
                    </p:spPr>
                  </p:pic>
                </p:oleObj>
              </mc:Fallback>
            </mc:AlternateContent>
          </a:graphicData>
        </a:graphic>
      </p:graphicFrame>
    </p:spTree>
    <p:extLst>
      <p:ext uri="{BB962C8B-B14F-4D97-AF65-F5344CB8AC3E}">
        <p14:creationId xmlns:p14="http://schemas.microsoft.com/office/powerpoint/2010/main" val="3077507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8610600" cy="5059362"/>
          </a:xfrm>
        </p:spPr>
        <p:txBody>
          <a:bodyPr>
            <a:normAutofit fontScale="85000" lnSpcReduction="20000"/>
          </a:bodyPr>
          <a:lstStyle/>
          <a:p>
            <a:pPr marL="137160" indent="0" algn="ctr">
              <a:spcAft>
                <a:spcPts val="1800"/>
              </a:spcAft>
              <a:buNone/>
            </a:pPr>
            <a:r>
              <a:rPr lang="en-US" sz="5400" b="1" i="1" dirty="0">
                <a:solidFill>
                  <a:schemeClr val="accent4">
                    <a:lumMod val="75000"/>
                  </a:schemeClr>
                </a:solidFill>
              </a:rPr>
              <a:t>Proposed Board Rule and Statute Changes and Other Board Announcements</a:t>
            </a:r>
          </a:p>
          <a:p>
            <a:pPr marL="137160" indent="0" algn="ctr">
              <a:spcAft>
                <a:spcPts val="1800"/>
              </a:spcAft>
              <a:buNone/>
            </a:pPr>
            <a:endParaRPr lang="en-US" sz="5400" b="1" i="1" dirty="0">
              <a:solidFill>
                <a:schemeClr val="accent4">
                  <a:lumMod val="75000"/>
                </a:schemeClr>
              </a:solidFill>
            </a:endParaRPr>
          </a:p>
          <a:p>
            <a:pPr marL="137160" indent="0" algn="ctr">
              <a:spcAft>
                <a:spcPts val="1800"/>
              </a:spcAft>
              <a:buNone/>
            </a:pPr>
            <a:r>
              <a:rPr lang="en-US" sz="3200" b="1" i="1" dirty="0">
                <a:solidFill>
                  <a:srgbClr val="00E668"/>
                </a:solidFill>
              </a:rPr>
              <a:t>(in no particular order)</a:t>
            </a:r>
          </a:p>
          <a:p>
            <a:pPr marL="137160" indent="0" algn="ctr">
              <a:spcAft>
                <a:spcPts val="1800"/>
              </a:spcAft>
              <a:buNone/>
            </a:pPr>
            <a:r>
              <a:rPr lang="en-US" sz="3200" b="1" i="1" dirty="0">
                <a:solidFill>
                  <a:srgbClr val="00E668"/>
                </a:solidFill>
              </a:rPr>
              <a:t>(well, maybe)</a:t>
            </a:r>
          </a:p>
          <a:p>
            <a:pPr marL="137160" indent="0" algn="ctr">
              <a:spcAft>
                <a:spcPts val="1800"/>
              </a:spcAft>
              <a:buNone/>
            </a:pPr>
            <a:r>
              <a:rPr lang="en-US" sz="5400" b="1" i="1" dirty="0">
                <a:solidFill>
                  <a:schemeClr val="accent4">
                    <a:lumMod val="75000"/>
                  </a:schemeClr>
                </a:solidFill>
              </a:rPr>
              <a:t>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white">
                    <a:shade val="50000"/>
                  </a:prstClr>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white">
                  <a:shade val="50000"/>
                </a:prstClr>
              </a:solidFill>
              <a:effectLst/>
              <a:uLnTx/>
              <a:uFillTx/>
              <a:latin typeface="Book Antiqua"/>
              <a:ea typeface="+mn-ea"/>
              <a:cs typeface="+mn-cs"/>
            </a:endParaRPr>
          </a:p>
        </p:txBody>
      </p:sp>
    </p:spTree>
    <p:extLst>
      <p:ext uri="{BB962C8B-B14F-4D97-AF65-F5344CB8AC3E}">
        <p14:creationId xmlns:p14="http://schemas.microsoft.com/office/powerpoint/2010/main" val="150469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2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25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2" presetClass="entr" presetSubtype="8" fill="hold" grpId="0"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125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3" dur="125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grpId="0"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125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8" dur="125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19" fill="hold">
                            <p:stCondLst>
                              <p:cond delay="3750"/>
                            </p:stCondLst>
                            <p:childTnLst>
                              <p:par>
                                <p:cTn id="20" presetID="2" presetClass="entr" presetSubtype="8" fill="hold" grpId="0"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125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3" dur="125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EAFF0-EA10-CBC7-C3AC-21A03DAA37FF}"/>
              </a:ext>
            </a:extLst>
          </p:cNvPr>
          <p:cNvSpPr>
            <a:spLocks noGrp="1"/>
          </p:cNvSpPr>
          <p:nvPr>
            <p:ph type="title"/>
          </p:nvPr>
        </p:nvSpPr>
        <p:spPr>
          <a:xfrm>
            <a:off x="457200" y="274638"/>
            <a:ext cx="8229600" cy="868362"/>
          </a:xfrm>
        </p:spPr>
        <p:txBody>
          <a:bodyPr>
            <a:normAutofit fontScale="90000"/>
          </a:bodyPr>
          <a:lstStyle/>
          <a:p>
            <a:r>
              <a:rPr lang="en-US" dirty="0"/>
              <a:t>Competency-based Experience</a:t>
            </a:r>
          </a:p>
        </p:txBody>
      </p:sp>
      <p:sp>
        <p:nvSpPr>
          <p:cNvPr id="4" name="Slide Number Placeholder 3">
            <a:extLst>
              <a:ext uri="{FF2B5EF4-FFF2-40B4-BE49-F238E27FC236}">
                <a16:creationId xmlns:a16="http://schemas.microsoft.com/office/drawing/2014/main" id="{C6E26417-F2F9-D5FE-7DCD-F61DE9A674A5}"/>
              </a:ext>
            </a:extLst>
          </p:cNvPr>
          <p:cNvSpPr>
            <a:spLocks noGrp="1"/>
          </p:cNvSpPr>
          <p:nvPr>
            <p:ph type="sldNum" sz="quarter" idx="12"/>
          </p:nvPr>
        </p:nvSpPr>
        <p:spPr/>
        <p:txBody>
          <a:bodyPr/>
          <a:lstStyle/>
          <a:p>
            <a:fld id="{B6F15528-21DE-4FAA-801E-634DDDAF4B2B}" type="slidenum">
              <a:rPr lang="en-US" smtClean="0"/>
              <a:pPr/>
              <a:t>20</a:t>
            </a:fld>
            <a:endParaRPr lang="en-US" dirty="0"/>
          </a:p>
        </p:txBody>
      </p:sp>
      <p:graphicFrame>
        <p:nvGraphicFramePr>
          <p:cNvPr id="3" name="Object 2">
            <a:extLst>
              <a:ext uri="{FF2B5EF4-FFF2-40B4-BE49-F238E27FC236}">
                <a16:creationId xmlns:a16="http://schemas.microsoft.com/office/drawing/2014/main" id="{EA0681AE-C759-AA28-EC94-33612E46ECDC}"/>
              </a:ext>
            </a:extLst>
          </p:cNvPr>
          <p:cNvGraphicFramePr>
            <a:graphicFrameLocks noChangeAspect="1"/>
          </p:cNvGraphicFramePr>
          <p:nvPr>
            <p:extLst>
              <p:ext uri="{D42A27DB-BD31-4B8C-83A1-F6EECF244321}">
                <p14:modId xmlns:p14="http://schemas.microsoft.com/office/powerpoint/2010/main" val="551206584"/>
              </p:ext>
            </p:extLst>
          </p:nvPr>
        </p:nvGraphicFramePr>
        <p:xfrm>
          <a:off x="228600" y="1334713"/>
          <a:ext cx="8686800" cy="5143500"/>
        </p:xfrm>
        <a:graphic>
          <a:graphicData uri="http://schemas.openxmlformats.org/presentationml/2006/ole">
            <mc:AlternateContent xmlns:mc="http://schemas.openxmlformats.org/markup-compatibility/2006">
              <mc:Choice xmlns:v="urn:schemas-microsoft-com:vml" Requires="v">
                <p:oleObj name="Acrobat Document" r:id="rId2" imgW="9144000" imgH="5143500" progId="Acrobat.Document.DC">
                  <p:embed/>
                </p:oleObj>
              </mc:Choice>
              <mc:Fallback>
                <p:oleObj name="Acrobat Document" r:id="rId2" imgW="9144000" imgH="5143500" progId="Acrobat.Document.DC">
                  <p:embed/>
                  <p:pic>
                    <p:nvPicPr>
                      <p:cNvPr id="3" name="Object 2">
                        <a:extLst>
                          <a:ext uri="{FF2B5EF4-FFF2-40B4-BE49-F238E27FC236}">
                            <a16:creationId xmlns:a16="http://schemas.microsoft.com/office/drawing/2014/main" id="{EA0681AE-C759-AA28-EC94-33612E46ECDC}"/>
                          </a:ext>
                        </a:extLst>
                      </p:cNvPr>
                      <p:cNvPicPr/>
                      <p:nvPr/>
                    </p:nvPicPr>
                    <p:blipFill>
                      <a:blip r:embed="rId3"/>
                      <a:stretch>
                        <a:fillRect/>
                      </a:stretch>
                    </p:blipFill>
                    <p:spPr>
                      <a:xfrm>
                        <a:off x="228600" y="1334713"/>
                        <a:ext cx="8686800" cy="5143500"/>
                      </a:xfrm>
                      <a:prstGeom prst="rect">
                        <a:avLst/>
                      </a:prstGeom>
                    </p:spPr>
                  </p:pic>
                </p:oleObj>
              </mc:Fallback>
            </mc:AlternateContent>
          </a:graphicData>
        </a:graphic>
      </p:graphicFrame>
    </p:spTree>
    <p:extLst>
      <p:ext uri="{BB962C8B-B14F-4D97-AF65-F5344CB8AC3E}">
        <p14:creationId xmlns:p14="http://schemas.microsoft.com/office/powerpoint/2010/main" val="195919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E26417-F2F9-D5FE-7DCD-F61DE9A674A5}"/>
              </a:ext>
            </a:extLst>
          </p:cNvPr>
          <p:cNvSpPr>
            <a:spLocks noGrp="1"/>
          </p:cNvSpPr>
          <p:nvPr>
            <p:ph type="sldNum" sz="quarter" idx="12"/>
          </p:nvPr>
        </p:nvSpPr>
        <p:spPr/>
        <p:txBody>
          <a:bodyPr/>
          <a:lstStyle/>
          <a:p>
            <a:fld id="{B6F15528-21DE-4FAA-801E-634DDDAF4B2B}" type="slidenum">
              <a:rPr lang="en-US" smtClean="0"/>
              <a:pPr/>
              <a:t>21</a:t>
            </a:fld>
            <a:endParaRPr lang="en-US" dirty="0"/>
          </a:p>
        </p:txBody>
      </p:sp>
      <p:graphicFrame>
        <p:nvGraphicFramePr>
          <p:cNvPr id="2" name="Object 1">
            <a:extLst>
              <a:ext uri="{FF2B5EF4-FFF2-40B4-BE49-F238E27FC236}">
                <a16:creationId xmlns:a16="http://schemas.microsoft.com/office/drawing/2014/main" id="{6E2EC9CD-B04E-531A-4F6C-EABB5A8699BC}"/>
              </a:ext>
            </a:extLst>
          </p:cNvPr>
          <p:cNvGraphicFramePr>
            <a:graphicFrameLocks noChangeAspect="1"/>
          </p:cNvGraphicFramePr>
          <p:nvPr>
            <p:extLst>
              <p:ext uri="{D42A27DB-BD31-4B8C-83A1-F6EECF244321}">
                <p14:modId xmlns:p14="http://schemas.microsoft.com/office/powerpoint/2010/main" val="3662746718"/>
              </p:ext>
            </p:extLst>
          </p:nvPr>
        </p:nvGraphicFramePr>
        <p:xfrm>
          <a:off x="358060" y="1142999"/>
          <a:ext cx="8427879" cy="5451755"/>
        </p:xfrm>
        <a:graphic>
          <a:graphicData uri="http://schemas.openxmlformats.org/presentationml/2006/ole">
            <mc:AlternateContent xmlns:mc="http://schemas.openxmlformats.org/markup-compatibility/2006">
              <mc:Choice xmlns:v="urn:schemas-microsoft-com:vml" Requires="v">
                <p:oleObj name="Acrobat Document" r:id="rId2" imgW="4781206" imgH="3343099" progId="Acrobat.Document.DC">
                  <p:embed/>
                </p:oleObj>
              </mc:Choice>
              <mc:Fallback>
                <p:oleObj name="Acrobat Document" r:id="rId2" imgW="4781206" imgH="3343099" progId="Acrobat.Document.DC">
                  <p:embed/>
                  <p:pic>
                    <p:nvPicPr>
                      <p:cNvPr id="2" name="Object 1">
                        <a:extLst>
                          <a:ext uri="{FF2B5EF4-FFF2-40B4-BE49-F238E27FC236}">
                            <a16:creationId xmlns:a16="http://schemas.microsoft.com/office/drawing/2014/main" id="{6E2EC9CD-B04E-531A-4F6C-EABB5A8699BC}"/>
                          </a:ext>
                        </a:extLst>
                      </p:cNvPr>
                      <p:cNvPicPr/>
                      <p:nvPr/>
                    </p:nvPicPr>
                    <p:blipFill>
                      <a:blip r:embed="rId3"/>
                      <a:stretch>
                        <a:fillRect/>
                      </a:stretch>
                    </p:blipFill>
                    <p:spPr>
                      <a:xfrm>
                        <a:off x="358060" y="1142999"/>
                        <a:ext cx="8427879" cy="5451755"/>
                      </a:xfrm>
                      <a:prstGeom prst="rect">
                        <a:avLst/>
                      </a:prstGeom>
                    </p:spPr>
                  </p:pic>
                </p:oleObj>
              </mc:Fallback>
            </mc:AlternateContent>
          </a:graphicData>
        </a:graphic>
      </p:graphicFrame>
      <p:sp>
        <p:nvSpPr>
          <p:cNvPr id="3" name="Title 1">
            <a:extLst>
              <a:ext uri="{FF2B5EF4-FFF2-40B4-BE49-F238E27FC236}">
                <a16:creationId xmlns:a16="http://schemas.microsoft.com/office/drawing/2014/main" id="{4C0A9CCC-9A36-478E-9E97-418DB7815988}"/>
              </a:ext>
            </a:extLst>
          </p:cNvPr>
          <p:cNvSpPr>
            <a:spLocks noGrp="1"/>
          </p:cNvSpPr>
          <p:nvPr>
            <p:ph type="title"/>
          </p:nvPr>
        </p:nvSpPr>
        <p:spPr>
          <a:xfrm>
            <a:off x="27709" y="131627"/>
            <a:ext cx="8229600" cy="868362"/>
          </a:xfrm>
        </p:spPr>
        <p:txBody>
          <a:bodyPr>
            <a:noAutofit/>
          </a:bodyPr>
          <a:lstStyle/>
          <a:p>
            <a:r>
              <a:rPr lang="en-US" sz="3200" dirty="0"/>
              <a:t>Competency-based Experience Certification Form</a:t>
            </a:r>
          </a:p>
        </p:txBody>
      </p:sp>
    </p:spTree>
    <p:extLst>
      <p:ext uri="{BB962C8B-B14F-4D97-AF65-F5344CB8AC3E}">
        <p14:creationId xmlns:p14="http://schemas.microsoft.com/office/powerpoint/2010/main" val="2927568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E26417-F2F9-D5FE-7DCD-F61DE9A674A5}"/>
              </a:ext>
            </a:extLst>
          </p:cNvPr>
          <p:cNvSpPr>
            <a:spLocks noGrp="1"/>
          </p:cNvSpPr>
          <p:nvPr>
            <p:ph type="sldNum" sz="quarter" idx="12"/>
          </p:nvPr>
        </p:nvSpPr>
        <p:spPr/>
        <p:txBody>
          <a:bodyPr/>
          <a:lstStyle/>
          <a:p>
            <a:fld id="{B6F15528-21DE-4FAA-801E-634DDDAF4B2B}" type="slidenum">
              <a:rPr lang="en-US" smtClean="0"/>
              <a:pPr/>
              <a:t>22</a:t>
            </a:fld>
            <a:endParaRPr lang="en-US" dirty="0"/>
          </a:p>
        </p:txBody>
      </p:sp>
      <p:graphicFrame>
        <p:nvGraphicFramePr>
          <p:cNvPr id="2" name="Object 1">
            <a:extLst>
              <a:ext uri="{FF2B5EF4-FFF2-40B4-BE49-F238E27FC236}">
                <a16:creationId xmlns:a16="http://schemas.microsoft.com/office/drawing/2014/main" id="{1D365067-1D0E-FA29-2004-9715205F4D1B}"/>
              </a:ext>
            </a:extLst>
          </p:cNvPr>
          <p:cNvGraphicFramePr>
            <a:graphicFrameLocks noChangeAspect="1"/>
          </p:cNvGraphicFramePr>
          <p:nvPr>
            <p:extLst>
              <p:ext uri="{D42A27DB-BD31-4B8C-83A1-F6EECF244321}">
                <p14:modId xmlns:p14="http://schemas.microsoft.com/office/powerpoint/2010/main" val="3556311272"/>
              </p:ext>
            </p:extLst>
          </p:nvPr>
        </p:nvGraphicFramePr>
        <p:xfrm>
          <a:off x="208170" y="533400"/>
          <a:ext cx="8727659" cy="6248400"/>
        </p:xfrm>
        <a:graphic>
          <a:graphicData uri="http://schemas.openxmlformats.org/presentationml/2006/ole">
            <mc:AlternateContent xmlns:mc="http://schemas.openxmlformats.org/markup-compatibility/2006">
              <mc:Choice xmlns:v="urn:schemas-microsoft-com:vml" Requires="v">
                <p:oleObj name="Acrobat Document" r:id="rId2" imgW="4962331" imgH="3552701" progId="Acrobat.Document.DC">
                  <p:embed/>
                </p:oleObj>
              </mc:Choice>
              <mc:Fallback>
                <p:oleObj name="Acrobat Document" r:id="rId2" imgW="4962331" imgH="3552701" progId="Acrobat.Document.DC">
                  <p:embed/>
                  <p:pic>
                    <p:nvPicPr>
                      <p:cNvPr id="2" name="Object 1">
                        <a:extLst>
                          <a:ext uri="{FF2B5EF4-FFF2-40B4-BE49-F238E27FC236}">
                            <a16:creationId xmlns:a16="http://schemas.microsoft.com/office/drawing/2014/main" id="{1D365067-1D0E-FA29-2004-9715205F4D1B}"/>
                          </a:ext>
                        </a:extLst>
                      </p:cNvPr>
                      <p:cNvPicPr/>
                      <p:nvPr/>
                    </p:nvPicPr>
                    <p:blipFill>
                      <a:blip r:embed="rId3"/>
                      <a:stretch>
                        <a:fillRect/>
                      </a:stretch>
                    </p:blipFill>
                    <p:spPr>
                      <a:xfrm>
                        <a:off x="208170" y="533400"/>
                        <a:ext cx="8727659" cy="6248400"/>
                      </a:xfrm>
                      <a:prstGeom prst="rect">
                        <a:avLst/>
                      </a:prstGeom>
                    </p:spPr>
                  </p:pic>
                </p:oleObj>
              </mc:Fallback>
            </mc:AlternateContent>
          </a:graphicData>
        </a:graphic>
      </p:graphicFrame>
    </p:spTree>
    <p:extLst>
      <p:ext uri="{BB962C8B-B14F-4D97-AF65-F5344CB8AC3E}">
        <p14:creationId xmlns:p14="http://schemas.microsoft.com/office/powerpoint/2010/main" val="91440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dirty="0"/>
          </a:p>
        </p:txBody>
      </p:sp>
      <p:sp>
        <p:nvSpPr>
          <p:cNvPr id="6" name="Rectangle 5"/>
          <p:cNvSpPr/>
          <p:nvPr/>
        </p:nvSpPr>
        <p:spPr>
          <a:xfrm>
            <a:off x="475488" y="534575"/>
            <a:ext cx="8229600" cy="1107996"/>
          </a:xfrm>
          <a:prstGeom prst="rect">
            <a:avLst/>
          </a:prstGeom>
          <a:noFill/>
        </p:spPr>
        <p:txBody>
          <a:bodyPr wrap="square" lIns="91440" tIns="45720" rIns="91440" bIns="45720">
            <a:spAutoFit/>
          </a:bodyPr>
          <a:lstStyle/>
          <a:p>
            <a:pPr algn="ctr"/>
            <a:r>
              <a:rPr lang="en-US"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Elephant" panose="02020904090505020303" pitchFamily="18" charset="0"/>
              </a:rPr>
              <a:t># 3</a:t>
            </a:r>
          </a:p>
        </p:txBody>
      </p:sp>
      <p:sp>
        <p:nvSpPr>
          <p:cNvPr id="8" name="Rectangle 7"/>
          <p:cNvSpPr/>
          <p:nvPr/>
        </p:nvSpPr>
        <p:spPr>
          <a:xfrm>
            <a:off x="475488" y="2438400"/>
            <a:ext cx="8193024"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rgbClr val="6585CF">
                    <a:lumMod val="75000"/>
                  </a:srgbClr>
                </a:solidFill>
              </a:rPr>
              <a:t>Substantial Equivalency</a:t>
            </a:r>
          </a:p>
        </p:txBody>
      </p:sp>
    </p:spTree>
    <p:extLst>
      <p:ext uri="{BB962C8B-B14F-4D97-AF65-F5344CB8AC3E}">
        <p14:creationId xmlns:p14="http://schemas.microsoft.com/office/powerpoint/2010/main" val="175378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1500" fill="hold"/>
                                        <p:tgtEl>
                                          <p:spTgt spid="6"/>
                                        </p:tgtEl>
                                      </p:cBhvr>
                                      <p:by x="150000" y="150000"/>
                                    </p:animScale>
                                  </p:childTnLst>
                                </p:cTn>
                              </p:par>
                            </p:childTnLst>
                          </p:cTn>
                        </p:par>
                        <p:par>
                          <p:cTn id="7" fill="hold">
                            <p:stCondLst>
                              <p:cond delay="1500"/>
                            </p:stCondLst>
                            <p:childTnLst>
                              <p:par>
                                <p:cTn id="8" presetID="31"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fltVal val="0"/>
                                          </p:val>
                                        </p:tav>
                                        <p:tav tm="100000">
                                          <p:val>
                                            <p:strVal val="#ppt_w"/>
                                          </p:val>
                                        </p:tav>
                                      </p:tavLst>
                                    </p:anim>
                                    <p:anim calcmode="lin" valueType="num">
                                      <p:cBhvr>
                                        <p:cTn id="11" dur="1000" fill="hold"/>
                                        <p:tgtEl>
                                          <p:spTgt spid="8"/>
                                        </p:tgtEl>
                                        <p:attrNameLst>
                                          <p:attrName>ppt_h</p:attrName>
                                        </p:attrNameLst>
                                      </p:cBhvr>
                                      <p:tavLst>
                                        <p:tav tm="0">
                                          <p:val>
                                            <p:fltVal val="0"/>
                                          </p:val>
                                        </p:tav>
                                        <p:tav tm="100000">
                                          <p:val>
                                            <p:strVal val="#ppt_h"/>
                                          </p:val>
                                        </p:tav>
                                      </p:tavLst>
                                    </p:anim>
                                    <p:anim calcmode="lin" valueType="num">
                                      <p:cBhvr>
                                        <p:cTn id="12" dur="1000" fill="hold"/>
                                        <p:tgtEl>
                                          <p:spTgt spid="8"/>
                                        </p:tgtEl>
                                        <p:attrNameLst>
                                          <p:attrName>style.rotation</p:attrName>
                                        </p:attrNameLst>
                                      </p:cBhvr>
                                      <p:tavLst>
                                        <p:tav tm="0">
                                          <p:val>
                                            <p:fltVal val="90"/>
                                          </p:val>
                                        </p:tav>
                                        <p:tav tm="100000">
                                          <p:val>
                                            <p:fltVal val="0"/>
                                          </p:val>
                                        </p:tav>
                                      </p:tavLst>
                                    </p:anim>
                                    <p:animEffect transition="in" filter="fade">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1981200"/>
            <a:ext cx="8458200" cy="4724400"/>
          </a:xfrm>
        </p:spPr>
        <p:txBody>
          <a:bodyPr>
            <a:normAutofit lnSpcReduction="10000"/>
          </a:bodyPr>
          <a:lstStyle/>
          <a:p>
            <a:pPr>
              <a:spcAft>
                <a:spcPts val="600"/>
              </a:spcAft>
              <a:buClr>
                <a:prstClr val="white">
                  <a:shade val="95000"/>
                </a:prstClr>
              </a:buClr>
              <a:buFont typeface="Wingdings" panose="05000000000000000000" pitchFamily="2" charset="2"/>
              <a:buChar char="Ø"/>
            </a:pPr>
            <a:r>
              <a:rPr lang="en-US" sz="3200" b="1" i="1" dirty="0">
                <a:solidFill>
                  <a:schemeClr val="accent4">
                    <a:lumMod val="50000"/>
                  </a:schemeClr>
                </a:solidFill>
                <a:latin typeface="Cambria" panose="02040503050406030204" pitchFamily="18" charset="0"/>
              </a:rPr>
              <a:t>Moving substantial equivalency out of statute to Board Rule</a:t>
            </a:r>
          </a:p>
          <a:p>
            <a:pPr lvl="1">
              <a:spcAft>
                <a:spcPts val="600"/>
              </a:spcAft>
              <a:buClr>
                <a:prstClr val="white">
                  <a:shade val="95000"/>
                </a:prstClr>
              </a:buClr>
              <a:buFont typeface="Wingdings" panose="05000000000000000000" pitchFamily="2" charset="2"/>
              <a:buChar char="Ø"/>
            </a:pPr>
            <a:r>
              <a:rPr lang="en-US" sz="2800" b="1" i="1" dirty="0">
                <a:solidFill>
                  <a:schemeClr val="accent4">
                    <a:lumMod val="50000"/>
                  </a:schemeClr>
                </a:solidFill>
                <a:latin typeface="Cambria" panose="02040503050406030204" pitchFamily="18" charset="0"/>
              </a:rPr>
              <a:t>To accommodate moving target of  Substantial Equivalency and Mobility</a:t>
            </a:r>
          </a:p>
          <a:p>
            <a:pPr>
              <a:spcAft>
                <a:spcPts val="600"/>
              </a:spcAft>
              <a:buClr>
                <a:prstClr val="white">
                  <a:shade val="95000"/>
                </a:prstClr>
              </a:buClr>
              <a:buFont typeface="Wingdings" panose="05000000000000000000" pitchFamily="2" charset="2"/>
              <a:buChar char="Ø"/>
            </a:pPr>
            <a:r>
              <a:rPr lang="en-US" sz="3200" b="1" i="1" dirty="0">
                <a:solidFill>
                  <a:schemeClr val="accent4">
                    <a:lumMod val="50000"/>
                  </a:schemeClr>
                </a:solidFill>
                <a:latin typeface="Cambria" panose="02040503050406030204" pitchFamily="18" charset="0"/>
              </a:rPr>
              <a:t>Automatic Mobility</a:t>
            </a:r>
          </a:p>
          <a:p>
            <a:pPr lvl="1">
              <a:spcAft>
                <a:spcPts val="600"/>
              </a:spcAft>
              <a:buClr>
                <a:prstClr val="white">
                  <a:shade val="95000"/>
                </a:prstClr>
              </a:buClr>
              <a:buFont typeface="Wingdings" panose="05000000000000000000" pitchFamily="2" charset="2"/>
              <a:buChar char="Ø"/>
            </a:pPr>
            <a:r>
              <a:rPr lang="en-US" sz="2800" dirty="0">
                <a:solidFill>
                  <a:schemeClr val="accent4">
                    <a:lumMod val="50000"/>
                  </a:schemeClr>
                </a:solidFill>
              </a:rPr>
              <a:t>Separating substantial equivalency and mobility</a:t>
            </a:r>
          </a:p>
          <a:p>
            <a:pPr lvl="1">
              <a:spcAft>
                <a:spcPts val="600"/>
              </a:spcAft>
              <a:buClr>
                <a:prstClr val="white">
                  <a:shade val="95000"/>
                </a:prstClr>
              </a:buClr>
              <a:buFont typeface="Wingdings" panose="05000000000000000000" pitchFamily="2" charset="2"/>
              <a:buChar char="Ø"/>
            </a:pPr>
            <a:r>
              <a:rPr lang="en-US" sz="2800" dirty="0">
                <a:solidFill>
                  <a:schemeClr val="accent4">
                    <a:lumMod val="50000"/>
                  </a:schemeClr>
                </a:solidFill>
              </a:rPr>
              <a:t>Retaining substantial equivalency with reciprocity</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white">
                    <a:shade val="50000"/>
                  </a:prstClr>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white">
                  <a:shade val="50000"/>
                </a:prstClr>
              </a:solidFill>
              <a:effectLst/>
              <a:uLnTx/>
              <a:uFillTx/>
              <a:latin typeface="Book Antiqua"/>
              <a:ea typeface="+mn-ea"/>
              <a:cs typeface="+mn-cs"/>
            </a:endParaRPr>
          </a:p>
        </p:txBody>
      </p:sp>
      <p:sp>
        <p:nvSpPr>
          <p:cNvPr id="2" name="Rectangle 1">
            <a:extLst>
              <a:ext uri="{FF2B5EF4-FFF2-40B4-BE49-F238E27FC236}">
                <a16:creationId xmlns:a16="http://schemas.microsoft.com/office/drawing/2014/main" id="{F61F93F5-DCE3-0866-5420-7020D5B6C301}"/>
              </a:ext>
            </a:extLst>
          </p:cNvPr>
          <p:cNvSpPr/>
          <p:nvPr/>
        </p:nvSpPr>
        <p:spPr>
          <a:xfrm>
            <a:off x="228600" y="304800"/>
            <a:ext cx="8686800" cy="132343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lvl="0" algn="ctr"/>
            <a:r>
              <a:rPr lang="en-US" sz="4000" b="1" dirty="0">
                <a:ln/>
                <a:solidFill>
                  <a:srgbClr val="6585CF">
                    <a:lumMod val="75000"/>
                  </a:srgbClr>
                </a:solidFill>
                <a:latin typeface="Cambria" panose="02040503050406030204" pitchFamily="18" charset="0"/>
                <a:ea typeface="Cambria" panose="02040503050406030204" pitchFamily="18" charset="0"/>
              </a:rPr>
              <a:t>Automatic Mobility </a:t>
            </a:r>
          </a:p>
          <a:p>
            <a:pPr lvl="0" algn="ctr"/>
            <a:r>
              <a:rPr lang="en-US" sz="4000" b="1" dirty="0">
                <a:ln/>
                <a:solidFill>
                  <a:srgbClr val="6585CF">
                    <a:lumMod val="75000"/>
                  </a:srgbClr>
                </a:solidFill>
                <a:latin typeface="Cambria" panose="02040503050406030204" pitchFamily="18" charset="0"/>
                <a:ea typeface="Cambria" panose="02040503050406030204" pitchFamily="18" charset="0"/>
              </a:rPr>
              <a:t>(may be </a:t>
            </a:r>
            <a:r>
              <a:rPr kumimoji="0" lang="en-US" sz="4000" b="1" i="0" u="none" strike="noStrike" kern="1200" cap="none" spc="0" normalizeH="0" baseline="0" noProof="0" dirty="0">
                <a:ln/>
                <a:solidFill>
                  <a:srgbClr val="6585CF">
                    <a:lumMod val="75000"/>
                  </a:srgbClr>
                </a:solidFill>
                <a:effectLst/>
                <a:uLnTx/>
                <a:uFillTx/>
                <a:latin typeface="Cambria" panose="02040503050406030204" pitchFamily="18" charset="0"/>
                <a:ea typeface="Cambria" panose="02040503050406030204" pitchFamily="18" charset="0"/>
                <a:cs typeface="+mn-cs"/>
              </a:rPr>
              <a:t>proposed)</a:t>
            </a:r>
          </a:p>
        </p:txBody>
      </p:sp>
    </p:spTree>
    <p:extLst>
      <p:ext uri="{BB962C8B-B14F-4D97-AF65-F5344CB8AC3E}">
        <p14:creationId xmlns:p14="http://schemas.microsoft.com/office/powerpoint/2010/main" val="126104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arn(inVertical)">
                                      <p:cBhvr>
                                        <p:cTn id="26" dur="500"/>
                                        <p:tgtEl>
                                          <p:spTgt spid="3">
                                            <p:txEl>
                                              <p:pRg st="3" end="3"/>
                                            </p:txEl>
                                          </p:spTgt>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inVertical)">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dirty="0"/>
          </a:p>
        </p:txBody>
      </p:sp>
      <p:sp>
        <p:nvSpPr>
          <p:cNvPr id="6" name="Rectangle 5"/>
          <p:cNvSpPr/>
          <p:nvPr/>
        </p:nvSpPr>
        <p:spPr>
          <a:xfrm>
            <a:off x="475488" y="534575"/>
            <a:ext cx="8229600" cy="1107996"/>
          </a:xfrm>
          <a:prstGeom prst="rect">
            <a:avLst/>
          </a:prstGeom>
          <a:noFill/>
        </p:spPr>
        <p:txBody>
          <a:bodyPr wrap="square" lIns="91440" tIns="45720" rIns="91440" bIns="45720">
            <a:spAutoFit/>
          </a:bodyPr>
          <a:lstStyle/>
          <a:p>
            <a:pPr algn="ctr"/>
            <a:r>
              <a:rPr lang="en-US"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Elephant" panose="02020904090505020303" pitchFamily="18" charset="0"/>
              </a:rPr>
              <a:t># 4</a:t>
            </a:r>
          </a:p>
        </p:txBody>
      </p:sp>
      <p:sp>
        <p:nvSpPr>
          <p:cNvPr id="8" name="Rectangle 7"/>
          <p:cNvSpPr/>
          <p:nvPr/>
        </p:nvSpPr>
        <p:spPr>
          <a:xfrm>
            <a:off x="475488" y="2438400"/>
            <a:ext cx="8193024" cy="34163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rgbClr val="6585CF">
                    <a:lumMod val="75000"/>
                  </a:srgbClr>
                </a:solidFill>
              </a:rPr>
              <a:t>Arkansas Resident Initial Exam Support Program</a:t>
            </a:r>
          </a:p>
          <a:p>
            <a:pPr algn="ctr"/>
            <a:endParaRPr lang="en-US" sz="5400" b="1" dirty="0">
              <a:ln/>
              <a:solidFill>
                <a:srgbClr val="6585CF">
                  <a:lumMod val="75000"/>
                </a:srgbClr>
              </a:solidFill>
            </a:endParaRPr>
          </a:p>
          <a:p>
            <a:pPr algn="ctr"/>
            <a:r>
              <a:rPr lang="en-US" sz="5400" b="1" dirty="0">
                <a:ln/>
                <a:solidFill>
                  <a:srgbClr val="6585CF">
                    <a:lumMod val="75000"/>
                  </a:srgbClr>
                </a:solidFill>
              </a:rPr>
              <a:t>ARIES</a:t>
            </a:r>
          </a:p>
        </p:txBody>
      </p:sp>
    </p:spTree>
    <p:extLst>
      <p:ext uri="{BB962C8B-B14F-4D97-AF65-F5344CB8AC3E}">
        <p14:creationId xmlns:p14="http://schemas.microsoft.com/office/powerpoint/2010/main" val="215307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1500" fill="hold"/>
                                        <p:tgtEl>
                                          <p:spTgt spid="6"/>
                                        </p:tgtEl>
                                      </p:cBhvr>
                                      <p:by x="150000" y="150000"/>
                                    </p:animScale>
                                  </p:childTnLst>
                                </p:cTn>
                              </p:par>
                            </p:childTnLst>
                          </p:cTn>
                        </p:par>
                        <p:par>
                          <p:cTn id="7" fill="hold">
                            <p:stCondLst>
                              <p:cond delay="1500"/>
                            </p:stCondLst>
                            <p:childTnLst>
                              <p:par>
                                <p:cTn id="8" presetID="31"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fltVal val="0"/>
                                          </p:val>
                                        </p:tav>
                                        <p:tav tm="100000">
                                          <p:val>
                                            <p:strVal val="#ppt_w"/>
                                          </p:val>
                                        </p:tav>
                                      </p:tavLst>
                                    </p:anim>
                                    <p:anim calcmode="lin" valueType="num">
                                      <p:cBhvr>
                                        <p:cTn id="11" dur="1000" fill="hold"/>
                                        <p:tgtEl>
                                          <p:spTgt spid="8"/>
                                        </p:tgtEl>
                                        <p:attrNameLst>
                                          <p:attrName>ppt_h</p:attrName>
                                        </p:attrNameLst>
                                      </p:cBhvr>
                                      <p:tavLst>
                                        <p:tav tm="0">
                                          <p:val>
                                            <p:fltVal val="0"/>
                                          </p:val>
                                        </p:tav>
                                        <p:tav tm="100000">
                                          <p:val>
                                            <p:strVal val="#ppt_h"/>
                                          </p:val>
                                        </p:tav>
                                      </p:tavLst>
                                    </p:anim>
                                    <p:anim calcmode="lin" valueType="num">
                                      <p:cBhvr>
                                        <p:cTn id="12" dur="1000" fill="hold"/>
                                        <p:tgtEl>
                                          <p:spTgt spid="8"/>
                                        </p:tgtEl>
                                        <p:attrNameLst>
                                          <p:attrName>style.rotation</p:attrName>
                                        </p:attrNameLst>
                                      </p:cBhvr>
                                      <p:tavLst>
                                        <p:tav tm="0">
                                          <p:val>
                                            <p:fltVal val="90"/>
                                          </p:val>
                                        </p:tav>
                                        <p:tav tm="100000">
                                          <p:val>
                                            <p:fltVal val="0"/>
                                          </p:val>
                                        </p:tav>
                                      </p:tavLst>
                                    </p:anim>
                                    <p:animEffect transition="in" filter="fade">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610600" cy="6172200"/>
          </a:xfrm>
        </p:spPr>
        <p:txBody>
          <a:bodyPr>
            <a:normAutofit lnSpcReduction="10000"/>
          </a:bodyPr>
          <a:lstStyle/>
          <a:p>
            <a:pPr>
              <a:spcAft>
                <a:spcPts val="600"/>
              </a:spcAft>
              <a:buClr>
                <a:prstClr val="white">
                  <a:shade val="95000"/>
                </a:prstClr>
              </a:buClr>
              <a:buFont typeface="Wingdings" panose="05000000000000000000" pitchFamily="2" charset="2"/>
              <a:buChar char="Ø"/>
            </a:pPr>
            <a:r>
              <a:rPr lang="en-US" sz="4000" b="1" i="1" dirty="0">
                <a:solidFill>
                  <a:schemeClr val="accent3">
                    <a:lumMod val="60000"/>
                    <a:lumOff val="40000"/>
                  </a:schemeClr>
                </a:solidFill>
                <a:latin typeface="Cambria" panose="02040503050406030204" pitchFamily="18" charset="0"/>
              </a:rPr>
              <a:t>3 year, $250,000 pilot program</a:t>
            </a:r>
          </a:p>
          <a:p>
            <a:pPr>
              <a:spcAft>
                <a:spcPts val="600"/>
              </a:spcAft>
              <a:buClr>
                <a:prstClr val="white">
                  <a:shade val="95000"/>
                </a:prstClr>
              </a:buClr>
              <a:buFont typeface="Wingdings" panose="05000000000000000000" pitchFamily="2" charset="2"/>
              <a:buChar char="Ø"/>
            </a:pPr>
            <a:r>
              <a:rPr lang="en-US" sz="4000" b="1" i="1" dirty="0">
                <a:solidFill>
                  <a:schemeClr val="accent4">
                    <a:lumMod val="40000"/>
                    <a:lumOff val="60000"/>
                  </a:schemeClr>
                </a:solidFill>
                <a:latin typeface="Cambria" panose="02040503050406030204" pitchFamily="18" charset="0"/>
              </a:rPr>
              <a:t>Reimburses Exam section fees for initial exam (currently $254.80)</a:t>
            </a:r>
          </a:p>
          <a:p>
            <a:pPr>
              <a:spcAft>
                <a:spcPts val="600"/>
              </a:spcAft>
              <a:buClr>
                <a:prstClr val="white">
                  <a:shade val="95000"/>
                </a:prstClr>
              </a:buClr>
              <a:buFont typeface="Wingdings" panose="05000000000000000000" pitchFamily="2" charset="2"/>
              <a:buChar char="Ø"/>
            </a:pPr>
            <a:r>
              <a:rPr lang="en-US" sz="4000" b="1" i="1" dirty="0">
                <a:solidFill>
                  <a:schemeClr val="accent3">
                    <a:lumMod val="60000"/>
                    <a:lumOff val="40000"/>
                  </a:schemeClr>
                </a:solidFill>
                <a:latin typeface="Cambria" panose="02040503050406030204" pitchFamily="18" charset="0"/>
              </a:rPr>
              <a:t>Jurisdiction must be Arkansas</a:t>
            </a:r>
          </a:p>
          <a:p>
            <a:pPr>
              <a:spcAft>
                <a:spcPts val="600"/>
              </a:spcAft>
              <a:buClr>
                <a:prstClr val="white">
                  <a:shade val="95000"/>
                </a:prstClr>
              </a:buClr>
              <a:buFont typeface="Wingdings" panose="05000000000000000000" pitchFamily="2" charset="2"/>
              <a:buChar char="Ø"/>
            </a:pPr>
            <a:r>
              <a:rPr lang="en-US" sz="4000" b="1" i="1" dirty="0">
                <a:solidFill>
                  <a:schemeClr val="accent4">
                    <a:lumMod val="40000"/>
                    <a:lumOff val="60000"/>
                  </a:schemeClr>
                </a:solidFill>
                <a:latin typeface="Cambria" panose="02040503050406030204" pitchFamily="18" charset="0"/>
              </a:rPr>
              <a:t>Must be Arkansas Resident:</a:t>
            </a:r>
          </a:p>
          <a:p>
            <a:pPr lvl="1">
              <a:spcAft>
                <a:spcPts val="600"/>
              </a:spcAft>
              <a:buClr>
                <a:prstClr val="white">
                  <a:shade val="95000"/>
                </a:prstClr>
              </a:buClr>
              <a:buFont typeface="Wingdings" panose="05000000000000000000" pitchFamily="2" charset="2"/>
              <a:buChar char="Ø"/>
            </a:pPr>
            <a:r>
              <a:rPr lang="en-US" sz="3600" b="1" i="1" dirty="0">
                <a:solidFill>
                  <a:schemeClr val="accent4">
                    <a:lumMod val="40000"/>
                    <a:lumOff val="60000"/>
                  </a:schemeClr>
                </a:solidFill>
                <a:latin typeface="Cambria" panose="02040503050406030204" pitchFamily="18" charset="0"/>
              </a:rPr>
              <a:t>Arkansas driver’s license</a:t>
            </a:r>
          </a:p>
          <a:p>
            <a:pPr lvl="1">
              <a:spcAft>
                <a:spcPts val="600"/>
              </a:spcAft>
              <a:buClr>
                <a:prstClr val="white">
                  <a:shade val="95000"/>
                </a:prstClr>
              </a:buClr>
              <a:buFont typeface="Wingdings" panose="05000000000000000000" pitchFamily="2" charset="2"/>
              <a:buChar char="Ø"/>
            </a:pPr>
            <a:r>
              <a:rPr lang="en-US" sz="3600" b="1" i="1" dirty="0">
                <a:solidFill>
                  <a:schemeClr val="accent4">
                    <a:lumMod val="40000"/>
                    <a:lumOff val="60000"/>
                  </a:schemeClr>
                </a:solidFill>
                <a:latin typeface="Cambria" panose="02040503050406030204" pitchFamily="18" charset="0"/>
              </a:rPr>
              <a:t>Employment offer letter from AR based company</a:t>
            </a:r>
          </a:p>
          <a:p>
            <a:pPr>
              <a:spcAft>
                <a:spcPts val="600"/>
              </a:spcAft>
              <a:buClr>
                <a:prstClr val="white">
                  <a:shade val="95000"/>
                </a:prstClr>
              </a:buClr>
              <a:buFont typeface="Wingdings" panose="05000000000000000000" pitchFamily="2" charset="2"/>
              <a:buChar char="Ø"/>
            </a:pPr>
            <a:r>
              <a:rPr lang="en-US" sz="4000" b="1" i="1" dirty="0">
                <a:solidFill>
                  <a:schemeClr val="accent3">
                    <a:lumMod val="60000"/>
                    <a:lumOff val="40000"/>
                  </a:schemeClr>
                </a:solidFill>
                <a:latin typeface="Cambria" panose="02040503050406030204" pitchFamily="18" charset="0"/>
              </a:rPr>
              <a:t>20 requests received</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white">
                    <a:shade val="50000"/>
                  </a:prstClr>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white">
                  <a:shade val="50000"/>
                </a:prstClr>
              </a:solidFill>
              <a:effectLst/>
              <a:uLnTx/>
              <a:uFillTx/>
              <a:latin typeface="Book Antiqua"/>
              <a:ea typeface="+mn-ea"/>
              <a:cs typeface="+mn-cs"/>
            </a:endParaRPr>
          </a:p>
        </p:txBody>
      </p:sp>
    </p:spTree>
    <p:extLst>
      <p:ext uri="{BB962C8B-B14F-4D97-AF65-F5344CB8AC3E}">
        <p14:creationId xmlns:p14="http://schemas.microsoft.com/office/powerpoint/2010/main" val="150544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2000"/>
                            </p:stCondLst>
                            <p:childTnLst>
                              <p:par>
                                <p:cTn id="13" presetID="16" presetClass="entr" presetSubtype="21" fill="hold" grpId="0" nodeType="after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par>
                          <p:cTn id="16" fill="hold">
                            <p:stCondLst>
                              <p:cond delay="3500"/>
                            </p:stCondLst>
                            <p:childTnLst>
                              <p:par>
                                <p:cTn id="17" presetID="16" presetClass="entr" presetSubtype="21" fill="hold" grpId="0" nodeType="after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par>
                          <p:cTn id="20" fill="hold">
                            <p:stCondLst>
                              <p:cond delay="5000"/>
                            </p:stCondLst>
                            <p:childTnLst>
                              <p:par>
                                <p:cTn id="21" presetID="16" presetClass="entr" presetSubtype="21"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par>
                          <p:cTn id="24" fill="hold">
                            <p:stCondLst>
                              <p:cond delay="5500"/>
                            </p:stCondLst>
                            <p:childTnLst>
                              <p:par>
                                <p:cTn id="25" presetID="16" presetClass="entr" presetSubtype="21" fill="hold" grpId="0" nodeType="afterEffect">
                                  <p:stCondLst>
                                    <p:cond delay="10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par>
                          <p:cTn id="28" fill="hold">
                            <p:stCondLst>
                              <p:cond delay="7000"/>
                            </p:stCondLst>
                            <p:childTnLst>
                              <p:par>
                                <p:cTn id="29" presetID="16" presetClass="entr" presetSubtype="21" fill="hold" grpId="0" nodeType="afterEffect">
                                  <p:stCondLst>
                                    <p:cond delay="100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Vertical)">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dirty="0"/>
          </a:p>
        </p:txBody>
      </p:sp>
      <p:sp>
        <p:nvSpPr>
          <p:cNvPr id="6" name="Rectangle 5"/>
          <p:cNvSpPr/>
          <p:nvPr/>
        </p:nvSpPr>
        <p:spPr>
          <a:xfrm>
            <a:off x="475488" y="534575"/>
            <a:ext cx="8229600" cy="1107996"/>
          </a:xfrm>
          <a:prstGeom prst="rect">
            <a:avLst/>
          </a:prstGeom>
          <a:noFill/>
        </p:spPr>
        <p:txBody>
          <a:bodyPr wrap="square" lIns="91440" tIns="45720" rIns="91440" bIns="45720">
            <a:spAutoFit/>
          </a:bodyPr>
          <a:lstStyle/>
          <a:p>
            <a:pPr algn="ctr"/>
            <a:r>
              <a:rPr lang="en-US"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Elephant" panose="02020904090505020303" pitchFamily="18" charset="0"/>
              </a:rPr>
              <a:t># 5</a:t>
            </a:r>
          </a:p>
        </p:txBody>
      </p:sp>
      <p:sp>
        <p:nvSpPr>
          <p:cNvPr id="8" name="Rectangle 7"/>
          <p:cNvSpPr/>
          <p:nvPr/>
        </p:nvSpPr>
        <p:spPr>
          <a:xfrm>
            <a:off x="475488" y="2438400"/>
            <a:ext cx="8193024"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rgbClr val="6585CF">
                    <a:lumMod val="75000"/>
                  </a:srgbClr>
                </a:solidFill>
              </a:rPr>
              <a:t>Fees</a:t>
            </a:r>
          </a:p>
        </p:txBody>
      </p:sp>
    </p:spTree>
    <p:extLst>
      <p:ext uri="{BB962C8B-B14F-4D97-AF65-F5344CB8AC3E}">
        <p14:creationId xmlns:p14="http://schemas.microsoft.com/office/powerpoint/2010/main" val="143576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1500" fill="hold"/>
                                        <p:tgtEl>
                                          <p:spTgt spid="6"/>
                                        </p:tgtEl>
                                      </p:cBhvr>
                                      <p:by x="150000" y="150000"/>
                                    </p:animScale>
                                  </p:childTnLst>
                                </p:cTn>
                              </p:par>
                            </p:childTnLst>
                          </p:cTn>
                        </p:par>
                        <p:par>
                          <p:cTn id="7" fill="hold">
                            <p:stCondLst>
                              <p:cond delay="1500"/>
                            </p:stCondLst>
                            <p:childTnLst>
                              <p:par>
                                <p:cTn id="8" presetID="31"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fltVal val="0"/>
                                          </p:val>
                                        </p:tav>
                                        <p:tav tm="100000">
                                          <p:val>
                                            <p:strVal val="#ppt_w"/>
                                          </p:val>
                                        </p:tav>
                                      </p:tavLst>
                                    </p:anim>
                                    <p:anim calcmode="lin" valueType="num">
                                      <p:cBhvr>
                                        <p:cTn id="11" dur="1000" fill="hold"/>
                                        <p:tgtEl>
                                          <p:spTgt spid="8"/>
                                        </p:tgtEl>
                                        <p:attrNameLst>
                                          <p:attrName>ppt_h</p:attrName>
                                        </p:attrNameLst>
                                      </p:cBhvr>
                                      <p:tavLst>
                                        <p:tav tm="0">
                                          <p:val>
                                            <p:fltVal val="0"/>
                                          </p:val>
                                        </p:tav>
                                        <p:tav tm="100000">
                                          <p:val>
                                            <p:strVal val="#ppt_h"/>
                                          </p:val>
                                        </p:tav>
                                      </p:tavLst>
                                    </p:anim>
                                    <p:anim calcmode="lin" valueType="num">
                                      <p:cBhvr>
                                        <p:cTn id="12" dur="1000" fill="hold"/>
                                        <p:tgtEl>
                                          <p:spTgt spid="8"/>
                                        </p:tgtEl>
                                        <p:attrNameLst>
                                          <p:attrName>style.rotation</p:attrName>
                                        </p:attrNameLst>
                                      </p:cBhvr>
                                      <p:tavLst>
                                        <p:tav tm="0">
                                          <p:val>
                                            <p:fltVal val="90"/>
                                          </p:val>
                                        </p:tav>
                                        <p:tav tm="100000">
                                          <p:val>
                                            <p:fltVal val="0"/>
                                          </p:val>
                                        </p:tav>
                                      </p:tavLst>
                                    </p:anim>
                                    <p:animEffect transition="in" filter="fade">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610600" cy="6172200"/>
          </a:xfrm>
        </p:spPr>
        <p:txBody>
          <a:bodyPr>
            <a:normAutofit lnSpcReduction="10000"/>
          </a:bodyPr>
          <a:lstStyle/>
          <a:p>
            <a:pPr>
              <a:spcAft>
                <a:spcPts val="600"/>
              </a:spcAft>
              <a:buClr>
                <a:prstClr val="white">
                  <a:shade val="95000"/>
                </a:prstClr>
              </a:buClr>
              <a:buFont typeface="Wingdings" panose="05000000000000000000" pitchFamily="2" charset="2"/>
              <a:buChar char="Ø"/>
            </a:pPr>
            <a:r>
              <a:rPr lang="en-US" sz="4000" b="1" i="1" dirty="0">
                <a:solidFill>
                  <a:schemeClr val="accent4">
                    <a:lumMod val="75000"/>
                  </a:schemeClr>
                </a:solidFill>
                <a:latin typeface="Cambria" panose="02040503050406030204" pitchFamily="18" charset="0"/>
              </a:rPr>
              <a:t>Board Rule 12</a:t>
            </a:r>
          </a:p>
          <a:p>
            <a:pPr lvl="1">
              <a:spcAft>
                <a:spcPts val="600"/>
              </a:spcAft>
              <a:buClr>
                <a:prstClr val="white">
                  <a:shade val="95000"/>
                </a:prstClr>
              </a:buClr>
              <a:buFont typeface="Wingdings" panose="05000000000000000000" pitchFamily="2" charset="2"/>
              <a:buChar char="Ø"/>
            </a:pPr>
            <a:r>
              <a:rPr lang="en-US" sz="3600" b="1" i="1" dirty="0">
                <a:solidFill>
                  <a:schemeClr val="accent3">
                    <a:lumMod val="60000"/>
                    <a:lumOff val="40000"/>
                  </a:schemeClr>
                </a:solidFill>
                <a:latin typeface="Cambria" panose="02040503050406030204" pitchFamily="18" charset="0"/>
              </a:rPr>
              <a:t>Removes non-refundable status</a:t>
            </a:r>
          </a:p>
          <a:p>
            <a:pPr lvl="1">
              <a:spcAft>
                <a:spcPts val="600"/>
              </a:spcAft>
              <a:buClr>
                <a:prstClr val="white">
                  <a:shade val="95000"/>
                </a:prstClr>
              </a:buClr>
              <a:buFont typeface="Wingdings" panose="05000000000000000000" pitchFamily="2" charset="2"/>
              <a:buChar char="Ø"/>
            </a:pPr>
            <a:r>
              <a:rPr lang="en-US" sz="3600" b="1" i="1" dirty="0">
                <a:solidFill>
                  <a:schemeClr val="accent4">
                    <a:lumMod val="40000"/>
                    <a:lumOff val="60000"/>
                  </a:schemeClr>
                </a:solidFill>
                <a:latin typeface="Cambria" panose="02040503050406030204" pitchFamily="18" charset="0"/>
              </a:rPr>
              <a:t>Removes PA application fees</a:t>
            </a:r>
          </a:p>
          <a:p>
            <a:pPr lvl="1">
              <a:spcAft>
                <a:spcPts val="600"/>
              </a:spcAft>
              <a:buClr>
                <a:prstClr val="white">
                  <a:shade val="95000"/>
                </a:prstClr>
              </a:buClr>
              <a:buFont typeface="Wingdings" panose="05000000000000000000" pitchFamily="2" charset="2"/>
              <a:buChar char="Ø"/>
            </a:pPr>
            <a:r>
              <a:rPr lang="en-US" sz="3600" b="1" i="1" dirty="0">
                <a:solidFill>
                  <a:schemeClr val="accent3">
                    <a:lumMod val="60000"/>
                    <a:lumOff val="40000"/>
                  </a:schemeClr>
                </a:solidFill>
                <a:latin typeface="Cambria" panose="02040503050406030204" pitchFamily="18" charset="0"/>
              </a:rPr>
              <a:t>Removes Grade Transfer fees</a:t>
            </a:r>
          </a:p>
          <a:p>
            <a:pPr lvl="1">
              <a:spcAft>
                <a:spcPts val="600"/>
              </a:spcAft>
              <a:buClr>
                <a:prstClr val="white">
                  <a:shade val="95000"/>
                </a:prstClr>
              </a:buClr>
              <a:buFont typeface="Wingdings" panose="05000000000000000000" pitchFamily="2" charset="2"/>
              <a:buChar char="Ø"/>
            </a:pPr>
            <a:r>
              <a:rPr lang="en-US" sz="3600" b="1" i="1" dirty="0">
                <a:solidFill>
                  <a:schemeClr val="accent4">
                    <a:lumMod val="40000"/>
                    <a:lumOff val="60000"/>
                  </a:schemeClr>
                </a:solidFill>
                <a:latin typeface="Cambria" panose="02040503050406030204" pitchFamily="18" charset="0"/>
              </a:rPr>
              <a:t>Adds the following verbiage regarding exam section fees:</a:t>
            </a:r>
          </a:p>
          <a:p>
            <a:pPr lvl="2">
              <a:spcAft>
                <a:spcPts val="600"/>
              </a:spcAft>
              <a:buClr>
                <a:prstClr val="white">
                  <a:shade val="95000"/>
                </a:prstClr>
              </a:buClr>
              <a:buFont typeface="Wingdings" panose="05000000000000000000" pitchFamily="2" charset="2"/>
              <a:buChar char="Ø"/>
            </a:pPr>
            <a:r>
              <a:rPr lang="en-US" sz="3400" b="1" i="1" dirty="0">
                <a:solidFill>
                  <a:schemeClr val="accent4">
                    <a:lumMod val="40000"/>
                    <a:lumOff val="60000"/>
                  </a:schemeClr>
                </a:solidFill>
                <a:latin typeface="Cambria" panose="02040503050406030204" pitchFamily="18" charset="0"/>
              </a:rPr>
              <a:t>The Board may, by resolution, waive exam section fees (e.g. AICPA, NASBA and Prometric) for some or all applicants.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white">
                    <a:shade val="50000"/>
                  </a:prstClr>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white">
                  <a:shade val="50000"/>
                </a:prstClr>
              </a:solidFill>
              <a:effectLst/>
              <a:uLnTx/>
              <a:uFillTx/>
              <a:latin typeface="Book Antiqua"/>
              <a:ea typeface="+mn-ea"/>
              <a:cs typeface="+mn-cs"/>
            </a:endParaRPr>
          </a:p>
        </p:txBody>
      </p:sp>
    </p:spTree>
    <p:extLst>
      <p:ext uri="{BB962C8B-B14F-4D97-AF65-F5344CB8AC3E}">
        <p14:creationId xmlns:p14="http://schemas.microsoft.com/office/powerpoint/2010/main" val="16652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2000"/>
                            </p:stCondLst>
                            <p:childTnLst>
                              <p:par>
                                <p:cTn id="13" presetID="16" presetClass="entr" presetSubtype="21" fill="hold" grpId="0" nodeType="afterEffect">
                                  <p:stCondLst>
                                    <p:cond delay="12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par>
                          <p:cTn id="16" fill="hold">
                            <p:stCondLst>
                              <p:cond delay="3750"/>
                            </p:stCondLst>
                            <p:childTnLst>
                              <p:par>
                                <p:cTn id="17" presetID="16" presetClass="entr" presetSubtype="21" fill="hold" grpId="0" nodeType="afterEffect">
                                  <p:stCondLst>
                                    <p:cond delay="125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par>
                          <p:cTn id="20" fill="hold">
                            <p:stCondLst>
                              <p:cond delay="5500"/>
                            </p:stCondLst>
                            <p:childTnLst>
                              <p:par>
                                <p:cTn id="21" presetID="16" presetClass="entr" presetSubtype="21" fill="hold" grpId="0" nodeType="afterEffect">
                                  <p:stCondLst>
                                    <p:cond delay="125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par>
                          <p:cTn id="24" fill="hold">
                            <p:stCondLst>
                              <p:cond delay="7250"/>
                            </p:stCondLst>
                            <p:childTnLst>
                              <p:par>
                                <p:cTn id="25" presetID="16" presetClass="entr" presetSubtype="21" fill="hold" grpId="0" nodeType="afterEffect">
                                  <p:stCondLst>
                                    <p:cond delay="75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610600" cy="6172200"/>
          </a:xfrm>
        </p:spPr>
        <p:txBody>
          <a:bodyPr>
            <a:normAutofit/>
          </a:bodyPr>
          <a:lstStyle/>
          <a:p>
            <a:pPr>
              <a:spcAft>
                <a:spcPts val="600"/>
              </a:spcAft>
              <a:buClr>
                <a:prstClr val="white">
                  <a:shade val="95000"/>
                </a:prstClr>
              </a:buClr>
              <a:buFont typeface="Wingdings" panose="05000000000000000000" pitchFamily="2" charset="2"/>
              <a:buChar char="Ø"/>
            </a:pPr>
            <a:r>
              <a:rPr lang="en-US" sz="4000" b="1" i="1" dirty="0">
                <a:solidFill>
                  <a:schemeClr val="accent4">
                    <a:lumMod val="75000"/>
                  </a:schemeClr>
                </a:solidFill>
                <a:latin typeface="Cambria" panose="02040503050406030204" pitchFamily="18" charset="0"/>
              </a:rPr>
              <a:t>A.C.A. 17-12-306(d)</a:t>
            </a:r>
          </a:p>
          <a:p>
            <a:pPr lvl="1">
              <a:spcAft>
                <a:spcPts val="600"/>
              </a:spcAft>
              <a:buClr>
                <a:prstClr val="white">
                  <a:shade val="95000"/>
                </a:prstClr>
              </a:buClr>
              <a:buFont typeface="Wingdings" panose="05000000000000000000" pitchFamily="2" charset="2"/>
              <a:buChar char="Ø"/>
            </a:pPr>
            <a:r>
              <a:rPr lang="en-US" sz="3600" b="1" i="1" dirty="0">
                <a:solidFill>
                  <a:schemeClr val="accent3">
                    <a:lumMod val="60000"/>
                    <a:lumOff val="40000"/>
                  </a:schemeClr>
                </a:solidFill>
                <a:latin typeface="Cambria" panose="02040503050406030204" pitchFamily="18" charset="0"/>
              </a:rPr>
              <a:t>The applicable fees payable pursuant to this section shall be paid by the applicant at the time he or she applies for examination or reexamination unless the applicant is eligible for any Board program whereby any or all applicable fees are waived or assumed by the Board.</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white">
                    <a:shade val="50000"/>
                  </a:prstClr>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white">
                  <a:shade val="50000"/>
                </a:prstClr>
              </a:solidFill>
              <a:effectLst/>
              <a:uLnTx/>
              <a:uFillTx/>
              <a:latin typeface="Book Antiqua"/>
              <a:ea typeface="+mn-ea"/>
              <a:cs typeface="+mn-cs"/>
            </a:endParaRPr>
          </a:p>
        </p:txBody>
      </p:sp>
    </p:spTree>
    <p:extLst>
      <p:ext uri="{BB962C8B-B14F-4D97-AF65-F5344CB8AC3E}">
        <p14:creationId xmlns:p14="http://schemas.microsoft.com/office/powerpoint/2010/main" val="370786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dirty="0"/>
          </a:p>
        </p:txBody>
      </p:sp>
      <p:sp>
        <p:nvSpPr>
          <p:cNvPr id="6" name="Rectangle 5"/>
          <p:cNvSpPr/>
          <p:nvPr/>
        </p:nvSpPr>
        <p:spPr>
          <a:xfrm>
            <a:off x="475488" y="534575"/>
            <a:ext cx="8229600" cy="1107996"/>
          </a:xfrm>
          <a:prstGeom prst="rect">
            <a:avLst/>
          </a:prstGeom>
          <a:noFill/>
        </p:spPr>
        <p:txBody>
          <a:bodyPr wrap="square" lIns="91440" tIns="45720" rIns="91440" bIns="45720">
            <a:spAutoFit/>
          </a:bodyPr>
          <a:lstStyle/>
          <a:p>
            <a:pPr algn="ctr"/>
            <a:r>
              <a:rPr lang="en-US"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Elephant" panose="02020904090505020303" pitchFamily="18" charset="0"/>
              </a:rPr>
              <a:t># 1</a:t>
            </a:r>
          </a:p>
        </p:txBody>
      </p:sp>
      <p:sp>
        <p:nvSpPr>
          <p:cNvPr id="8" name="Rectangle 7"/>
          <p:cNvSpPr/>
          <p:nvPr/>
        </p:nvSpPr>
        <p:spPr>
          <a:xfrm>
            <a:off x="475488" y="2438400"/>
            <a:ext cx="8193024" cy="175432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rgbClr val="6585CF">
                    <a:lumMod val="75000"/>
                  </a:srgbClr>
                </a:solidFill>
              </a:rPr>
              <a:t>Reduced Sitting Requirements</a:t>
            </a:r>
          </a:p>
        </p:txBody>
      </p:sp>
    </p:spTree>
    <p:extLst>
      <p:ext uri="{BB962C8B-B14F-4D97-AF65-F5344CB8AC3E}">
        <p14:creationId xmlns:p14="http://schemas.microsoft.com/office/powerpoint/2010/main" val="135586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1500" fill="hold"/>
                                        <p:tgtEl>
                                          <p:spTgt spid="6"/>
                                        </p:tgtEl>
                                      </p:cBhvr>
                                      <p:by x="150000" y="150000"/>
                                    </p:animScale>
                                  </p:childTnLst>
                                </p:cTn>
                              </p:par>
                            </p:childTnLst>
                          </p:cTn>
                        </p:par>
                        <p:par>
                          <p:cTn id="7" fill="hold">
                            <p:stCondLst>
                              <p:cond delay="1500"/>
                            </p:stCondLst>
                            <p:childTnLst>
                              <p:par>
                                <p:cTn id="8" presetID="31"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fltVal val="0"/>
                                          </p:val>
                                        </p:tav>
                                        <p:tav tm="100000">
                                          <p:val>
                                            <p:strVal val="#ppt_w"/>
                                          </p:val>
                                        </p:tav>
                                      </p:tavLst>
                                    </p:anim>
                                    <p:anim calcmode="lin" valueType="num">
                                      <p:cBhvr>
                                        <p:cTn id="11" dur="1000" fill="hold"/>
                                        <p:tgtEl>
                                          <p:spTgt spid="8"/>
                                        </p:tgtEl>
                                        <p:attrNameLst>
                                          <p:attrName>ppt_h</p:attrName>
                                        </p:attrNameLst>
                                      </p:cBhvr>
                                      <p:tavLst>
                                        <p:tav tm="0">
                                          <p:val>
                                            <p:fltVal val="0"/>
                                          </p:val>
                                        </p:tav>
                                        <p:tav tm="100000">
                                          <p:val>
                                            <p:strVal val="#ppt_h"/>
                                          </p:val>
                                        </p:tav>
                                      </p:tavLst>
                                    </p:anim>
                                    <p:anim calcmode="lin" valueType="num">
                                      <p:cBhvr>
                                        <p:cTn id="12" dur="1000" fill="hold"/>
                                        <p:tgtEl>
                                          <p:spTgt spid="8"/>
                                        </p:tgtEl>
                                        <p:attrNameLst>
                                          <p:attrName>style.rotation</p:attrName>
                                        </p:attrNameLst>
                                      </p:cBhvr>
                                      <p:tavLst>
                                        <p:tav tm="0">
                                          <p:val>
                                            <p:fltVal val="90"/>
                                          </p:val>
                                        </p:tav>
                                        <p:tav tm="100000">
                                          <p:val>
                                            <p:fltVal val="0"/>
                                          </p:val>
                                        </p:tav>
                                      </p:tavLst>
                                    </p:anim>
                                    <p:animEffect transition="in" filter="fade">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dirty="0"/>
          </a:p>
        </p:txBody>
      </p:sp>
      <p:sp>
        <p:nvSpPr>
          <p:cNvPr id="6" name="Rectangle 5"/>
          <p:cNvSpPr/>
          <p:nvPr/>
        </p:nvSpPr>
        <p:spPr>
          <a:xfrm>
            <a:off x="475488" y="534575"/>
            <a:ext cx="8229600" cy="1107996"/>
          </a:xfrm>
          <a:prstGeom prst="rect">
            <a:avLst/>
          </a:prstGeom>
          <a:noFill/>
        </p:spPr>
        <p:txBody>
          <a:bodyPr wrap="square" lIns="91440" tIns="45720" rIns="91440" bIns="45720">
            <a:spAutoFit/>
          </a:bodyPr>
          <a:lstStyle/>
          <a:p>
            <a:pPr algn="ctr"/>
            <a:r>
              <a:rPr lang="en-US"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Elephant" panose="02020904090505020303" pitchFamily="18" charset="0"/>
              </a:rPr>
              <a:t># 6</a:t>
            </a:r>
          </a:p>
        </p:txBody>
      </p:sp>
      <p:sp>
        <p:nvSpPr>
          <p:cNvPr id="8" name="Rectangle 7"/>
          <p:cNvSpPr/>
          <p:nvPr/>
        </p:nvSpPr>
        <p:spPr>
          <a:xfrm>
            <a:off x="475488" y="2438400"/>
            <a:ext cx="8193024"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rgbClr val="6585CF">
                    <a:lumMod val="75000"/>
                  </a:srgbClr>
                </a:solidFill>
              </a:rPr>
              <a:t>Other Changes</a:t>
            </a:r>
          </a:p>
        </p:txBody>
      </p:sp>
    </p:spTree>
    <p:extLst>
      <p:ext uri="{BB962C8B-B14F-4D97-AF65-F5344CB8AC3E}">
        <p14:creationId xmlns:p14="http://schemas.microsoft.com/office/powerpoint/2010/main" val="211246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1500" fill="hold"/>
                                        <p:tgtEl>
                                          <p:spTgt spid="6"/>
                                        </p:tgtEl>
                                      </p:cBhvr>
                                      <p:by x="150000" y="150000"/>
                                    </p:animScale>
                                  </p:childTnLst>
                                </p:cTn>
                              </p:par>
                            </p:childTnLst>
                          </p:cTn>
                        </p:par>
                        <p:par>
                          <p:cTn id="7" fill="hold">
                            <p:stCondLst>
                              <p:cond delay="1500"/>
                            </p:stCondLst>
                            <p:childTnLst>
                              <p:par>
                                <p:cTn id="8" presetID="31"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fltVal val="0"/>
                                          </p:val>
                                        </p:tav>
                                        <p:tav tm="100000">
                                          <p:val>
                                            <p:strVal val="#ppt_w"/>
                                          </p:val>
                                        </p:tav>
                                      </p:tavLst>
                                    </p:anim>
                                    <p:anim calcmode="lin" valueType="num">
                                      <p:cBhvr>
                                        <p:cTn id="11" dur="1000" fill="hold"/>
                                        <p:tgtEl>
                                          <p:spTgt spid="8"/>
                                        </p:tgtEl>
                                        <p:attrNameLst>
                                          <p:attrName>ppt_h</p:attrName>
                                        </p:attrNameLst>
                                      </p:cBhvr>
                                      <p:tavLst>
                                        <p:tav tm="0">
                                          <p:val>
                                            <p:fltVal val="0"/>
                                          </p:val>
                                        </p:tav>
                                        <p:tav tm="100000">
                                          <p:val>
                                            <p:strVal val="#ppt_h"/>
                                          </p:val>
                                        </p:tav>
                                      </p:tavLst>
                                    </p:anim>
                                    <p:anim calcmode="lin" valueType="num">
                                      <p:cBhvr>
                                        <p:cTn id="12" dur="1000" fill="hold"/>
                                        <p:tgtEl>
                                          <p:spTgt spid="8"/>
                                        </p:tgtEl>
                                        <p:attrNameLst>
                                          <p:attrName>style.rotation</p:attrName>
                                        </p:attrNameLst>
                                      </p:cBhvr>
                                      <p:tavLst>
                                        <p:tav tm="0">
                                          <p:val>
                                            <p:fltVal val="90"/>
                                          </p:val>
                                        </p:tav>
                                        <p:tav tm="100000">
                                          <p:val>
                                            <p:fltVal val="0"/>
                                          </p:val>
                                        </p:tav>
                                      </p:tavLst>
                                    </p:anim>
                                    <p:animEffect transition="in" filter="fade">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610600" cy="6172200"/>
          </a:xfrm>
        </p:spPr>
        <p:txBody>
          <a:bodyPr>
            <a:normAutofit lnSpcReduction="10000"/>
          </a:bodyPr>
          <a:lstStyle/>
          <a:p>
            <a:pPr>
              <a:spcAft>
                <a:spcPts val="600"/>
              </a:spcAft>
              <a:buClr>
                <a:prstClr val="white">
                  <a:shade val="95000"/>
                </a:prstClr>
              </a:buClr>
              <a:buFont typeface="Wingdings" panose="05000000000000000000" pitchFamily="2" charset="2"/>
              <a:buChar char="Ø"/>
            </a:pPr>
            <a:r>
              <a:rPr lang="en-US" sz="4000" b="1" i="1" dirty="0">
                <a:solidFill>
                  <a:schemeClr val="accent4">
                    <a:lumMod val="75000"/>
                  </a:schemeClr>
                </a:solidFill>
                <a:latin typeface="Cambria" panose="02040503050406030204" pitchFamily="18" charset="0"/>
              </a:rPr>
              <a:t>Board Rule 14 – Quality Review</a:t>
            </a:r>
          </a:p>
          <a:p>
            <a:pPr lvl="1">
              <a:spcAft>
                <a:spcPts val="600"/>
              </a:spcAft>
              <a:buClr>
                <a:prstClr val="white">
                  <a:shade val="95000"/>
                </a:prstClr>
              </a:buClr>
              <a:buFont typeface="Wingdings" panose="05000000000000000000" pitchFamily="2" charset="2"/>
              <a:buChar char="Ø"/>
            </a:pPr>
            <a:r>
              <a:rPr lang="en-US" sz="3600" b="1" i="1" dirty="0">
                <a:solidFill>
                  <a:schemeClr val="accent3">
                    <a:lumMod val="60000"/>
                    <a:lumOff val="40000"/>
                  </a:schemeClr>
                </a:solidFill>
                <a:latin typeface="Cambria" panose="02040503050406030204" pitchFamily="18" charset="0"/>
              </a:rPr>
              <a:t>Renames rule to Practice Review</a:t>
            </a:r>
          </a:p>
          <a:p>
            <a:pPr lvl="1">
              <a:spcAft>
                <a:spcPts val="600"/>
              </a:spcAft>
              <a:buClr>
                <a:prstClr val="white">
                  <a:shade val="95000"/>
                </a:prstClr>
              </a:buClr>
              <a:buFont typeface="Wingdings" panose="05000000000000000000" pitchFamily="2" charset="2"/>
              <a:buChar char="Ø"/>
            </a:pPr>
            <a:r>
              <a:rPr lang="en-US" sz="3600" b="1" i="1" dirty="0">
                <a:solidFill>
                  <a:schemeClr val="accent4">
                    <a:lumMod val="40000"/>
                    <a:lumOff val="60000"/>
                  </a:schemeClr>
                </a:solidFill>
                <a:latin typeface="Cambria" panose="02040503050406030204" pitchFamily="18" charset="0"/>
              </a:rPr>
              <a:t>Changes verbiage to match current practice</a:t>
            </a:r>
          </a:p>
          <a:p>
            <a:pPr lvl="1">
              <a:spcAft>
                <a:spcPts val="600"/>
              </a:spcAft>
              <a:buClr>
                <a:prstClr val="white">
                  <a:shade val="95000"/>
                </a:prstClr>
              </a:buClr>
              <a:buFont typeface="Wingdings" panose="05000000000000000000" pitchFamily="2" charset="2"/>
              <a:buChar char="Ø"/>
            </a:pPr>
            <a:r>
              <a:rPr lang="en-US" sz="3600" b="1" i="1" dirty="0">
                <a:solidFill>
                  <a:schemeClr val="accent4">
                    <a:lumMod val="40000"/>
                    <a:lumOff val="60000"/>
                  </a:schemeClr>
                </a:solidFill>
                <a:latin typeface="Cambria" panose="02040503050406030204" pitchFamily="18" charset="0"/>
              </a:rPr>
              <a:t>Corresponding changes in A.C.A. 17-12-507</a:t>
            </a:r>
          </a:p>
          <a:p>
            <a:pPr>
              <a:spcAft>
                <a:spcPts val="600"/>
              </a:spcAft>
              <a:buClr>
                <a:prstClr val="white">
                  <a:shade val="95000"/>
                </a:prstClr>
              </a:buClr>
              <a:buFont typeface="Wingdings" panose="05000000000000000000" pitchFamily="2" charset="2"/>
              <a:buChar char="Ø"/>
            </a:pPr>
            <a:r>
              <a:rPr lang="en-US" sz="4000" b="1" i="1" dirty="0">
                <a:solidFill>
                  <a:schemeClr val="accent4">
                    <a:lumMod val="75000"/>
                  </a:schemeClr>
                </a:solidFill>
                <a:latin typeface="Cambria" panose="02040503050406030204" pitchFamily="18" charset="0"/>
              </a:rPr>
              <a:t>Board Rule 16 – Experience Required</a:t>
            </a:r>
          </a:p>
          <a:p>
            <a:pPr lvl="1">
              <a:spcAft>
                <a:spcPts val="600"/>
              </a:spcAft>
              <a:buClr>
                <a:prstClr val="white">
                  <a:shade val="95000"/>
                </a:prstClr>
              </a:buClr>
              <a:buFont typeface="Wingdings" panose="05000000000000000000" pitchFamily="2" charset="2"/>
              <a:buChar char="Ø"/>
            </a:pPr>
            <a:r>
              <a:rPr lang="en-US" sz="3600" b="1" i="1" dirty="0">
                <a:solidFill>
                  <a:schemeClr val="accent4">
                    <a:lumMod val="75000"/>
                  </a:schemeClr>
                </a:solidFill>
                <a:latin typeface="Cambria" panose="02040503050406030204" pitchFamily="18" charset="0"/>
              </a:rPr>
              <a:t> </a:t>
            </a:r>
            <a:r>
              <a:rPr lang="en-US" sz="3600" b="1" i="1" dirty="0">
                <a:solidFill>
                  <a:schemeClr val="accent3">
                    <a:lumMod val="60000"/>
                    <a:lumOff val="40000"/>
                  </a:schemeClr>
                </a:solidFill>
                <a:latin typeface="Cambria" panose="02040503050406030204" pitchFamily="18" charset="0"/>
              </a:rPr>
              <a:t>Repealed </a:t>
            </a:r>
            <a:r>
              <a:rPr lang="en-US" sz="2800" b="1" i="1" dirty="0">
                <a:solidFill>
                  <a:schemeClr val="accent3">
                    <a:lumMod val="60000"/>
                    <a:lumOff val="40000"/>
                  </a:schemeClr>
                </a:solidFill>
                <a:latin typeface="Cambria" panose="02040503050406030204" pitchFamily="18" charset="0"/>
              </a:rPr>
              <a:t>(incorporated into Board Rule 3)</a:t>
            </a:r>
            <a:endParaRPr lang="en-US" sz="3000" b="1" i="1" dirty="0">
              <a:solidFill>
                <a:schemeClr val="accent3">
                  <a:lumMod val="60000"/>
                  <a:lumOff val="40000"/>
                </a:schemeClr>
              </a:solidFill>
              <a:latin typeface="Cambria" panose="02040503050406030204" pitchFamily="18" charset="0"/>
            </a:endParaRPr>
          </a:p>
          <a:p>
            <a:pPr>
              <a:spcAft>
                <a:spcPts val="600"/>
              </a:spcAft>
              <a:buClr>
                <a:prstClr val="white">
                  <a:shade val="95000"/>
                </a:prstClr>
              </a:buClr>
              <a:buFont typeface="Wingdings" panose="05000000000000000000" pitchFamily="2" charset="2"/>
              <a:buChar char="Ø"/>
            </a:pPr>
            <a:endParaRPr lang="en-US" sz="3600" b="1" i="1" dirty="0">
              <a:solidFill>
                <a:schemeClr val="accent3">
                  <a:lumMod val="60000"/>
                  <a:lumOff val="40000"/>
                </a:schemeClr>
              </a:solidFill>
              <a:latin typeface="Cambria" panose="020405030504060302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white">
                    <a:shade val="50000"/>
                  </a:prstClr>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white">
                  <a:shade val="50000"/>
                </a:prstClr>
              </a:solidFill>
              <a:effectLst/>
              <a:uLnTx/>
              <a:uFillTx/>
              <a:latin typeface="Book Antiqua"/>
              <a:ea typeface="+mn-ea"/>
              <a:cs typeface="+mn-cs"/>
            </a:endParaRPr>
          </a:p>
        </p:txBody>
      </p:sp>
    </p:spTree>
    <p:extLst>
      <p:ext uri="{BB962C8B-B14F-4D97-AF65-F5344CB8AC3E}">
        <p14:creationId xmlns:p14="http://schemas.microsoft.com/office/powerpoint/2010/main" val="157658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610600" cy="6172200"/>
          </a:xfrm>
        </p:spPr>
        <p:txBody>
          <a:bodyPr>
            <a:normAutofit/>
          </a:bodyPr>
          <a:lstStyle/>
          <a:p>
            <a:pPr>
              <a:spcAft>
                <a:spcPts val="600"/>
              </a:spcAft>
              <a:buClr>
                <a:prstClr val="white">
                  <a:shade val="95000"/>
                </a:prstClr>
              </a:buClr>
              <a:buFont typeface="Wingdings" panose="05000000000000000000" pitchFamily="2" charset="2"/>
              <a:buChar char="Ø"/>
            </a:pPr>
            <a:r>
              <a:rPr lang="en-US" sz="4000" b="1" i="1" dirty="0">
                <a:solidFill>
                  <a:schemeClr val="accent4">
                    <a:lumMod val="75000"/>
                  </a:schemeClr>
                </a:solidFill>
                <a:latin typeface="Cambria" panose="02040503050406030204" pitchFamily="18" charset="0"/>
              </a:rPr>
              <a:t>Board Rule 19 – Service Members</a:t>
            </a:r>
          </a:p>
          <a:p>
            <a:pPr lvl="1">
              <a:spcAft>
                <a:spcPts val="600"/>
              </a:spcAft>
              <a:buClr>
                <a:prstClr val="white">
                  <a:shade val="95000"/>
                </a:prstClr>
              </a:buClr>
              <a:buFont typeface="Wingdings" panose="05000000000000000000" pitchFamily="2" charset="2"/>
              <a:buChar char="Ø"/>
            </a:pPr>
            <a:r>
              <a:rPr lang="en-US" sz="3600" b="1" i="1" dirty="0">
                <a:solidFill>
                  <a:schemeClr val="accent3">
                    <a:lumMod val="60000"/>
                    <a:lumOff val="40000"/>
                  </a:schemeClr>
                </a:solidFill>
                <a:latin typeface="Cambria" panose="02040503050406030204" pitchFamily="18" charset="0"/>
              </a:rPr>
              <a:t>Changes verbiage to match new law</a:t>
            </a:r>
          </a:p>
          <a:p>
            <a:pPr marL="585216" lvl="1" indent="0">
              <a:spcAft>
                <a:spcPts val="600"/>
              </a:spcAft>
              <a:buClr>
                <a:prstClr val="white">
                  <a:shade val="95000"/>
                </a:prstClr>
              </a:buClr>
              <a:buNone/>
            </a:pPr>
            <a:endParaRPr lang="en-US" sz="3600" b="1" i="1" dirty="0">
              <a:solidFill>
                <a:schemeClr val="accent3">
                  <a:lumMod val="60000"/>
                  <a:lumOff val="40000"/>
                </a:schemeClr>
              </a:solidFill>
              <a:latin typeface="Cambria" panose="02040503050406030204" pitchFamily="18" charset="0"/>
            </a:endParaRPr>
          </a:p>
          <a:p>
            <a:pPr>
              <a:spcAft>
                <a:spcPts val="600"/>
              </a:spcAft>
              <a:buClr>
                <a:prstClr val="white">
                  <a:shade val="95000"/>
                </a:prstClr>
              </a:buClr>
              <a:buFont typeface="Wingdings" panose="05000000000000000000" pitchFamily="2" charset="2"/>
              <a:buChar char="Ø"/>
            </a:pPr>
            <a:r>
              <a:rPr lang="en-US" sz="4000" b="1" i="1" dirty="0">
                <a:solidFill>
                  <a:schemeClr val="accent4">
                    <a:lumMod val="75000"/>
                  </a:schemeClr>
                </a:solidFill>
                <a:latin typeface="Cambria" panose="02040503050406030204" pitchFamily="18" charset="0"/>
              </a:rPr>
              <a:t>A.C.A. 17-12-504 – Renewals and Renewal Fees</a:t>
            </a:r>
          </a:p>
          <a:p>
            <a:pPr lvl="1">
              <a:spcAft>
                <a:spcPts val="600"/>
              </a:spcAft>
              <a:buClr>
                <a:prstClr val="white">
                  <a:shade val="95000"/>
                </a:prstClr>
              </a:buClr>
              <a:buFont typeface="Wingdings" panose="05000000000000000000" pitchFamily="2" charset="2"/>
              <a:buChar char="Ø"/>
            </a:pPr>
            <a:r>
              <a:rPr lang="en-US" sz="3600" b="1" i="1" dirty="0">
                <a:solidFill>
                  <a:schemeClr val="accent3">
                    <a:lumMod val="60000"/>
                    <a:lumOff val="40000"/>
                  </a:schemeClr>
                </a:solidFill>
                <a:latin typeface="Cambria" panose="02040503050406030204" pitchFamily="18" charset="0"/>
              </a:rPr>
              <a:t>Sets July 1</a:t>
            </a:r>
            <a:r>
              <a:rPr lang="en-US" sz="3600" b="1" i="1" baseline="30000" dirty="0">
                <a:solidFill>
                  <a:schemeClr val="accent3">
                    <a:lumMod val="60000"/>
                    <a:lumOff val="40000"/>
                  </a:schemeClr>
                </a:solidFill>
                <a:latin typeface="Cambria" panose="02040503050406030204" pitchFamily="18" charset="0"/>
              </a:rPr>
              <a:t>st</a:t>
            </a:r>
            <a:r>
              <a:rPr lang="en-US" sz="3600" b="1" i="1" dirty="0">
                <a:solidFill>
                  <a:schemeClr val="accent3">
                    <a:lumMod val="60000"/>
                    <a:lumOff val="40000"/>
                  </a:schemeClr>
                </a:solidFill>
                <a:latin typeface="Cambria" panose="02040503050406030204" pitchFamily="18" charset="0"/>
              </a:rPr>
              <a:t> as day that license is revoked if not renewed, retired or surrendered.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white">
                    <a:shade val="50000"/>
                  </a:prstClr>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white">
                  <a:shade val="50000"/>
                </a:prstClr>
              </a:solidFill>
              <a:effectLst/>
              <a:uLnTx/>
              <a:uFillTx/>
              <a:latin typeface="Book Antiqua"/>
              <a:ea typeface="+mn-ea"/>
              <a:cs typeface="+mn-cs"/>
            </a:endParaRPr>
          </a:p>
        </p:txBody>
      </p:sp>
    </p:spTree>
    <p:extLst>
      <p:ext uri="{BB962C8B-B14F-4D97-AF65-F5344CB8AC3E}">
        <p14:creationId xmlns:p14="http://schemas.microsoft.com/office/powerpoint/2010/main" val="265493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B5E25E8F-F38D-DF7A-6EC7-4E8A4B9070A1}"/>
              </a:ext>
            </a:extLst>
          </p:cNvPr>
          <p:cNvSpPr>
            <a:spLocks noChangeArrowheads="1"/>
          </p:cNvSpPr>
          <p:nvPr/>
        </p:nvSpPr>
        <p:spPr bwMode="auto">
          <a:xfrm>
            <a:off x="1698310" y="2305941"/>
            <a:ext cx="4757052" cy="623888"/>
          </a:xfrm>
          <a:prstGeom prst="rect">
            <a:avLst/>
          </a:prstGeom>
          <a:gradFill rotWithShape="1">
            <a:gsLst>
              <a:gs pos="0">
                <a:srgbClr val="A6A6A6"/>
              </a:gs>
              <a:gs pos="49500">
                <a:srgbClr val="D9D9D9"/>
              </a:gs>
              <a:gs pos="100000">
                <a:srgbClr val="A6A6A6"/>
              </a:gs>
            </a:gsLst>
            <a:lin ang="54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15" name="Oval 4">
            <a:extLst>
              <a:ext uri="{FF2B5EF4-FFF2-40B4-BE49-F238E27FC236}">
                <a16:creationId xmlns:a16="http://schemas.microsoft.com/office/drawing/2014/main" id="{D4979DA5-A0F3-3951-3F1A-260887A9F491}"/>
              </a:ext>
            </a:extLst>
          </p:cNvPr>
          <p:cNvSpPr>
            <a:spLocks noChangeArrowheads="1"/>
          </p:cNvSpPr>
          <p:nvPr/>
        </p:nvSpPr>
        <p:spPr bwMode="auto">
          <a:xfrm>
            <a:off x="6310936" y="2305941"/>
            <a:ext cx="281379" cy="623888"/>
          </a:xfrm>
          <a:prstGeom prst="ellipse">
            <a:avLst/>
          </a:prstGeom>
          <a:gradFill rotWithShape="1">
            <a:gsLst>
              <a:gs pos="0">
                <a:srgbClr val="A6A6A6"/>
              </a:gs>
              <a:gs pos="49500">
                <a:srgbClr val="D9D9D9"/>
              </a:gs>
              <a:gs pos="100000">
                <a:srgbClr val="A6A6A6"/>
              </a:gs>
            </a:gsLst>
            <a:lin ang="5400000" scaled="1"/>
          </a:gra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16" name="Oval 5">
            <a:extLst>
              <a:ext uri="{FF2B5EF4-FFF2-40B4-BE49-F238E27FC236}">
                <a16:creationId xmlns:a16="http://schemas.microsoft.com/office/drawing/2014/main" id="{C5CB5C11-5D59-FFF8-992B-0F28E8AC5430}"/>
              </a:ext>
            </a:extLst>
          </p:cNvPr>
          <p:cNvSpPr>
            <a:spLocks noChangeArrowheads="1"/>
          </p:cNvSpPr>
          <p:nvPr/>
        </p:nvSpPr>
        <p:spPr bwMode="auto">
          <a:xfrm>
            <a:off x="1548827" y="2305941"/>
            <a:ext cx="281379" cy="623888"/>
          </a:xfrm>
          <a:prstGeom prst="ellipse">
            <a:avLst/>
          </a:prstGeom>
          <a:gradFill rotWithShape="1">
            <a:gsLst>
              <a:gs pos="0">
                <a:srgbClr val="A6A6A6"/>
              </a:gs>
              <a:gs pos="49500">
                <a:srgbClr val="D9D9D9"/>
              </a:gs>
              <a:gs pos="100000">
                <a:srgbClr val="A6A6A6"/>
              </a:gs>
            </a:gsLst>
            <a:lin ang="5400000" scaled="1"/>
          </a:gra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a:endParaRPr lang="en-US" sz="1350">
              <a:solidFill>
                <a:prstClr val="black"/>
              </a:solidFill>
              <a:latin typeface="Calibri" panose="020F0502020204030204"/>
            </a:endParaRPr>
          </a:p>
        </p:txBody>
      </p:sp>
      <p:grpSp>
        <p:nvGrpSpPr>
          <p:cNvPr id="18" name="Group 7">
            <a:extLst>
              <a:ext uri="{FF2B5EF4-FFF2-40B4-BE49-F238E27FC236}">
                <a16:creationId xmlns:a16="http://schemas.microsoft.com/office/drawing/2014/main" id="{72B0527E-A85D-8CD3-E4F6-0D6C0AA035EC}"/>
              </a:ext>
            </a:extLst>
          </p:cNvPr>
          <p:cNvGrpSpPr>
            <a:grpSpLocks/>
          </p:cNvGrpSpPr>
          <p:nvPr/>
        </p:nvGrpSpPr>
        <p:grpSpPr bwMode="auto">
          <a:xfrm>
            <a:off x="6297489" y="2305941"/>
            <a:ext cx="1282303" cy="623898"/>
            <a:chOff x="110894579" y="109543627"/>
            <a:chExt cx="1709386" cy="832353"/>
          </a:xfrm>
        </p:grpSpPr>
        <p:sp>
          <p:nvSpPr>
            <p:cNvPr id="19" name="Rectangle 8">
              <a:extLst>
                <a:ext uri="{FF2B5EF4-FFF2-40B4-BE49-F238E27FC236}">
                  <a16:creationId xmlns:a16="http://schemas.microsoft.com/office/drawing/2014/main" id="{3DF5EB59-A4E0-DA32-EB6B-57EF242D3E1A}"/>
                </a:ext>
              </a:extLst>
            </p:cNvPr>
            <p:cNvSpPr>
              <a:spLocks noChangeArrowheads="1"/>
            </p:cNvSpPr>
            <p:nvPr/>
          </p:nvSpPr>
          <p:spPr bwMode="auto">
            <a:xfrm>
              <a:off x="111108401" y="109543627"/>
              <a:ext cx="1312984" cy="832339"/>
            </a:xfrm>
            <a:prstGeom prst="rect">
              <a:avLst/>
            </a:prstGeom>
            <a:gradFill rotWithShape="1">
              <a:gsLst>
                <a:gs pos="0">
                  <a:srgbClr val="A6A6A6"/>
                </a:gs>
                <a:gs pos="49500">
                  <a:srgbClr val="D9D9D9"/>
                </a:gs>
                <a:gs pos="100000">
                  <a:srgbClr val="A6A6A6"/>
                </a:gs>
              </a:gsLst>
              <a:lin ang="54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0" name="Oval 9">
              <a:extLst>
                <a:ext uri="{FF2B5EF4-FFF2-40B4-BE49-F238E27FC236}">
                  <a16:creationId xmlns:a16="http://schemas.microsoft.com/office/drawing/2014/main" id="{AD6EB2B7-8B09-566F-5446-A5C96B15ABC2}"/>
                </a:ext>
              </a:extLst>
            </p:cNvPr>
            <p:cNvSpPr>
              <a:spLocks noChangeArrowheads="1"/>
            </p:cNvSpPr>
            <p:nvPr/>
          </p:nvSpPr>
          <p:spPr bwMode="auto">
            <a:xfrm>
              <a:off x="112228826" y="109543641"/>
              <a:ext cx="375139" cy="832339"/>
            </a:xfrm>
            <a:prstGeom prst="ellipse">
              <a:avLst/>
            </a:prstGeom>
            <a:gradFill rotWithShape="1">
              <a:gsLst>
                <a:gs pos="0">
                  <a:srgbClr val="A6A6A6"/>
                </a:gs>
                <a:gs pos="49500">
                  <a:srgbClr val="D9D9D9"/>
                </a:gs>
                <a:gs pos="100000">
                  <a:srgbClr val="A6A6A6"/>
                </a:gs>
              </a:gsLst>
              <a:lin ang="5400000" scaled="1"/>
            </a:gra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1" name="Oval 10">
              <a:extLst>
                <a:ext uri="{FF2B5EF4-FFF2-40B4-BE49-F238E27FC236}">
                  <a16:creationId xmlns:a16="http://schemas.microsoft.com/office/drawing/2014/main" id="{A808DA90-6DE4-776B-5293-8C3AEBEAB57C}"/>
                </a:ext>
              </a:extLst>
            </p:cNvPr>
            <p:cNvSpPr>
              <a:spLocks noChangeArrowheads="1"/>
            </p:cNvSpPr>
            <p:nvPr/>
          </p:nvSpPr>
          <p:spPr bwMode="auto">
            <a:xfrm>
              <a:off x="110894579" y="109543641"/>
              <a:ext cx="375139" cy="832339"/>
            </a:xfrm>
            <a:prstGeom prst="ellipse">
              <a:avLst/>
            </a:prstGeom>
            <a:gradFill rotWithShape="1">
              <a:gsLst>
                <a:gs pos="0">
                  <a:srgbClr val="A6A6A6"/>
                </a:gs>
                <a:gs pos="49500">
                  <a:srgbClr val="D9D9D9"/>
                </a:gs>
                <a:gs pos="100000">
                  <a:srgbClr val="A6A6A6"/>
                </a:gs>
              </a:gsLst>
              <a:lin ang="5400000" scaled="1"/>
            </a:gradFill>
            <a:ln>
              <a:noFill/>
            </a:ln>
            <a:effectLst/>
            <a:extLst>
              <a:ext uri="{91240B29-F687-4F45-9708-019B960494DF}">
                <a14:hiddenLine xmlns:a14="http://schemas.microsoft.com/office/drawing/2010/main" w="2540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a:endParaRPr lang="en-US" sz="1350">
                <a:solidFill>
                  <a:prstClr val="black"/>
                </a:solidFill>
                <a:latin typeface="Calibri" panose="020F0502020204030204"/>
              </a:endParaRPr>
            </a:p>
          </p:txBody>
        </p:sp>
      </p:grpSp>
      <p:sp>
        <p:nvSpPr>
          <p:cNvPr id="2" name="Title 1">
            <a:extLst>
              <a:ext uri="{FF2B5EF4-FFF2-40B4-BE49-F238E27FC236}">
                <a16:creationId xmlns:a16="http://schemas.microsoft.com/office/drawing/2014/main" id="{093F9426-7326-DF85-3B0A-A4137EDB688B}"/>
              </a:ext>
            </a:extLst>
          </p:cNvPr>
          <p:cNvSpPr>
            <a:spLocks noGrp="1"/>
          </p:cNvSpPr>
          <p:nvPr>
            <p:ph type="ctrTitle"/>
          </p:nvPr>
        </p:nvSpPr>
        <p:spPr/>
        <p:txBody>
          <a:bodyPr>
            <a:normAutofit/>
          </a:bodyPr>
          <a:lstStyle/>
          <a:p>
            <a:r>
              <a:rPr lang="en-US" dirty="0"/>
              <a:t>3 Proposals to Address</a:t>
            </a:r>
            <a:br>
              <a:rPr lang="en-US" dirty="0"/>
            </a:br>
            <a:r>
              <a:rPr lang="en-US" dirty="0"/>
              <a:t>the Accounting Pipeline</a:t>
            </a:r>
            <a:br>
              <a:rPr lang="en-US" dirty="0"/>
            </a:br>
            <a:r>
              <a:rPr lang="en-US" dirty="0"/>
              <a:t>and Barriers to Entry</a:t>
            </a:r>
          </a:p>
        </p:txBody>
      </p:sp>
      <p:sp>
        <p:nvSpPr>
          <p:cNvPr id="3" name="Subtitle 2">
            <a:extLst>
              <a:ext uri="{FF2B5EF4-FFF2-40B4-BE49-F238E27FC236}">
                <a16:creationId xmlns:a16="http://schemas.microsoft.com/office/drawing/2014/main" id="{C52FECC0-0E1E-A13F-B6F9-16E2DCE47626}"/>
              </a:ext>
            </a:extLst>
          </p:cNvPr>
          <p:cNvSpPr>
            <a:spLocks noGrp="1"/>
          </p:cNvSpPr>
          <p:nvPr>
            <p:ph type="subTitle" idx="1"/>
          </p:nvPr>
        </p:nvSpPr>
        <p:spPr>
          <a:xfrm>
            <a:off x="1143000" y="3558779"/>
            <a:ext cx="6858000" cy="1976145"/>
          </a:xfrm>
        </p:spPr>
        <p:txBody>
          <a:bodyPr>
            <a:normAutofit/>
          </a:bodyPr>
          <a:lstStyle/>
          <a:p>
            <a:r>
              <a:rPr lang="en-US" dirty="0"/>
              <a:t>Presented to</a:t>
            </a:r>
            <a:br>
              <a:rPr lang="en-US" dirty="0"/>
            </a:br>
            <a:r>
              <a:rPr lang="en-US" dirty="0"/>
              <a:t>Arkansas Secretary of Labor Daryl Bassett</a:t>
            </a:r>
            <a:br>
              <a:rPr lang="en-US" dirty="0"/>
            </a:br>
            <a:endParaRPr lang="en-US" dirty="0"/>
          </a:p>
          <a:p>
            <a:r>
              <a:rPr lang="en-US" dirty="0"/>
              <a:t>Presented by</a:t>
            </a:r>
          </a:p>
          <a:p>
            <a:r>
              <a:rPr lang="en-US" dirty="0"/>
              <a:t>Tim Montgomery, Executive Director of ASBPA</a:t>
            </a:r>
          </a:p>
          <a:p>
            <a:r>
              <a:rPr lang="en-US" dirty="0"/>
              <a:t>Stephanie Watson, on behalf of We Are Accounting</a:t>
            </a:r>
          </a:p>
        </p:txBody>
      </p:sp>
    </p:spTree>
    <p:extLst>
      <p:ext uri="{BB962C8B-B14F-4D97-AF65-F5344CB8AC3E}">
        <p14:creationId xmlns:p14="http://schemas.microsoft.com/office/powerpoint/2010/main" val="6040325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149F3-8DC6-BAE7-3170-7F1E99ECE76E}"/>
              </a:ext>
            </a:extLst>
          </p:cNvPr>
          <p:cNvSpPr>
            <a:spLocks noGrp="1"/>
          </p:cNvSpPr>
          <p:nvPr>
            <p:ph type="title"/>
          </p:nvPr>
        </p:nvSpPr>
        <p:spPr/>
        <p:txBody>
          <a:bodyPr/>
          <a:lstStyle/>
          <a:p>
            <a:r>
              <a:rPr lang="en-US" dirty="0"/>
              <a:t>Alternate Path to Certification</a:t>
            </a:r>
          </a:p>
        </p:txBody>
      </p:sp>
      <p:sp>
        <p:nvSpPr>
          <p:cNvPr id="3" name="Text Placeholder 2">
            <a:extLst>
              <a:ext uri="{FF2B5EF4-FFF2-40B4-BE49-F238E27FC236}">
                <a16:creationId xmlns:a16="http://schemas.microsoft.com/office/drawing/2014/main" id="{AA456216-C023-7A47-207F-06F147BEBAA4}"/>
              </a:ext>
            </a:extLst>
          </p:cNvPr>
          <p:cNvSpPr>
            <a:spLocks noGrp="1"/>
          </p:cNvSpPr>
          <p:nvPr>
            <p:ph type="body" idx="1"/>
          </p:nvPr>
        </p:nvSpPr>
        <p:spPr/>
        <p:txBody>
          <a:bodyPr/>
          <a:lstStyle/>
          <a:p>
            <a:r>
              <a:rPr lang="en-US" dirty="0"/>
              <a:t>Proposal 1</a:t>
            </a:r>
          </a:p>
        </p:txBody>
      </p:sp>
      <p:sp>
        <p:nvSpPr>
          <p:cNvPr id="4" name="Rectangle 3">
            <a:extLst>
              <a:ext uri="{FF2B5EF4-FFF2-40B4-BE49-F238E27FC236}">
                <a16:creationId xmlns:a16="http://schemas.microsoft.com/office/drawing/2014/main" id="{AC64F868-28E2-1274-F002-557207A5C750}"/>
              </a:ext>
            </a:extLst>
          </p:cNvPr>
          <p:cNvSpPr>
            <a:spLocks noChangeArrowheads="1"/>
          </p:cNvSpPr>
          <p:nvPr/>
        </p:nvSpPr>
        <p:spPr bwMode="auto">
          <a:xfrm>
            <a:off x="1675724" y="1471261"/>
            <a:ext cx="4757052" cy="623888"/>
          </a:xfrm>
          <a:prstGeom prst="rect">
            <a:avLst/>
          </a:prstGeom>
          <a:gradFill rotWithShape="1">
            <a:gsLst>
              <a:gs pos="0">
                <a:srgbClr val="A6A6A6"/>
              </a:gs>
              <a:gs pos="49500">
                <a:srgbClr val="D9D9D9"/>
              </a:gs>
              <a:gs pos="100000">
                <a:srgbClr val="A6A6A6"/>
              </a:gs>
            </a:gsLst>
            <a:lin ang="54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a:endParaRPr lang="en-US" sz="1350" dirty="0">
              <a:solidFill>
                <a:prstClr val="black"/>
              </a:solidFill>
              <a:latin typeface="Calibri" panose="020F0502020204030204"/>
            </a:endParaRPr>
          </a:p>
        </p:txBody>
      </p:sp>
      <p:sp>
        <p:nvSpPr>
          <p:cNvPr id="5" name="Oval 4">
            <a:extLst>
              <a:ext uri="{FF2B5EF4-FFF2-40B4-BE49-F238E27FC236}">
                <a16:creationId xmlns:a16="http://schemas.microsoft.com/office/drawing/2014/main" id="{F36A2D09-0C2C-A243-0F71-E16CFB4C7508}"/>
              </a:ext>
            </a:extLst>
          </p:cNvPr>
          <p:cNvSpPr>
            <a:spLocks noChangeArrowheads="1"/>
          </p:cNvSpPr>
          <p:nvPr/>
        </p:nvSpPr>
        <p:spPr bwMode="auto">
          <a:xfrm>
            <a:off x="6288350" y="1471261"/>
            <a:ext cx="281379" cy="623888"/>
          </a:xfrm>
          <a:prstGeom prst="ellipse">
            <a:avLst/>
          </a:prstGeom>
          <a:gradFill rotWithShape="1">
            <a:gsLst>
              <a:gs pos="0">
                <a:srgbClr val="A6A6A6"/>
              </a:gs>
              <a:gs pos="49500">
                <a:srgbClr val="D9D9D9"/>
              </a:gs>
              <a:gs pos="100000">
                <a:srgbClr val="A6A6A6"/>
              </a:gs>
            </a:gsLst>
            <a:lin ang="5400000" scaled="1"/>
          </a:gra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6" name="Oval 5">
            <a:extLst>
              <a:ext uri="{FF2B5EF4-FFF2-40B4-BE49-F238E27FC236}">
                <a16:creationId xmlns:a16="http://schemas.microsoft.com/office/drawing/2014/main" id="{C4614DA7-E674-D115-2349-CF6DA3D2F75F}"/>
              </a:ext>
            </a:extLst>
          </p:cNvPr>
          <p:cNvSpPr>
            <a:spLocks noChangeArrowheads="1"/>
          </p:cNvSpPr>
          <p:nvPr/>
        </p:nvSpPr>
        <p:spPr bwMode="auto">
          <a:xfrm>
            <a:off x="1526242" y="1471261"/>
            <a:ext cx="281379" cy="623888"/>
          </a:xfrm>
          <a:prstGeom prst="ellipse">
            <a:avLst/>
          </a:prstGeom>
          <a:gradFill rotWithShape="1">
            <a:gsLst>
              <a:gs pos="0">
                <a:srgbClr val="A6A6A6"/>
              </a:gs>
              <a:gs pos="49500">
                <a:srgbClr val="D9D9D9"/>
              </a:gs>
              <a:gs pos="100000">
                <a:srgbClr val="A6A6A6"/>
              </a:gs>
            </a:gsLst>
            <a:lin ang="5400000" scaled="1"/>
          </a:gra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a:endParaRPr lang="en-US" sz="1350">
              <a:solidFill>
                <a:prstClr val="black"/>
              </a:solidFill>
              <a:latin typeface="Calibri" panose="020F0502020204030204"/>
            </a:endParaRPr>
          </a:p>
        </p:txBody>
      </p:sp>
      <p:grpSp>
        <p:nvGrpSpPr>
          <p:cNvPr id="7" name="Group 7">
            <a:extLst>
              <a:ext uri="{FF2B5EF4-FFF2-40B4-BE49-F238E27FC236}">
                <a16:creationId xmlns:a16="http://schemas.microsoft.com/office/drawing/2014/main" id="{1451EDEA-A1F1-C8BB-3257-CD7F4E81ACAB}"/>
              </a:ext>
            </a:extLst>
          </p:cNvPr>
          <p:cNvGrpSpPr>
            <a:grpSpLocks/>
          </p:cNvGrpSpPr>
          <p:nvPr/>
        </p:nvGrpSpPr>
        <p:grpSpPr bwMode="auto">
          <a:xfrm>
            <a:off x="6266159" y="1468747"/>
            <a:ext cx="1282303" cy="623898"/>
            <a:chOff x="110894579" y="109543627"/>
            <a:chExt cx="1709386" cy="832353"/>
          </a:xfrm>
        </p:grpSpPr>
        <p:sp>
          <p:nvSpPr>
            <p:cNvPr id="8" name="Rectangle 8">
              <a:extLst>
                <a:ext uri="{FF2B5EF4-FFF2-40B4-BE49-F238E27FC236}">
                  <a16:creationId xmlns:a16="http://schemas.microsoft.com/office/drawing/2014/main" id="{AD17D565-6A6A-C1AA-DE30-7EEE45A41C25}"/>
                </a:ext>
              </a:extLst>
            </p:cNvPr>
            <p:cNvSpPr>
              <a:spLocks noChangeArrowheads="1"/>
            </p:cNvSpPr>
            <p:nvPr/>
          </p:nvSpPr>
          <p:spPr bwMode="auto">
            <a:xfrm>
              <a:off x="111108401" y="109543627"/>
              <a:ext cx="1312984" cy="832339"/>
            </a:xfrm>
            <a:prstGeom prst="rect">
              <a:avLst/>
            </a:prstGeom>
            <a:gradFill rotWithShape="1">
              <a:gsLst>
                <a:gs pos="0">
                  <a:srgbClr val="A6A6A6"/>
                </a:gs>
                <a:gs pos="49500">
                  <a:srgbClr val="D9D9D9"/>
                </a:gs>
                <a:gs pos="100000">
                  <a:srgbClr val="A6A6A6"/>
                </a:gs>
              </a:gsLst>
              <a:lin ang="54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9" name="Oval 9">
              <a:extLst>
                <a:ext uri="{FF2B5EF4-FFF2-40B4-BE49-F238E27FC236}">
                  <a16:creationId xmlns:a16="http://schemas.microsoft.com/office/drawing/2014/main" id="{FCFAD002-DAC5-181D-6B64-341B16D0D711}"/>
                </a:ext>
              </a:extLst>
            </p:cNvPr>
            <p:cNvSpPr>
              <a:spLocks noChangeArrowheads="1"/>
            </p:cNvSpPr>
            <p:nvPr/>
          </p:nvSpPr>
          <p:spPr bwMode="auto">
            <a:xfrm>
              <a:off x="112228826" y="109543641"/>
              <a:ext cx="375139" cy="832339"/>
            </a:xfrm>
            <a:prstGeom prst="ellipse">
              <a:avLst/>
            </a:prstGeom>
            <a:gradFill rotWithShape="1">
              <a:gsLst>
                <a:gs pos="0">
                  <a:srgbClr val="A6A6A6"/>
                </a:gs>
                <a:gs pos="49500">
                  <a:srgbClr val="D9D9D9"/>
                </a:gs>
                <a:gs pos="100000">
                  <a:srgbClr val="A6A6A6"/>
                </a:gs>
              </a:gsLst>
              <a:lin ang="5400000" scaled="1"/>
            </a:gra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10" name="Oval 10">
              <a:extLst>
                <a:ext uri="{FF2B5EF4-FFF2-40B4-BE49-F238E27FC236}">
                  <a16:creationId xmlns:a16="http://schemas.microsoft.com/office/drawing/2014/main" id="{486624FD-6E20-323B-D62C-C0B4D337D863}"/>
                </a:ext>
              </a:extLst>
            </p:cNvPr>
            <p:cNvSpPr>
              <a:spLocks noChangeArrowheads="1"/>
            </p:cNvSpPr>
            <p:nvPr/>
          </p:nvSpPr>
          <p:spPr bwMode="auto">
            <a:xfrm>
              <a:off x="110894579" y="109543641"/>
              <a:ext cx="375139" cy="832339"/>
            </a:xfrm>
            <a:prstGeom prst="ellipse">
              <a:avLst/>
            </a:prstGeom>
            <a:gradFill rotWithShape="1">
              <a:gsLst>
                <a:gs pos="0">
                  <a:srgbClr val="A6A6A6"/>
                </a:gs>
                <a:gs pos="49500">
                  <a:srgbClr val="D9D9D9"/>
                </a:gs>
                <a:gs pos="100000">
                  <a:srgbClr val="A6A6A6"/>
                </a:gs>
              </a:gsLst>
              <a:lin ang="5400000" scaled="1"/>
            </a:gradFill>
            <a:ln>
              <a:noFill/>
            </a:ln>
            <a:effectLst/>
            <a:extLst>
              <a:ext uri="{91240B29-F687-4F45-9708-019B960494DF}">
                <a14:hiddenLine xmlns:a14="http://schemas.microsoft.com/office/drawing/2010/main" w="2540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a:endParaRPr lang="en-US" sz="1350">
                <a:solidFill>
                  <a:prstClr val="black"/>
                </a:solidFill>
                <a:latin typeface="Calibri" panose="020F0502020204030204"/>
              </a:endParaRPr>
            </a:p>
          </p:txBody>
        </p:sp>
      </p:grpSp>
      <p:cxnSp>
        <p:nvCxnSpPr>
          <p:cNvPr id="11" name="Straight Connector 10">
            <a:extLst>
              <a:ext uri="{FF2B5EF4-FFF2-40B4-BE49-F238E27FC236}">
                <a16:creationId xmlns:a16="http://schemas.microsoft.com/office/drawing/2014/main" id="{38C882D8-B26C-4475-8F3F-808C787DF324}"/>
              </a:ext>
            </a:extLst>
          </p:cNvPr>
          <p:cNvCxnSpPr>
            <a:cxnSpLocks/>
          </p:cNvCxnSpPr>
          <p:nvPr/>
        </p:nvCxnSpPr>
        <p:spPr>
          <a:xfrm>
            <a:off x="1695895" y="2162175"/>
            <a:ext cx="0" cy="3361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D321F68-76E9-A442-CF9D-B91152AFD3D3}"/>
              </a:ext>
            </a:extLst>
          </p:cNvPr>
          <p:cNvCxnSpPr>
            <a:cxnSpLocks/>
          </p:cNvCxnSpPr>
          <p:nvPr/>
        </p:nvCxnSpPr>
        <p:spPr>
          <a:xfrm>
            <a:off x="2834328" y="2162175"/>
            <a:ext cx="0" cy="3361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630E237-CA43-5E99-2A33-D9BCA77EA65C}"/>
              </a:ext>
            </a:extLst>
          </p:cNvPr>
          <p:cNvCxnSpPr>
            <a:cxnSpLocks/>
          </p:cNvCxnSpPr>
          <p:nvPr/>
        </p:nvCxnSpPr>
        <p:spPr>
          <a:xfrm>
            <a:off x="3972761" y="2162175"/>
            <a:ext cx="0" cy="3361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917706A-488A-BD62-5AC5-8121D9A33127}"/>
              </a:ext>
            </a:extLst>
          </p:cNvPr>
          <p:cNvCxnSpPr>
            <a:cxnSpLocks/>
          </p:cNvCxnSpPr>
          <p:nvPr/>
        </p:nvCxnSpPr>
        <p:spPr>
          <a:xfrm>
            <a:off x="5111195" y="2162175"/>
            <a:ext cx="0" cy="3361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FB85AAA-CECC-2A1E-FE9B-87179907A9C0}"/>
              </a:ext>
            </a:extLst>
          </p:cNvPr>
          <p:cNvCxnSpPr>
            <a:cxnSpLocks/>
          </p:cNvCxnSpPr>
          <p:nvPr/>
        </p:nvCxnSpPr>
        <p:spPr>
          <a:xfrm>
            <a:off x="6249628" y="2162175"/>
            <a:ext cx="0" cy="3361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E4C684C-E49A-3E75-5EE5-24BBE048D74A}"/>
              </a:ext>
            </a:extLst>
          </p:cNvPr>
          <p:cNvCxnSpPr>
            <a:cxnSpLocks/>
          </p:cNvCxnSpPr>
          <p:nvPr/>
        </p:nvCxnSpPr>
        <p:spPr>
          <a:xfrm>
            <a:off x="7388062" y="2162175"/>
            <a:ext cx="0" cy="3361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8C012B3-2C7C-9501-A21D-408E692716BC}"/>
              </a:ext>
            </a:extLst>
          </p:cNvPr>
          <p:cNvSpPr txBox="1"/>
          <p:nvPr/>
        </p:nvSpPr>
        <p:spPr>
          <a:xfrm>
            <a:off x="1695898" y="2191762"/>
            <a:ext cx="1138427" cy="300082"/>
          </a:xfrm>
          <a:prstGeom prst="rect">
            <a:avLst/>
          </a:prstGeom>
          <a:noFill/>
        </p:spPr>
        <p:txBody>
          <a:bodyPr wrap="square" rtlCol="0">
            <a:spAutoFit/>
          </a:bodyPr>
          <a:lstStyle/>
          <a:p>
            <a:pPr algn="ctr" defTabSz="685800"/>
            <a:r>
              <a:rPr lang="en-US" sz="1350" dirty="0">
                <a:solidFill>
                  <a:prstClr val="black"/>
                </a:solidFill>
                <a:latin typeface="Calibri" panose="020F0502020204030204"/>
              </a:rPr>
              <a:t>Year 1</a:t>
            </a:r>
          </a:p>
        </p:txBody>
      </p:sp>
      <p:sp>
        <p:nvSpPr>
          <p:cNvPr id="18" name="TextBox 17">
            <a:extLst>
              <a:ext uri="{FF2B5EF4-FFF2-40B4-BE49-F238E27FC236}">
                <a16:creationId xmlns:a16="http://schemas.microsoft.com/office/drawing/2014/main" id="{C6F64A43-F991-4284-2B89-CCFF90A6C0B0}"/>
              </a:ext>
            </a:extLst>
          </p:cNvPr>
          <p:cNvSpPr txBox="1"/>
          <p:nvPr/>
        </p:nvSpPr>
        <p:spPr>
          <a:xfrm>
            <a:off x="2834332" y="2191762"/>
            <a:ext cx="1138427" cy="300082"/>
          </a:xfrm>
          <a:prstGeom prst="rect">
            <a:avLst/>
          </a:prstGeom>
          <a:noFill/>
        </p:spPr>
        <p:txBody>
          <a:bodyPr wrap="square" rtlCol="0">
            <a:spAutoFit/>
          </a:bodyPr>
          <a:lstStyle/>
          <a:p>
            <a:pPr algn="ctr" defTabSz="685800"/>
            <a:r>
              <a:rPr lang="en-US" sz="1350" dirty="0">
                <a:solidFill>
                  <a:prstClr val="black"/>
                </a:solidFill>
                <a:latin typeface="Calibri" panose="020F0502020204030204"/>
              </a:rPr>
              <a:t>Year 2</a:t>
            </a:r>
          </a:p>
        </p:txBody>
      </p:sp>
      <p:sp>
        <p:nvSpPr>
          <p:cNvPr id="19" name="TextBox 18">
            <a:extLst>
              <a:ext uri="{FF2B5EF4-FFF2-40B4-BE49-F238E27FC236}">
                <a16:creationId xmlns:a16="http://schemas.microsoft.com/office/drawing/2014/main" id="{2ACF8F39-7CB5-1B71-E8A3-78F3EEC80E84}"/>
              </a:ext>
            </a:extLst>
          </p:cNvPr>
          <p:cNvSpPr txBox="1"/>
          <p:nvPr/>
        </p:nvSpPr>
        <p:spPr>
          <a:xfrm>
            <a:off x="3972765" y="2191762"/>
            <a:ext cx="1138427" cy="300082"/>
          </a:xfrm>
          <a:prstGeom prst="rect">
            <a:avLst/>
          </a:prstGeom>
          <a:noFill/>
        </p:spPr>
        <p:txBody>
          <a:bodyPr wrap="square" rtlCol="0">
            <a:spAutoFit/>
          </a:bodyPr>
          <a:lstStyle/>
          <a:p>
            <a:pPr algn="ctr" defTabSz="685800"/>
            <a:r>
              <a:rPr lang="en-US" sz="1350" dirty="0">
                <a:solidFill>
                  <a:prstClr val="black"/>
                </a:solidFill>
                <a:latin typeface="Calibri" panose="020F0502020204030204"/>
              </a:rPr>
              <a:t>Year 3</a:t>
            </a:r>
          </a:p>
        </p:txBody>
      </p:sp>
      <p:sp>
        <p:nvSpPr>
          <p:cNvPr id="20" name="TextBox 19">
            <a:extLst>
              <a:ext uri="{FF2B5EF4-FFF2-40B4-BE49-F238E27FC236}">
                <a16:creationId xmlns:a16="http://schemas.microsoft.com/office/drawing/2014/main" id="{263E5D9A-ADD7-2FA9-062F-64681D8DD7FA}"/>
              </a:ext>
            </a:extLst>
          </p:cNvPr>
          <p:cNvSpPr txBox="1"/>
          <p:nvPr/>
        </p:nvSpPr>
        <p:spPr>
          <a:xfrm>
            <a:off x="5111198" y="2191762"/>
            <a:ext cx="1138427" cy="300082"/>
          </a:xfrm>
          <a:prstGeom prst="rect">
            <a:avLst/>
          </a:prstGeom>
          <a:noFill/>
        </p:spPr>
        <p:txBody>
          <a:bodyPr wrap="square" rtlCol="0">
            <a:spAutoFit/>
          </a:bodyPr>
          <a:lstStyle/>
          <a:p>
            <a:pPr algn="ctr" defTabSz="685800"/>
            <a:r>
              <a:rPr lang="en-US" sz="1350" dirty="0">
                <a:solidFill>
                  <a:prstClr val="black"/>
                </a:solidFill>
                <a:latin typeface="Calibri" panose="020F0502020204030204"/>
              </a:rPr>
              <a:t>Year 4</a:t>
            </a:r>
          </a:p>
        </p:txBody>
      </p:sp>
      <p:sp>
        <p:nvSpPr>
          <p:cNvPr id="21" name="TextBox 20">
            <a:extLst>
              <a:ext uri="{FF2B5EF4-FFF2-40B4-BE49-F238E27FC236}">
                <a16:creationId xmlns:a16="http://schemas.microsoft.com/office/drawing/2014/main" id="{296C1673-7E53-4311-E17A-052FE1B7A0D6}"/>
              </a:ext>
            </a:extLst>
          </p:cNvPr>
          <p:cNvSpPr txBox="1"/>
          <p:nvPr/>
        </p:nvSpPr>
        <p:spPr>
          <a:xfrm>
            <a:off x="6249631" y="2191762"/>
            <a:ext cx="1138427" cy="300082"/>
          </a:xfrm>
          <a:prstGeom prst="rect">
            <a:avLst/>
          </a:prstGeom>
          <a:noFill/>
        </p:spPr>
        <p:txBody>
          <a:bodyPr wrap="square" rtlCol="0">
            <a:spAutoFit/>
          </a:bodyPr>
          <a:lstStyle/>
          <a:p>
            <a:pPr algn="ctr" defTabSz="685800"/>
            <a:r>
              <a:rPr lang="en-US" sz="1350" dirty="0">
                <a:solidFill>
                  <a:prstClr val="black"/>
                </a:solidFill>
                <a:latin typeface="Calibri" panose="020F0502020204030204"/>
              </a:rPr>
              <a:t>Year 5</a:t>
            </a:r>
          </a:p>
        </p:txBody>
      </p:sp>
      <p:sp>
        <p:nvSpPr>
          <p:cNvPr id="22" name="TextBox 21">
            <a:extLst>
              <a:ext uri="{FF2B5EF4-FFF2-40B4-BE49-F238E27FC236}">
                <a16:creationId xmlns:a16="http://schemas.microsoft.com/office/drawing/2014/main" id="{446134D2-FE6B-801C-31F5-B33891A7DB2D}"/>
              </a:ext>
            </a:extLst>
          </p:cNvPr>
          <p:cNvSpPr txBox="1"/>
          <p:nvPr/>
        </p:nvSpPr>
        <p:spPr>
          <a:xfrm>
            <a:off x="1807621" y="1584488"/>
            <a:ext cx="4458538" cy="738664"/>
          </a:xfrm>
          <a:prstGeom prst="rect">
            <a:avLst/>
          </a:prstGeom>
          <a:noFill/>
        </p:spPr>
        <p:txBody>
          <a:bodyPr wrap="square" rtlCol="0">
            <a:spAutoFit/>
          </a:bodyPr>
          <a:lstStyle/>
          <a:p>
            <a:pPr defTabSz="685800"/>
            <a:r>
              <a:rPr lang="en-US" sz="2100" dirty="0">
                <a:solidFill>
                  <a:prstClr val="black"/>
                </a:solidFill>
                <a:latin typeface="Calibri" panose="020F0502020204030204"/>
              </a:rPr>
              <a:t>Accounting Pipeline (FT College Studies)</a:t>
            </a:r>
          </a:p>
        </p:txBody>
      </p:sp>
      <p:sp>
        <p:nvSpPr>
          <p:cNvPr id="23" name="Arrow: Right 22">
            <a:extLst>
              <a:ext uri="{FF2B5EF4-FFF2-40B4-BE49-F238E27FC236}">
                <a16:creationId xmlns:a16="http://schemas.microsoft.com/office/drawing/2014/main" id="{35CF4AAD-CDF7-1864-E04F-0B583EA19BD4}"/>
              </a:ext>
            </a:extLst>
          </p:cNvPr>
          <p:cNvSpPr/>
          <p:nvPr/>
        </p:nvSpPr>
        <p:spPr>
          <a:xfrm>
            <a:off x="404897" y="1584488"/>
            <a:ext cx="1366490" cy="392415"/>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Acct Majors</a:t>
            </a:r>
          </a:p>
        </p:txBody>
      </p:sp>
      <p:grpSp>
        <p:nvGrpSpPr>
          <p:cNvPr id="37" name="Group 7">
            <a:extLst>
              <a:ext uri="{FF2B5EF4-FFF2-40B4-BE49-F238E27FC236}">
                <a16:creationId xmlns:a16="http://schemas.microsoft.com/office/drawing/2014/main" id="{60C8E49B-C845-A5C6-53A6-8E285101C1B2}"/>
              </a:ext>
            </a:extLst>
          </p:cNvPr>
          <p:cNvGrpSpPr>
            <a:grpSpLocks/>
          </p:cNvGrpSpPr>
          <p:nvPr/>
        </p:nvGrpSpPr>
        <p:grpSpPr bwMode="auto">
          <a:xfrm>
            <a:off x="6249625" y="1478120"/>
            <a:ext cx="1161874" cy="323705"/>
            <a:chOff x="110894579" y="109543627"/>
            <a:chExt cx="1709386" cy="832353"/>
          </a:xfrm>
        </p:grpSpPr>
        <p:sp>
          <p:nvSpPr>
            <p:cNvPr id="38" name="Rectangle 8">
              <a:extLst>
                <a:ext uri="{FF2B5EF4-FFF2-40B4-BE49-F238E27FC236}">
                  <a16:creationId xmlns:a16="http://schemas.microsoft.com/office/drawing/2014/main" id="{D7B5F0A6-3A8E-E58B-26C3-D29D2B835938}"/>
                </a:ext>
              </a:extLst>
            </p:cNvPr>
            <p:cNvSpPr>
              <a:spLocks noChangeArrowheads="1"/>
            </p:cNvSpPr>
            <p:nvPr/>
          </p:nvSpPr>
          <p:spPr bwMode="auto">
            <a:xfrm>
              <a:off x="111108401" y="109543627"/>
              <a:ext cx="1312984" cy="832339"/>
            </a:xfrm>
            <a:prstGeom prst="rect">
              <a:avLst/>
            </a:prstGeom>
            <a:gradFill rotWithShape="1">
              <a:gsLst>
                <a:gs pos="0">
                  <a:srgbClr val="A6A6A6"/>
                </a:gs>
                <a:gs pos="49500">
                  <a:srgbClr val="D9D9D9"/>
                </a:gs>
                <a:gs pos="100000">
                  <a:srgbClr val="A6A6A6"/>
                </a:gs>
              </a:gsLst>
              <a:lin ang="54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9" name="Oval 9">
              <a:extLst>
                <a:ext uri="{FF2B5EF4-FFF2-40B4-BE49-F238E27FC236}">
                  <a16:creationId xmlns:a16="http://schemas.microsoft.com/office/drawing/2014/main" id="{9B0B9087-6250-5D09-A585-FC8A5EAD084D}"/>
                </a:ext>
              </a:extLst>
            </p:cNvPr>
            <p:cNvSpPr>
              <a:spLocks noChangeArrowheads="1"/>
            </p:cNvSpPr>
            <p:nvPr/>
          </p:nvSpPr>
          <p:spPr bwMode="auto">
            <a:xfrm>
              <a:off x="112228826" y="109543641"/>
              <a:ext cx="375139" cy="832339"/>
            </a:xfrm>
            <a:prstGeom prst="ellipse">
              <a:avLst/>
            </a:prstGeom>
            <a:gradFill rotWithShape="1">
              <a:gsLst>
                <a:gs pos="0">
                  <a:srgbClr val="A6A6A6"/>
                </a:gs>
                <a:gs pos="49500">
                  <a:srgbClr val="D9D9D9"/>
                </a:gs>
                <a:gs pos="100000">
                  <a:srgbClr val="A6A6A6"/>
                </a:gs>
              </a:gsLst>
              <a:lin ang="5400000" scaled="1"/>
            </a:gra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40" name="Oval 10">
              <a:extLst>
                <a:ext uri="{FF2B5EF4-FFF2-40B4-BE49-F238E27FC236}">
                  <a16:creationId xmlns:a16="http://schemas.microsoft.com/office/drawing/2014/main" id="{602C8CAC-67FE-B293-76E7-F7E0074B4932}"/>
                </a:ext>
              </a:extLst>
            </p:cNvPr>
            <p:cNvSpPr>
              <a:spLocks noChangeArrowheads="1"/>
            </p:cNvSpPr>
            <p:nvPr/>
          </p:nvSpPr>
          <p:spPr bwMode="auto">
            <a:xfrm>
              <a:off x="110894579" y="109543641"/>
              <a:ext cx="375139" cy="832339"/>
            </a:xfrm>
            <a:prstGeom prst="ellipse">
              <a:avLst/>
            </a:prstGeom>
            <a:gradFill rotWithShape="1">
              <a:gsLst>
                <a:gs pos="0">
                  <a:srgbClr val="A6A6A6"/>
                </a:gs>
                <a:gs pos="49500">
                  <a:srgbClr val="D9D9D9"/>
                </a:gs>
                <a:gs pos="100000">
                  <a:srgbClr val="A6A6A6"/>
                </a:gs>
              </a:gsLst>
              <a:lin ang="5400000" scaled="1"/>
            </a:gradFill>
            <a:ln>
              <a:noFill/>
            </a:ln>
            <a:effectLst/>
            <a:extLst>
              <a:ext uri="{91240B29-F687-4F45-9708-019B960494DF}">
                <a14:hiddenLine xmlns:a14="http://schemas.microsoft.com/office/drawing/2010/main" w="2540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a:endParaRPr lang="en-US" sz="1350">
                <a:solidFill>
                  <a:prstClr val="black"/>
                </a:solidFill>
                <a:latin typeface="Calibri" panose="020F0502020204030204"/>
              </a:endParaRPr>
            </a:p>
          </p:txBody>
        </p:sp>
      </p:grpSp>
      <p:grpSp>
        <p:nvGrpSpPr>
          <p:cNvPr id="33" name="Group 7">
            <a:extLst>
              <a:ext uri="{FF2B5EF4-FFF2-40B4-BE49-F238E27FC236}">
                <a16:creationId xmlns:a16="http://schemas.microsoft.com/office/drawing/2014/main" id="{9F1ACB4D-3AB2-C5BB-EB3D-CDF52855BB45}"/>
              </a:ext>
            </a:extLst>
          </p:cNvPr>
          <p:cNvGrpSpPr>
            <a:grpSpLocks/>
          </p:cNvGrpSpPr>
          <p:nvPr/>
        </p:nvGrpSpPr>
        <p:grpSpPr bwMode="auto">
          <a:xfrm>
            <a:off x="6249625" y="1766425"/>
            <a:ext cx="1161874" cy="323705"/>
            <a:chOff x="110894579" y="109543627"/>
            <a:chExt cx="1709386" cy="832353"/>
          </a:xfrm>
        </p:grpSpPr>
        <p:sp>
          <p:nvSpPr>
            <p:cNvPr id="34" name="Rectangle 8">
              <a:extLst>
                <a:ext uri="{FF2B5EF4-FFF2-40B4-BE49-F238E27FC236}">
                  <a16:creationId xmlns:a16="http://schemas.microsoft.com/office/drawing/2014/main" id="{294A2EF7-E2A4-E3B4-DC99-75F95A5D2F76}"/>
                </a:ext>
              </a:extLst>
            </p:cNvPr>
            <p:cNvSpPr>
              <a:spLocks noChangeArrowheads="1"/>
            </p:cNvSpPr>
            <p:nvPr/>
          </p:nvSpPr>
          <p:spPr bwMode="auto">
            <a:xfrm>
              <a:off x="111108401" y="109543627"/>
              <a:ext cx="1312984" cy="832339"/>
            </a:xfrm>
            <a:prstGeom prst="rect">
              <a:avLst/>
            </a:prstGeom>
            <a:gradFill rotWithShape="1">
              <a:gsLst>
                <a:gs pos="0">
                  <a:srgbClr val="A6A6A6"/>
                </a:gs>
                <a:gs pos="49500">
                  <a:srgbClr val="D9D9D9"/>
                </a:gs>
                <a:gs pos="100000">
                  <a:srgbClr val="A6A6A6"/>
                </a:gs>
              </a:gsLst>
              <a:lin ang="54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5" name="Oval 9">
              <a:extLst>
                <a:ext uri="{FF2B5EF4-FFF2-40B4-BE49-F238E27FC236}">
                  <a16:creationId xmlns:a16="http://schemas.microsoft.com/office/drawing/2014/main" id="{2992DCFE-C57B-BAD8-A484-BE39108BE82E}"/>
                </a:ext>
              </a:extLst>
            </p:cNvPr>
            <p:cNvSpPr>
              <a:spLocks noChangeArrowheads="1"/>
            </p:cNvSpPr>
            <p:nvPr/>
          </p:nvSpPr>
          <p:spPr bwMode="auto">
            <a:xfrm>
              <a:off x="112228826" y="109543641"/>
              <a:ext cx="375139" cy="832339"/>
            </a:xfrm>
            <a:prstGeom prst="ellipse">
              <a:avLst/>
            </a:prstGeom>
            <a:gradFill rotWithShape="1">
              <a:gsLst>
                <a:gs pos="0">
                  <a:srgbClr val="A6A6A6"/>
                </a:gs>
                <a:gs pos="49500">
                  <a:srgbClr val="D9D9D9"/>
                </a:gs>
                <a:gs pos="100000">
                  <a:srgbClr val="A6A6A6"/>
                </a:gs>
              </a:gsLst>
              <a:lin ang="5400000" scaled="1"/>
            </a:gra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6" name="Oval 10">
              <a:extLst>
                <a:ext uri="{FF2B5EF4-FFF2-40B4-BE49-F238E27FC236}">
                  <a16:creationId xmlns:a16="http://schemas.microsoft.com/office/drawing/2014/main" id="{DCE7DC8A-5252-4386-B0A2-61FB8F25C1C9}"/>
                </a:ext>
              </a:extLst>
            </p:cNvPr>
            <p:cNvSpPr>
              <a:spLocks noChangeArrowheads="1"/>
            </p:cNvSpPr>
            <p:nvPr/>
          </p:nvSpPr>
          <p:spPr bwMode="auto">
            <a:xfrm>
              <a:off x="110894579" y="109543641"/>
              <a:ext cx="375139" cy="832339"/>
            </a:xfrm>
            <a:prstGeom prst="ellipse">
              <a:avLst/>
            </a:prstGeom>
            <a:gradFill rotWithShape="1">
              <a:gsLst>
                <a:gs pos="0">
                  <a:srgbClr val="A6A6A6"/>
                </a:gs>
                <a:gs pos="49500">
                  <a:srgbClr val="D9D9D9"/>
                </a:gs>
                <a:gs pos="100000">
                  <a:srgbClr val="A6A6A6"/>
                </a:gs>
              </a:gsLst>
              <a:lin ang="5400000" scaled="1"/>
            </a:gradFill>
            <a:ln>
              <a:noFill/>
            </a:ln>
            <a:effectLst/>
            <a:extLst>
              <a:ext uri="{91240B29-F687-4F45-9708-019B960494DF}">
                <a14:hiddenLine xmlns:a14="http://schemas.microsoft.com/office/drawing/2010/main" w="2540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a:endParaRPr lang="en-US" sz="1350">
                <a:solidFill>
                  <a:prstClr val="black"/>
                </a:solidFill>
                <a:latin typeface="Calibri" panose="020F0502020204030204"/>
              </a:endParaRPr>
            </a:p>
          </p:txBody>
        </p:sp>
      </p:grpSp>
      <p:sp>
        <p:nvSpPr>
          <p:cNvPr id="41" name="Rectangle 40">
            <a:extLst>
              <a:ext uri="{FF2B5EF4-FFF2-40B4-BE49-F238E27FC236}">
                <a16:creationId xmlns:a16="http://schemas.microsoft.com/office/drawing/2014/main" id="{04670771-43E0-8872-D099-4A5E5B1A8C7A}"/>
              </a:ext>
            </a:extLst>
          </p:cNvPr>
          <p:cNvSpPr/>
          <p:nvPr/>
        </p:nvSpPr>
        <p:spPr>
          <a:xfrm rot="2211936">
            <a:off x="7209615" y="1609433"/>
            <a:ext cx="207169" cy="16858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2" name="Rectangle 41">
            <a:extLst>
              <a:ext uri="{FF2B5EF4-FFF2-40B4-BE49-F238E27FC236}">
                <a16:creationId xmlns:a16="http://schemas.microsoft.com/office/drawing/2014/main" id="{D14A4E2B-0C9D-CEC9-7439-5C3D73B7BA4B}"/>
              </a:ext>
            </a:extLst>
          </p:cNvPr>
          <p:cNvSpPr/>
          <p:nvPr/>
        </p:nvSpPr>
        <p:spPr>
          <a:xfrm rot="19666844">
            <a:off x="7215411" y="1780461"/>
            <a:ext cx="207169" cy="16858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4" name="Arrow: Right 23">
            <a:extLst>
              <a:ext uri="{FF2B5EF4-FFF2-40B4-BE49-F238E27FC236}">
                <a16:creationId xmlns:a16="http://schemas.microsoft.com/office/drawing/2014/main" id="{AB6A0342-B7AF-319D-0C01-E2BD8FD12AC5}"/>
              </a:ext>
            </a:extLst>
          </p:cNvPr>
          <p:cNvSpPr/>
          <p:nvPr/>
        </p:nvSpPr>
        <p:spPr>
          <a:xfrm>
            <a:off x="7279846" y="1584488"/>
            <a:ext cx="1366490" cy="392415"/>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CPAs </a:t>
            </a:r>
            <a:r>
              <a:rPr lang="en-US" sz="1350" dirty="0" err="1">
                <a:solidFill>
                  <a:prstClr val="white"/>
                </a:solidFill>
                <a:latin typeface="Calibri" panose="020F0502020204030204"/>
              </a:rPr>
              <a:t>Elig</a:t>
            </a:r>
            <a:r>
              <a:rPr lang="en-US" sz="1350" dirty="0">
                <a:solidFill>
                  <a:prstClr val="white"/>
                </a:solidFill>
                <a:latin typeface="Calibri" panose="020F0502020204030204"/>
              </a:rPr>
              <a:t> Accts</a:t>
            </a:r>
          </a:p>
        </p:txBody>
      </p:sp>
      <p:sp>
        <p:nvSpPr>
          <p:cNvPr id="43" name="TextBox 42">
            <a:extLst>
              <a:ext uri="{FF2B5EF4-FFF2-40B4-BE49-F238E27FC236}">
                <a16:creationId xmlns:a16="http://schemas.microsoft.com/office/drawing/2014/main" id="{EE1461FE-F896-53A1-1A0A-55DF4F5B8C6F}"/>
              </a:ext>
            </a:extLst>
          </p:cNvPr>
          <p:cNvSpPr txBox="1"/>
          <p:nvPr/>
        </p:nvSpPr>
        <p:spPr>
          <a:xfrm>
            <a:off x="6278956" y="1489416"/>
            <a:ext cx="892439" cy="300082"/>
          </a:xfrm>
          <a:prstGeom prst="rect">
            <a:avLst/>
          </a:prstGeom>
          <a:noFill/>
        </p:spPr>
        <p:txBody>
          <a:bodyPr wrap="square" rtlCol="0">
            <a:spAutoFit/>
          </a:bodyPr>
          <a:lstStyle/>
          <a:p>
            <a:pPr defTabSz="685800"/>
            <a:r>
              <a:rPr lang="en-US" sz="1350" dirty="0">
                <a:solidFill>
                  <a:prstClr val="black"/>
                </a:solidFill>
                <a:latin typeface="Calibri" panose="020F0502020204030204"/>
              </a:rPr>
              <a:t>Education</a:t>
            </a:r>
          </a:p>
        </p:txBody>
      </p:sp>
      <p:sp>
        <p:nvSpPr>
          <p:cNvPr id="44" name="TextBox 43">
            <a:extLst>
              <a:ext uri="{FF2B5EF4-FFF2-40B4-BE49-F238E27FC236}">
                <a16:creationId xmlns:a16="http://schemas.microsoft.com/office/drawing/2014/main" id="{72C8C073-7C8E-9A6F-E1DE-404E650DEAF3}"/>
              </a:ext>
            </a:extLst>
          </p:cNvPr>
          <p:cNvSpPr txBox="1"/>
          <p:nvPr/>
        </p:nvSpPr>
        <p:spPr>
          <a:xfrm>
            <a:off x="6278955" y="1767190"/>
            <a:ext cx="984940" cy="300082"/>
          </a:xfrm>
          <a:prstGeom prst="rect">
            <a:avLst/>
          </a:prstGeom>
          <a:noFill/>
        </p:spPr>
        <p:txBody>
          <a:bodyPr wrap="square" rtlCol="0">
            <a:spAutoFit/>
          </a:bodyPr>
          <a:lstStyle/>
          <a:p>
            <a:pPr defTabSz="685800"/>
            <a:r>
              <a:rPr lang="en-US" sz="1350" dirty="0">
                <a:solidFill>
                  <a:prstClr val="black"/>
                </a:solidFill>
                <a:latin typeface="Calibri" panose="020F0502020204030204"/>
              </a:rPr>
              <a:t>Experience</a:t>
            </a:r>
          </a:p>
        </p:txBody>
      </p:sp>
      <p:sp>
        <p:nvSpPr>
          <p:cNvPr id="45" name="TextBox 44">
            <a:extLst>
              <a:ext uri="{FF2B5EF4-FFF2-40B4-BE49-F238E27FC236}">
                <a16:creationId xmlns:a16="http://schemas.microsoft.com/office/drawing/2014/main" id="{91FE5DB1-F1AE-E1FA-2B97-340EDBB6A314}"/>
              </a:ext>
            </a:extLst>
          </p:cNvPr>
          <p:cNvSpPr txBox="1"/>
          <p:nvPr/>
        </p:nvSpPr>
        <p:spPr>
          <a:xfrm>
            <a:off x="7388057" y="2162173"/>
            <a:ext cx="1391728" cy="300082"/>
          </a:xfrm>
          <a:prstGeom prst="rect">
            <a:avLst/>
          </a:prstGeom>
          <a:noFill/>
        </p:spPr>
        <p:txBody>
          <a:bodyPr wrap="none" rtlCol="0">
            <a:spAutoFit/>
          </a:bodyPr>
          <a:lstStyle/>
          <a:p>
            <a:pPr defTabSz="685800"/>
            <a:r>
              <a:rPr lang="en-US" sz="1350" dirty="0">
                <a:solidFill>
                  <a:prstClr val="black"/>
                </a:solidFill>
                <a:latin typeface="Calibri" panose="020F0502020204030204"/>
              </a:rPr>
              <a:t>+ 1 </a:t>
            </a:r>
            <a:r>
              <a:rPr lang="en-US" sz="1350" dirty="0" err="1">
                <a:solidFill>
                  <a:prstClr val="black"/>
                </a:solidFill>
                <a:latin typeface="Calibri" panose="020F0502020204030204"/>
              </a:rPr>
              <a:t>yr</a:t>
            </a:r>
            <a:r>
              <a:rPr lang="en-US" sz="1350" dirty="0">
                <a:solidFill>
                  <a:prstClr val="black"/>
                </a:solidFill>
                <a:latin typeface="Calibri" panose="020F0502020204030204"/>
              </a:rPr>
              <a:t> Experience</a:t>
            </a:r>
          </a:p>
        </p:txBody>
      </p:sp>
    </p:spTree>
    <p:extLst>
      <p:ext uri="{BB962C8B-B14F-4D97-AF65-F5344CB8AC3E}">
        <p14:creationId xmlns:p14="http://schemas.microsoft.com/office/powerpoint/2010/main" val="107010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xit" presetSubtype="0" fill="hold" nodeType="afterEffect">
                                  <p:stCondLst>
                                    <p:cond delay="0"/>
                                  </p:stCondLst>
                                  <p:childTnLst>
                                    <p:animEffect transition="out" filter="wipe(down)">
                                      <p:cBhvr>
                                        <p:cTn id="6" dur="180" accel="50000">
                                          <p:stCondLst>
                                            <p:cond delay="1820"/>
                                          </p:stCondLst>
                                        </p:cTn>
                                        <p:tgtEl>
                                          <p:spTgt spid="7"/>
                                        </p:tgtEl>
                                      </p:cBhvr>
                                    </p:animEffect>
                                    <p:anim calcmode="lin" valueType="num">
                                      <p:cBhvr>
                                        <p:cTn id="7" dur="1822" tmFilter="0,0; 0.14,0.31; 0.43,0.73; 0.71,0.91; 1.0,1.0">
                                          <p:stCondLst>
                                            <p:cond delay="0"/>
                                          </p:stCondLst>
                                        </p:cTn>
                                        <p:tgtEl>
                                          <p:spTgt spid="7"/>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7"/>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7"/>
                                        </p:tgtEl>
                                        <p:attrNameLst>
                                          <p:attrName>ppt_y</p:attrName>
                                        </p:attrNameLst>
                                      </p:cBhvr>
                                      <p:tavLst>
                                        <p:tav tm="0">
                                          <p:val>
                                            <p:strVal val="ppt_y"/>
                                          </p:val>
                                        </p:tav>
                                        <p:tav tm="100000">
                                          <p:val>
                                            <p:strVal val="ppt_y+ppt_h"/>
                                          </p:val>
                                        </p:tav>
                                      </p:tavLst>
                                    </p:anim>
                                    <p:animScale>
                                      <p:cBhvr>
                                        <p:cTn id="14" dur="26">
                                          <p:stCondLst>
                                            <p:cond delay="620"/>
                                          </p:stCondLst>
                                        </p:cTn>
                                        <p:tgtEl>
                                          <p:spTgt spid="7"/>
                                        </p:tgtEl>
                                      </p:cBhvr>
                                      <p:to x="100000" y="60000"/>
                                    </p:animScale>
                                    <p:animScale>
                                      <p:cBhvr>
                                        <p:cTn id="15" dur="166" decel="50000">
                                          <p:stCondLst>
                                            <p:cond delay="646"/>
                                          </p:stCondLst>
                                        </p:cTn>
                                        <p:tgtEl>
                                          <p:spTgt spid="7"/>
                                        </p:tgtEl>
                                      </p:cBhvr>
                                      <p:to x="100000" y="100000"/>
                                    </p:animScale>
                                    <p:animScale>
                                      <p:cBhvr>
                                        <p:cTn id="16" dur="26">
                                          <p:stCondLst>
                                            <p:cond delay="1312"/>
                                          </p:stCondLst>
                                        </p:cTn>
                                        <p:tgtEl>
                                          <p:spTgt spid="7"/>
                                        </p:tgtEl>
                                      </p:cBhvr>
                                      <p:to x="100000" y="80000"/>
                                    </p:animScale>
                                    <p:animScale>
                                      <p:cBhvr>
                                        <p:cTn id="17" dur="166" decel="50000">
                                          <p:stCondLst>
                                            <p:cond delay="1338"/>
                                          </p:stCondLst>
                                        </p:cTn>
                                        <p:tgtEl>
                                          <p:spTgt spid="7"/>
                                        </p:tgtEl>
                                      </p:cBhvr>
                                      <p:to x="100000" y="100000"/>
                                    </p:animScale>
                                    <p:animScale>
                                      <p:cBhvr>
                                        <p:cTn id="18" dur="26">
                                          <p:stCondLst>
                                            <p:cond delay="1642"/>
                                          </p:stCondLst>
                                        </p:cTn>
                                        <p:tgtEl>
                                          <p:spTgt spid="7"/>
                                        </p:tgtEl>
                                      </p:cBhvr>
                                      <p:to x="100000" y="90000"/>
                                    </p:animScale>
                                    <p:animScale>
                                      <p:cBhvr>
                                        <p:cTn id="19" dur="166" decel="50000">
                                          <p:stCondLst>
                                            <p:cond delay="1668"/>
                                          </p:stCondLst>
                                        </p:cTn>
                                        <p:tgtEl>
                                          <p:spTgt spid="7"/>
                                        </p:tgtEl>
                                      </p:cBhvr>
                                      <p:to x="100000" y="100000"/>
                                    </p:animScale>
                                    <p:animScale>
                                      <p:cBhvr>
                                        <p:cTn id="20" dur="26">
                                          <p:stCondLst>
                                            <p:cond delay="1808"/>
                                          </p:stCondLst>
                                        </p:cTn>
                                        <p:tgtEl>
                                          <p:spTgt spid="7"/>
                                        </p:tgtEl>
                                      </p:cBhvr>
                                      <p:to x="100000" y="95000"/>
                                    </p:animScale>
                                    <p:animScale>
                                      <p:cBhvr>
                                        <p:cTn id="21" dur="166" decel="50000">
                                          <p:stCondLst>
                                            <p:cond delay="1834"/>
                                          </p:stCondLst>
                                        </p:cTn>
                                        <p:tgtEl>
                                          <p:spTgt spid="7"/>
                                        </p:tgtEl>
                                      </p:cBhvr>
                                      <p:to x="100000" y="100000"/>
                                    </p:animScale>
                                    <p:set>
                                      <p:cBhvr>
                                        <p:cTn id="22" dur="1" fill="hold">
                                          <p:stCondLst>
                                            <p:cond delay="1999"/>
                                          </p:stCondLst>
                                        </p:cTn>
                                        <p:tgtEl>
                                          <p:spTgt spid="7"/>
                                        </p:tgtEl>
                                        <p:attrNameLst>
                                          <p:attrName>style.visibility</p:attrName>
                                        </p:attrNameLst>
                                      </p:cBhvr>
                                      <p:to>
                                        <p:strVal val="hidden"/>
                                      </p:to>
                                    </p:se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left)">
                                      <p:cBhvr>
                                        <p:cTn id="26" dur="500"/>
                                        <p:tgtEl>
                                          <p:spTgt spid="37"/>
                                        </p:tgtEl>
                                      </p:cBhvr>
                                    </p:animEffect>
                                  </p:childTnLst>
                                </p:cTn>
                              </p:par>
                              <p:par>
                                <p:cTn id="27" presetID="22" presetClass="entr" presetSubtype="8"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left)">
                                      <p:cBhvr>
                                        <p:cTn id="35" dur="500"/>
                                        <p:tgtEl>
                                          <p:spTgt spid="42"/>
                                        </p:tgtEl>
                                      </p:cBhvr>
                                    </p:animEffect>
                                  </p:childTnLst>
                                </p:cTn>
                              </p:par>
                            </p:childTnLst>
                          </p:cTn>
                        </p:par>
                        <p:par>
                          <p:cTn id="36" fill="hold">
                            <p:stCondLst>
                              <p:cond delay="2500"/>
                            </p:stCondLst>
                            <p:childTnLst>
                              <p:par>
                                <p:cTn id="37" presetID="1" presetClass="entr" presetSubtype="0"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par>
                          <p:cTn id="39" fill="hold">
                            <p:stCondLst>
                              <p:cond delay="2500"/>
                            </p:stCondLst>
                            <p:childTnLst>
                              <p:par>
                                <p:cTn id="40" presetID="1" presetClass="entr" presetSubtype="0" fill="hold" grpId="0" nodeType="afterEffect">
                                  <p:stCondLst>
                                    <p:cond delay="0"/>
                                  </p:stCondLst>
                                  <p:childTnLst>
                                    <p:set>
                                      <p:cBhvr>
                                        <p:cTn id="41" dur="1" fill="hold">
                                          <p:stCondLst>
                                            <p:cond delay="0"/>
                                          </p:stCondLst>
                                        </p:cTn>
                                        <p:tgtEl>
                                          <p:spTgt spid="44"/>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p:bldP spid="44" grpId="0"/>
      <p:bldP spid="4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7AA4A-7007-04A1-C9D4-55AECA0BB7FA}"/>
              </a:ext>
            </a:extLst>
          </p:cNvPr>
          <p:cNvSpPr>
            <a:spLocks noGrp="1"/>
          </p:cNvSpPr>
          <p:nvPr>
            <p:ph type="title"/>
          </p:nvPr>
        </p:nvSpPr>
        <p:spPr/>
        <p:txBody>
          <a:bodyPr/>
          <a:lstStyle/>
          <a:p>
            <a:r>
              <a:rPr lang="en-US" dirty="0"/>
              <a:t>Filling the Pipeline</a:t>
            </a:r>
          </a:p>
        </p:txBody>
      </p:sp>
      <p:sp>
        <p:nvSpPr>
          <p:cNvPr id="3" name="Text Placeholder 2">
            <a:extLst>
              <a:ext uri="{FF2B5EF4-FFF2-40B4-BE49-F238E27FC236}">
                <a16:creationId xmlns:a16="http://schemas.microsoft.com/office/drawing/2014/main" id="{B8D9B435-683E-CCC8-6912-990FAB87AC5B}"/>
              </a:ext>
            </a:extLst>
          </p:cNvPr>
          <p:cNvSpPr>
            <a:spLocks noGrp="1"/>
          </p:cNvSpPr>
          <p:nvPr>
            <p:ph type="body" idx="1"/>
          </p:nvPr>
        </p:nvSpPr>
        <p:spPr/>
        <p:txBody>
          <a:bodyPr/>
          <a:lstStyle/>
          <a:p>
            <a:r>
              <a:rPr lang="en-US" dirty="0"/>
              <a:t>Proposal 2</a:t>
            </a:r>
          </a:p>
        </p:txBody>
      </p:sp>
      <p:sp>
        <p:nvSpPr>
          <p:cNvPr id="4" name="Rectangle 3">
            <a:extLst>
              <a:ext uri="{FF2B5EF4-FFF2-40B4-BE49-F238E27FC236}">
                <a16:creationId xmlns:a16="http://schemas.microsoft.com/office/drawing/2014/main" id="{970ABF6F-4FE4-EBE9-CE84-593E5969B480}"/>
              </a:ext>
            </a:extLst>
          </p:cNvPr>
          <p:cNvSpPr>
            <a:spLocks noChangeArrowheads="1"/>
          </p:cNvSpPr>
          <p:nvPr/>
        </p:nvSpPr>
        <p:spPr bwMode="auto">
          <a:xfrm>
            <a:off x="1675724" y="1471261"/>
            <a:ext cx="4757052" cy="623888"/>
          </a:xfrm>
          <a:prstGeom prst="rect">
            <a:avLst/>
          </a:prstGeom>
          <a:gradFill rotWithShape="1">
            <a:gsLst>
              <a:gs pos="0">
                <a:srgbClr val="A6A6A6"/>
              </a:gs>
              <a:gs pos="49500">
                <a:srgbClr val="D9D9D9"/>
              </a:gs>
              <a:gs pos="100000">
                <a:srgbClr val="A6A6A6"/>
              </a:gs>
            </a:gsLst>
            <a:lin ang="54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a:endParaRPr lang="en-US" sz="1350" dirty="0">
              <a:solidFill>
                <a:prstClr val="black"/>
              </a:solidFill>
              <a:latin typeface="Calibri" panose="020F0502020204030204"/>
            </a:endParaRPr>
          </a:p>
        </p:txBody>
      </p:sp>
      <p:sp>
        <p:nvSpPr>
          <p:cNvPr id="5" name="Oval 4">
            <a:extLst>
              <a:ext uri="{FF2B5EF4-FFF2-40B4-BE49-F238E27FC236}">
                <a16:creationId xmlns:a16="http://schemas.microsoft.com/office/drawing/2014/main" id="{D9A32BCB-E13C-7274-27EB-039D139CA6BB}"/>
              </a:ext>
            </a:extLst>
          </p:cNvPr>
          <p:cNvSpPr>
            <a:spLocks noChangeArrowheads="1"/>
          </p:cNvSpPr>
          <p:nvPr/>
        </p:nvSpPr>
        <p:spPr bwMode="auto">
          <a:xfrm>
            <a:off x="6288350" y="1471261"/>
            <a:ext cx="281379" cy="623888"/>
          </a:xfrm>
          <a:prstGeom prst="ellipse">
            <a:avLst/>
          </a:prstGeom>
          <a:gradFill rotWithShape="1">
            <a:gsLst>
              <a:gs pos="0">
                <a:srgbClr val="A6A6A6"/>
              </a:gs>
              <a:gs pos="49500">
                <a:srgbClr val="D9D9D9"/>
              </a:gs>
              <a:gs pos="100000">
                <a:srgbClr val="A6A6A6"/>
              </a:gs>
            </a:gsLst>
            <a:lin ang="5400000" scaled="1"/>
          </a:gra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6" name="Oval 5">
            <a:extLst>
              <a:ext uri="{FF2B5EF4-FFF2-40B4-BE49-F238E27FC236}">
                <a16:creationId xmlns:a16="http://schemas.microsoft.com/office/drawing/2014/main" id="{5E6FFC59-7F04-5149-5B9C-6956ABCE0D29}"/>
              </a:ext>
            </a:extLst>
          </p:cNvPr>
          <p:cNvSpPr>
            <a:spLocks noChangeArrowheads="1"/>
          </p:cNvSpPr>
          <p:nvPr/>
        </p:nvSpPr>
        <p:spPr bwMode="auto">
          <a:xfrm>
            <a:off x="1526242" y="1471261"/>
            <a:ext cx="281379" cy="623888"/>
          </a:xfrm>
          <a:prstGeom prst="ellipse">
            <a:avLst/>
          </a:prstGeom>
          <a:gradFill rotWithShape="1">
            <a:gsLst>
              <a:gs pos="0">
                <a:srgbClr val="A6A6A6"/>
              </a:gs>
              <a:gs pos="49500">
                <a:srgbClr val="D9D9D9"/>
              </a:gs>
              <a:gs pos="100000">
                <a:srgbClr val="A6A6A6"/>
              </a:gs>
            </a:gsLst>
            <a:lin ang="5400000" scaled="1"/>
          </a:gra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a:endParaRPr lang="en-US" sz="1350">
              <a:solidFill>
                <a:prstClr val="black"/>
              </a:solidFill>
              <a:latin typeface="Calibri" panose="020F0502020204030204"/>
            </a:endParaRPr>
          </a:p>
        </p:txBody>
      </p:sp>
      <p:cxnSp>
        <p:nvCxnSpPr>
          <p:cNvPr id="7" name="Straight Connector 6">
            <a:extLst>
              <a:ext uri="{FF2B5EF4-FFF2-40B4-BE49-F238E27FC236}">
                <a16:creationId xmlns:a16="http://schemas.microsoft.com/office/drawing/2014/main" id="{3741D3B9-4C18-99B0-382C-2A230C1BD9EC}"/>
              </a:ext>
            </a:extLst>
          </p:cNvPr>
          <p:cNvCxnSpPr>
            <a:cxnSpLocks/>
          </p:cNvCxnSpPr>
          <p:nvPr/>
        </p:nvCxnSpPr>
        <p:spPr>
          <a:xfrm>
            <a:off x="1695895" y="2162175"/>
            <a:ext cx="0" cy="3361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5D22210-93C4-37B0-1885-6C025347356F}"/>
              </a:ext>
            </a:extLst>
          </p:cNvPr>
          <p:cNvCxnSpPr>
            <a:cxnSpLocks/>
          </p:cNvCxnSpPr>
          <p:nvPr/>
        </p:nvCxnSpPr>
        <p:spPr>
          <a:xfrm>
            <a:off x="2834328" y="2162175"/>
            <a:ext cx="0" cy="3361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ED1D3C0-EB48-3826-EB11-B5C2D258ECC7}"/>
              </a:ext>
            </a:extLst>
          </p:cNvPr>
          <p:cNvCxnSpPr>
            <a:cxnSpLocks/>
          </p:cNvCxnSpPr>
          <p:nvPr/>
        </p:nvCxnSpPr>
        <p:spPr>
          <a:xfrm>
            <a:off x="3972761" y="2162175"/>
            <a:ext cx="0" cy="3361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4861A37-3339-FBA9-9126-BBF4B8271F70}"/>
              </a:ext>
            </a:extLst>
          </p:cNvPr>
          <p:cNvCxnSpPr>
            <a:cxnSpLocks/>
          </p:cNvCxnSpPr>
          <p:nvPr/>
        </p:nvCxnSpPr>
        <p:spPr>
          <a:xfrm>
            <a:off x="5111195" y="2162175"/>
            <a:ext cx="0" cy="3361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3930243-5F96-BC6F-4C5C-2733ACA00471}"/>
              </a:ext>
            </a:extLst>
          </p:cNvPr>
          <p:cNvCxnSpPr>
            <a:cxnSpLocks/>
          </p:cNvCxnSpPr>
          <p:nvPr/>
        </p:nvCxnSpPr>
        <p:spPr>
          <a:xfrm>
            <a:off x="6249628" y="2162175"/>
            <a:ext cx="0" cy="3361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656349-9380-D837-7197-BF86E660D613}"/>
              </a:ext>
            </a:extLst>
          </p:cNvPr>
          <p:cNvCxnSpPr>
            <a:cxnSpLocks/>
          </p:cNvCxnSpPr>
          <p:nvPr/>
        </p:nvCxnSpPr>
        <p:spPr>
          <a:xfrm>
            <a:off x="7388062" y="2162175"/>
            <a:ext cx="0" cy="3361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796B3A5-6133-A304-B1D8-AB4035FDC3D4}"/>
              </a:ext>
            </a:extLst>
          </p:cNvPr>
          <p:cNvSpPr txBox="1"/>
          <p:nvPr/>
        </p:nvSpPr>
        <p:spPr>
          <a:xfrm>
            <a:off x="1695898" y="2191762"/>
            <a:ext cx="1138427" cy="300082"/>
          </a:xfrm>
          <a:prstGeom prst="rect">
            <a:avLst/>
          </a:prstGeom>
          <a:noFill/>
        </p:spPr>
        <p:txBody>
          <a:bodyPr wrap="square" rtlCol="0">
            <a:spAutoFit/>
          </a:bodyPr>
          <a:lstStyle/>
          <a:p>
            <a:pPr algn="ctr" defTabSz="685800"/>
            <a:r>
              <a:rPr lang="en-US" sz="1350" dirty="0">
                <a:solidFill>
                  <a:prstClr val="black"/>
                </a:solidFill>
                <a:latin typeface="Calibri" panose="020F0502020204030204"/>
              </a:rPr>
              <a:t>Year 1</a:t>
            </a:r>
          </a:p>
        </p:txBody>
      </p:sp>
      <p:sp>
        <p:nvSpPr>
          <p:cNvPr id="14" name="TextBox 13">
            <a:extLst>
              <a:ext uri="{FF2B5EF4-FFF2-40B4-BE49-F238E27FC236}">
                <a16:creationId xmlns:a16="http://schemas.microsoft.com/office/drawing/2014/main" id="{9CD7E8E4-6011-DFC1-2A1D-A3E3D606A664}"/>
              </a:ext>
            </a:extLst>
          </p:cNvPr>
          <p:cNvSpPr txBox="1"/>
          <p:nvPr/>
        </p:nvSpPr>
        <p:spPr>
          <a:xfrm>
            <a:off x="2834332" y="2191762"/>
            <a:ext cx="1138427" cy="300082"/>
          </a:xfrm>
          <a:prstGeom prst="rect">
            <a:avLst/>
          </a:prstGeom>
          <a:noFill/>
        </p:spPr>
        <p:txBody>
          <a:bodyPr wrap="square" rtlCol="0">
            <a:spAutoFit/>
          </a:bodyPr>
          <a:lstStyle/>
          <a:p>
            <a:pPr algn="ctr" defTabSz="685800"/>
            <a:r>
              <a:rPr lang="en-US" sz="1350" dirty="0">
                <a:solidFill>
                  <a:prstClr val="black"/>
                </a:solidFill>
                <a:latin typeface="Calibri" panose="020F0502020204030204"/>
              </a:rPr>
              <a:t>Year 2</a:t>
            </a:r>
          </a:p>
        </p:txBody>
      </p:sp>
      <p:sp>
        <p:nvSpPr>
          <p:cNvPr id="15" name="TextBox 14">
            <a:extLst>
              <a:ext uri="{FF2B5EF4-FFF2-40B4-BE49-F238E27FC236}">
                <a16:creationId xmlns:a16="http://schemas.microsoft.com/office/drawing/2014/main" id="{D064FFE1-C8AE-230F-F510-1CFD7D44ABD1}"/>
              </a:ext>
            </a:extLst>
          </p:cNvPr>
          <p:cNvSpPr txBox="1"/>
          <p:nvPr/>
        </p:nvSpPr>
        <p:spPr>
          <a:xfrm>
            <a:off x="3972765" y="2191762"/>
            <a:ext cx="1138427" cy="300082"/>
          </a:xfrm>
          <a:prstGeom prst="rect">
            <a:avLst/>
          </a:prstGeom>
          <a:noFill/>
        </p:spPr>
        <p:txBody>
          <a:bodyPr wrap="square" rtlCol="0">
            <a:spAutoFit/>
          </a:bodyPr>
          <a:lstStyle/>
          <a:p>
            <a:pPr algn="ctr" defTabSz="685800"/>
            <a:r>
              <a:rPr lang="en-US" sz="1350" dirty="0">
                <a:solidFill>
                  <a:prstClr val="black"/>
                </a:solidFill>
                <a:latin typeface="Calibri" panose="020F0502020204030204"/>
              </a:rPr>
              <a:t>Year 3</a:t>
            </a:r>
          </a:p>
        </p:txBody>
      </p:sp>
      <p:sp>
        <p:nvSpPr>
          <p:cNvPr id="16" name="TextBox 15">
            <a:extLst>
              <a:ext uri="{FF2B5EF4-FFF2-40B4-BE49-F238E27FC236}">
                <a16:creationId xmlns:a16="http://schemas.microsoft.com/office/drawing/2014/main" id="{B0F1F285-2890-76A9-5D36-4E9B07F6F38F}"/>
              </a:ext>
            </a:extLst>
          </p:cNvPr>
          <p:cNvSpPr txBox="1"/>
          <p:nvPr/>
        </p:nvSpPr>
        <p:spPr>
          <a:xfrm>
            <a:off x="5111198" y="2191762"/>
            <a:ext cx="1138427" cy="300082"/>
          </a:xfrm>
          <a:prstGeom prst="rect">
            <a:avLst/>
          </a:prstGeom>
          <a:noFill/>
        </p:spPr>
        <p:txBody>
          <a:bodyPr wrap="square" rtlCol="0">
            <a:spAutoFit/>
          </a:bodyPr>
          <a:lstStyle/>
          <a:p>
            <a:pPr algn="ctr" defTabSz="685800"/>
            <a:r>
              <a:rPr lang="en-US" sz="1350" dirty="0">
                <a:solidFill>
                  <a:prstClr val="black"/>
                </a:solidFill>
                <a:latin typeface="Calibri" panose="020F0502020204030204"/>
              </a:rPr>
              <a:t>Year 4</a:t>
            </a:r>
          </a:p>
        </p:txBody>
      </p:sp>
      <p:sp>
        <p:nvSpPr>
          <p:cNvPr id="17" name="TextBox 16">
            <a:extLst>
              <a:ext uri="{FF2B5EF4-FFF2-40B4-BE49-F238E27FC236}">
                <a16:creationId xmlns:a16="http://schemas.microsoft.com/office/drawing/2014/main" id="{1561F53B-1E64-55E6-85DE-80C37805BD69}"/>
              </a:ext>
            </a:extLst>
          </p:cNvPr>
          <p:cNvSpPr txBox="1"/>
          <p:nvPr/>
        </p:nvSpPr>
        <p:spPr>
          <a:xfrm>
            <a:off x="6249631" y="2191762"/>
            <a:ext cx="1138427" cy="300082"/>
          </a:xfrm>
          <a:prstGeom prst="rect">
            <a:avLst/>
          </a:prstGeom>
          <a:noFill/>
        </p:spPr>
        <p:txBody>
          <a:bodyPr wrap="square" rtlCol="0">
            <a:spAutoFit/>
          </a:bodyPr>
          <a:lstStyle/>
          <a:p>
            <a:pPr algn="ctr" defTabSz="685800"/>
            <a:r>
              <a:rPr lang="en-US" sz="1350" dirty="0">
                <a:solidFill>
                  <a:prstClr val="black"/>
                </a:solidFill>
                <a:latin typeface="Calibri" panose="020F0502020204030204"/>
              </a:rPr>
              <a:t>Year 5</a:t>
            </a:r>
          </a:p>
        </p:txBody>
      </p:sp>
      <p:sp>
        <p:nvSpPr>
          <p:cNvPr id="18" name="TextBox 17">
            <a:extLst>
              <a:ext uri="{FF2B5EF4-FFF2-40B4-BE49-F238E27FC236}">
                <a16:creationId xmlns:a16="http://schemas.microsoft.com/office/drawing/2014/main" id="{3D1893A9-46A6-21FA-8A55-3483A7971C87}"/>
              </a:ext>
            </a:extLst>
          </p:cNvPr>
          <p:cNvSpPr txBox="1"/>
          <p:nvPr/>
        </p:nvSpPr>
        <p:spPr>
          <a:xfrm>
            <a:off x="1807621" y="1584488"/>
            <a:ext cx="4458538" cy="738664"/>
          </a:xfrm>
          <a:prstGeom prst="rect">
            <a:avLst/>
          </a:prstGeom>
          <a:noFill/>
        </p:spPr>
        <p:txBody>
          <a:bodyPr wrap="square" rtlCol="0">
            <a:spAutoFit/>
          </a:bodyPr>
          <a:lstStyle/>
          <a:p>
            <a:pPr defTabSz="685800"/>
            <a:r>
              <a:rPr lang="en-US" sz="2100" dirty="0">
                <a:solidFill>
                  <a:prstClr val="black"/>
                </a:solidFill>
                <a:latin typeface="Calibri" panose="020F0502020204030204"/>
              </a:rPr>
              <a:t>Accounting Pipeline (FT College Studies)</a:t>
            </a:r>
          </a:p>
        </p:txBody>
      </p:sp>
      <p:sp>
        <p:nvSpPr>
          <p:cNvPr id="19" name="Arrow: Right 18">
            <a:extLst>
              <a:ext uri="{FF2B5EF4-FFF2-40B4-BE49-F238E27FC236}">
                <a16:creationId xmlns:a16="http://schemas.microsoft.com/office/drawing/2014/main" id="{478A7B44-4A05-DF90-C119-3D9176AD4585}"/>
              </a:ext>
            </a:extLst>
          </p:cNvPr>
          <p:cNvSpPr/>
          <p:nvPr/>
        </p:nvSpPr>
        <p:spPr>
          <a:xfrm>
            <a:off x="404897" y="1584488"/>
            <a:ext cx="1366490" cy="392415"/>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Acct Majors</a:t>
            </a:r>
          </a:p>
        </p:txBody>
      </p:sp>
      <p:grpSp>
        <p:nvGrpSpPr>
          <p:cNvPr id="20" name="Group 7">
            <a:extLst>
              <a:ext uri="{FF2B5EF4-FFF2-40B4-BE49-F238E27FC236}">
                <a16:creationId xmlns:a16="http://schemas.microsoft.com/office/drawing/2014/main" id="{0D39E0A1-6FFF-CFAF-9556-1C99159497A1}"/>
              </a:ext>
            </a:extLst>
          </p:cNvPr>
          <p:cNvGrpSpPr>
            <a:grpSpLocks/>
          </p:cNvGrpSpPr>
          <p:nvPr/>
        </p:nvGrpSpPr>
        <p:grpSpPr bwMode="auto">
          <a:xfrm>
            <a:off x="6249625" y="1478120"/>
            <a:ext cx="1161874" cy="323705"/>
            <a:chOff x="110894579" y="109543627"/>
            <a:chExt cx="1709386" cy="832353"/>
          </a:xfrm>
        </p:grpSpPr>
        <p:sp>
          <p:nvSpPr>
            <p:cNvPr id="21" name="Rectangle 8">
              <a:extLst>
                <a:ext uri="{FF2B5EF4-FFF2-40B4-BE49-F238E27FC236}">
                  <a16:creationId xmlns:a16="http://schemas.microsoft.com/office/drawing/2014/main" id="{08702069-BF4A-8E16-B05F-21262AABFDCD}"/>
                </a:ext>
              </a:extLst>
            </p:cNvPr>
            <p:cNvSpPr>
              <a:spLocks noChangeArrowheads="1"/>
            </p:cNvSpPr>
            <p:nvPr/>
          </p:nvSpPr>
          <p:spPr bwMode="auto">
            <a:xfrm>
              <a:off x="111108401" y="109543627"/>
              <a:ext cx="1312984" cy="832339"/>
            </a:xfrm>
            <a:prstGeom prst="rect">
              <a:avLst/>
            </a:prstGeom>
            <a:gradFill rotWithShape="1">
              <a:gsLst>
                <a:gs pos="0">
                  <a:srgbClr val="A6A6A6"/>
                </a:gs>
                <a:gs pos="49500">
                  <a:srgbClr val="D9D9D9"/>
                </a:gs>
                <a:gs pos="100000">
                  <a:srgbClr val="A6A6A6"/>
                </a:gs>
              </a:gsLst>
              <a:lin ang="54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2" name="Oval 9">
              <a:extLst>
                <a:ext uri="{FF2B5EF4-FFF2-40B4-BE49-F238E27FC236}">
                  <a16:creationId xmlns:a16="http://schemas.microsoft.com/office/drawing/2014/main" id="{8AE7B501-A8AB-C923-2B03-8142357D1554}"/>
                </a:ext>
              </a:extLst>
            </p:cNvPr>
            <p:cNvSpPr>
              <a:spLocks noChangeArrowheads="1"/>
            </p:cNvSpPr>
            <p:nvPr/>
          </p:nvSpPr>
          <p:spPr bwMode="auto">
            <a:xfrm>
              <a:off x="112228826" y="109543641"/>
              <a:ext cx="375139" cy="832339"/>
            </a:xfrm>
            <a:prstGeom prst="ellipse">
              <a:avLst/>
            </a:prstGeom>
            <a:gradFill rotWithShape="1">
              <a:gsLst>
                <a:gs pos="0">
                  <a:srgbClr val="A6A6A6"/>
                </a:gs>
                <a:gs pos="49500">
                  <a:srgbClr val="D9D9D9"/>
                </a:gs>
                <a:gs pos="100000">
                  <a:srgbClr val="A6A6A6"/>
                </a:gs>
              </a:gsLst>
              <a:lin ang="5400000" scaled="1"/>
            </a:gra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3" name="Oval 10">
              <a:extLst>
                <a:ext uri="{FF2B5EF4-FFF2-40B4-BE49-F238E27FC236}">
                  <a16:creationId xmlns:a16="http://schemas.microsoft.com/office/drawing/2014/main" id="{10BF488A-544D-7259-2FCE-A932726F7A67}"/>
                </a:ext>
              </a:extLst>
            </p:cNvPr>
            <p:cNvSpPr>
              <a:spLocks noChangeArrowheads="1"/>
            </p:cNvSpPr>
            <p:nvPr/>
          </p:nvSpPr>
          <p:spPr bwMode="auto">
            <a:xfrm>
              <a:off x="110894579" y="109543641"/>
              <a:ext cx="375139" cy="832339"/>
            </a:xfrm>
            <a:prstGeom prst="ellipse">
              <a:avLst/>
            </a:prstGeom>
            <a:gradFill rotWithShape="1">
              <a:gsLst>
                <a:gs pos="0">
                  <a:srgbClr val="A6A6A6"/>
                </a:gs>
                <a:gs pos="49500">
                  <a:srgbClr val="D9D9D9"/>
                </a:gs>
                <a:gs pos="100000">
                  <a:srgbClr val="A6A6A6"/>
                </a:gs>
              </a:gsLst>
              <a:lin ang="5400000" scaled="1"/>
            </a:gradFill>
            <a:ln>
              <a:noFill/>
            </a:ln>
            <a:effectLst/>
            <a:extLst>
              <a:ext uri="{91240B29-F687-4F45-9708-019B960494DF}">
                <a14:hiddenLine xmlns:a14="http://schemas.microsoft.com/office/drawing/2010/main" w="2540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a:endParaRPr lang="en-US" sz="1350">
                <a:solidFill>
                  <a:prstClr val="black"/>
                </a:solidFill>
                <a:latin typeface="Calibri" panose="020F0502020204030204"/>
              </a:endParaRPr>
            </a:p>
          </p:txBody>
        </p:sp>
      </p:grpSp>
      <p:grpSp>
        <p:nvGrpSpPr>
          <p:cNvPr id="24" name="Group 7">
            <a:extLst>
              <a:ext uri="{FF2B5EF4-FFF2-40B4-BE49-F238E27FC236}">
                <a16:creationId xmlns:a16="http://schemas.microsoft.com/office/drawing/2014/main" id="{EDA7392C-D18A-933F-39A0-428AD07FA94D}"/>
              </a:ext>
            </a:extLst>
          </p:cNvPr>
          <p:cNvGrpSpPr>
            <a:grpSpLocks/>
          </p:cNvGrpSpPr>
          <p:nvPr/>
        </p:nvGrpSpPr>
        <p:grpSpPr bwMode="auto">
          <a:xfrm>
            <a:off x="6249625" y="1766425"/>
            <a:ext cx="1161874" cy="323705"/>
            <a:chOff x="110894579" y="109543627"/>
            <a:chExt cx="1709386" cy="832353"/>
          </a:xfrm>
        </p:grpSpPr>
        <p:sp>
          <p:nvSpPr>
            <p:cNvPr id="25" name="Rectangle 8">
              <a:extLst>
                <a:ext uri="{FF2B5EF4-FFF2-40B4-BE49-F238E27FC236}">
                  <a16:creationId xmlns:a16="http://schemas.microsoft.com/office/drawing/2014/main" id="{3F1C8BBB-A3FF-A88B-391E-1EDB1547CFF8}"/>
                </a:ext>
              </a:extLst>
            </p:cNvPr>
            <p:cNvSpPr>
              <a:spLocks noChangeArrowheads="1"/>
            </p:cNvSpPr>
            <p:nvPr/>
          </p:nvSpPr>
          <p:spPr bwMode="auto">
            <a:xfrm>
              <a:off x="111108401" y="109543627"/>
              <a:ext cx="1312984" cy="832339"/>
            </a:xfrm>
            <a:prstGeom prst="rect">
              <a:avLst/>
            </a:prstGeom>
            <a:gradFill rotWithShape="1">
              <a:gsLst>
                <a:gs pos="0">
                  <a:srgbClr val="A6A6A6"/>
                </a:gs>
                <a:gs pos="49500">
                  <a:srgbClr val="D9D9D9"/>
                </a:gs>
                <a:gs pos="100000">
                  <a:srgbClr val="A6A6A6"/>
                </a:gs>
              </a:gsLst>
              <a:lin ang="54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6" name="Oval 9">
              <a:extLst>
                <a:ext uri="{FF2B5EF4-FFF2-40B4-BE49-F238E27FC236}">
                  <a16:creationId xmlns:a16="http://schemas.microsoft.com/office/drawing/2014/main" id="{049523E2-7D45-466C-079F-64B39AAD71C0}"/>
                </a:ext>
              </a:extLst>
            </p:cNvPr>
            <p:cNvSpPr>
              <a:spLocks noChangeArrowheads="1"/>
            </p:cNvSpPr>
            <p:nvPr/>
          </p:nvSpPr>
          <p:spPr bwMode="auto">
            <a:xfrm>
              <a:off x="112228826" y="109543641"/>
              <a:ext cx="375139" cy="832339"/>
            </a:xfrm>
            <a:prstGeom prst="ellipse">
              <a:avLst/>
            </a:prstGeom>
            <a:gradFill rotWithShape="1">
              <a:gsLst>
                <a:gs pos="0">
                  <a:srgbClr val="A6A6A6"/>
                </a:gs>
                <a:gs pos="49500">
                  <a:srgbClr val="D9D9D9"/>
                </a:gs>
                <a:gs pos="100000">
                  <a:srgbClr val="A6A6A6"/>
                </a:gs>
              </a:gsLst>
              <a:lin ang="5400000" scaled="1"/>
            </a:gra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7" name="Oval 10">
              <a:extLst>
                <a:ext uri="{FF2B5EF4-FFF2-40B4-BE49-F238E27FC236}">
                  <a16:creationId xmlns:a16="http://schemas.microsoft.com/office/drawing/2014/main" id="{D21B86D5-E551-9E5B-6D01-70F336E51247}"/>
                </a:ext>
              </a:extLst>
            </p:cNvPr>
            <p:cNvSpPr>
              <a:spLocks noChangeArrowheads="1"/>
            </p:cNvSpPr>
            <p:nvPr/>
          </p:nvSpPr>
          <p:spPr bwMode="auto">
            <a:xfrm>
              <a:off x="110894579" y="109543641"/>
              <a:ext cx="375139" cy="832339"/>
            </a:xfrm>
            <a:prstGeom prst="ellipse">
              <a:avLst/>
            </a:prstGeom>
            <a:gradFill rotWithShape="1">
              <a:gsLst>
                <a:gs pos="0">
                  <a:srgbClr val="A6A6A6"/>
                </a:gs>
                <a:gs pos="49500">
                  <a:srgbClr val="D9D9D9"/>
                </a:gs>
                <a:gs pos="100000">
                  <a:srgbClr val="A6A6A6"/>
                </a:gs>
              </a:gsLst>
              <a:lin ang="5400000" scaled="1"/>
            </a:gradFill>
            <a:ln>
              <a:noFill/>
            </a:ln>
            <a:effectLst/>
            <a:extLst>
              <a:ext uri="{91240B29-F687-4F45-9708-019B960494DF}">
                <a14:hiddenLine xmlns:a14="http://schemas.microsoft.com/office/drawing/2010/main" w="2540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a:endParaRPr lang="en-US" sz="1350">
                <a:solidFill>
                  <a:prstClr val="black"/>
                </a:solidFill>
                <a:latin typeface="Calibri" panose="020F0502020204030204"/>
              </a:endParaRPr>
            </a:p>
          </p:txBody>
        </p:sp>
      </p:grpSp>
      <p:sp>
        <p:nvSpPr>
          <p:cNvPr id="28" name="Rectangle 27">
            <a:extLst>
              <a:ext uri="{FF2B5EF4-FFF2-40B4-BE49-F238E27FC236}">
                <a16:creationId xmlns:a16="http://schemas.microsoft.com/office/drawing/2014/main" id="{4BA603D2-434E-8658-B3E9-3B44762FB932}"/>
              </a:ext>
            </a:extLst>
          </p:cNvPr>
          <p:cNvSpPr/>
          <p:nvPr/>
        </p:nvSpPr>
        <p:spPr>
          <a:xfrm rot="2211936">
            <a:off x="7209615" y="1609433"/>
            <a:ext cx="207169" cy="16858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9" name="Rectangle 28">
            <a:extLst>
              <a:ext uri="{FF2B5EF4-FFF2-40B4-BE49-F238E27FC236}">
                <a16:creationId xmlns:a16="http://schemas.microsoft.com/office/drawing/2014/main" id="{7BE8B6A6-BCFC-2E2A-9944-CD525E2430E7}"/>
              </a:ext>
            </a:extLst>
          </p:cNvPr>
          <p:cNvSpPr/>
          <p:nvPr/>
        </p:nvSpPr>
        <p:spPr>
          <a:xfrm rot="19666844">
            <a:off x="7215411" y="1780461"/>
            <a:ext cx="207169" cy="16858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0" name="Arrow: Right 29">
            <a:extLst>
              <a:ext uri="{FF2B5EF4-FFF2-40B4-BE49-F238E27FC236}">
                <a16:creationId xmlns:a16="http://schemas.microsoft.com/office/drawing/2014/main" id="{A0CFCAB7-7EA1-2456-A0C7-180185F198F9}"/>
              </a:ext>
            </a:extLst>
          </p:cNvPr>
          <p:cNvSpPr/>
          <p:nvPr/>
        </p:nvSpPr>
        <p:spPr>
          <a:xfrm>
            <a:off x="7279846" y="1584488"/>
            <a:ext cx="1366490" cy="392415"/>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CPAs </a:t>
            </a:r>
            <a:r>
              <a:rPr lang="en-US" sz="1350" dirty="0" err="1">
                <a:solidFill>
                  <a:prstClr val="white"/>
                </a:solidFill>
                <a:latin typeface="Calibri" panose="020F0502020204030204"/>
              </a:rPr>
              <a:t>Elig</a:t>
            </a:r>
            <a:r>
              <a:rPr lang="en-US" sz="1350" dirty="0">
                <a:solidFill>
                  <a:prstClr val="white"/>
                </a:solidFill>
                <a:latin typeface="Calibri" panose="020F0502020204030204"/>
              </a:rPr>
              <a:t> Accts</a:t>
            </a:r>
          </a:p>
        </p:txBody>
      </p:sp>
      <p:sp>
        <p:nvSpPr>
          <p:cNvPr id="31" name="TextBox 30">
            <a:extLst>
              <a:ext uri="{FF2B5EF4-FFF2-40B4-BE49-F238E27FC236}">
                <a16:creationId xmlns:a16="http://schemas.microsoft.com/office/drawing/2014/main" id="{669936C1-AF18-DBF6-4FEE-CCF3A07A60EB}"/>
              </a:ext>
            </a:extLst>
          </p:cNvPr>
          <p:cNvSpPr txBox="1"/>
          <p:nvPr/>
        </p:nvSpPr>
        <p:spPr>
          <a:xfrm>
            <a:off x="6278956" y="1489416"/>
            <a:ext cx="892439" cy="300082"/>
          </a:xfrm>
          <a:prstGeom prst="rect">
            <a:avLst/>
          </a:prstGeom>
          <a:noFill/>
        </p:spPr>
        <p:txBody>
          <a:bodyPr wrap="square" rtlCol="0">
            <a:spAutoFit/>
          </a:bodyPr>
          <a:lstStyle/>
          <a:p>
            <a:pPr defTabSz="685800"/>
            <a:r>
              <a:rPr lang="en-US" sz="1350" dirty="0">
                <a:solidFill>
                  <a:prstClr val="black"/>
                </a:solidFill>
                <a:latin typeface="Calibri" panose="020F0502020204030204"/>
              </a:rPr>
              <a:t>Education</a:t>
            </a:r>
          </a:p>
        </p:txBody>
      </p:sp>
      <p:sp>
        <p:nvSpPr>
          <p:cNvPr id="32" name="TextBox 31">
            <a:extLst>
              <a:ext uri="{FF2B5EF4-FFF2-40B4-BE49-F238E27FC236}">
                <a16:creationId xmlns:a16="http://schemas.microsoft.com/office/drawing/2014/main" id="{76ABBA6B-F666-CFD1-B501-3B4AA2617223}"/>
              </a:ext>
            </a:extLst>
          </p:cNvPr>
          <p:cNvSpPr txBox="1"/>
          <p:nvPr/>
        </p:nvSpPr>
        <p:spPr>
          <a:xfrm>
            <a:off x="6278955" y="1767190"/>
            <a:ext cx="984940" cy="300082"/>
          </a:xfrm>
          <a:prstGeom prst="rect">
            <a:avLst/>
          </a:prstGeom>
          <a:noFill/>
        </p:spPr>
        <p:txBody>
          <a:bodyPr wrap="square" rtlCol="0">
            <a:spAutoFit/>
          </a:bodyPr>
          <a:lstStyle/>
          <a:p>
            <a:pPr defTabSz="685800"/>
            <a:r>
              <a:rPr lang="en-US" sz="1350" dirty="0">
                <a:solidFill>
                  <a:prstClr val="black"/>
                </a:solidFill>
                <a:latin typeface="Calibri" panose="020F0502020204030204"/>
              </a:rPr>
              <a:t>Experience</a:t>
            </a:r>
          </a:p>
        </p:txBody>
      </p:sp>
      <p:sp>
        <p:nvSpPr>
          <p:cNvPr id="33" name="TextBox 32">
            <a:extLst>
              <a:ext uri="{FF2B5EF4-FFF2-40B4-BE49-F238E27FC236}">
                <a16:creationId xmlns:a16="http://schemas.microsoft.com/office/drawing/2014/main" id="{1CF8856B-3AD2-547E-2CB0-FFD442736F64}"/>
              </a:ext>
            </a:extLst>
          </p:cNvPr>
          <p:cNvSpPr txBox="1"/>
          <p:nvPr/>
        </p:nvSpPr>
        <p:spPr>
          <a:xfrm>
            <a:off x="7388057" y="2162173"/>
            <a:ext cx="1391728" cy="300082"/>
          </a:xfrm>
          <a:prstGeom prst="rect">
            <a:avLst/>
          </a:prstGeom>
          <a:noFill/>
        </p:spPr>
        <p:txBody>
          <a:bodyPr wrap="none" rtlCol="0">
            <a:spAutoFit/>
          </a:bodyPr>
          <a:lstStyle/>
          <a:p>
            <a:pPr defTabSz="685800"/>
            <a:r>
              <a:rPr lang="en-US" sz="1350" dirty="0">
                <a:solidFill>
                  <a:prstClr val="black"/>
                </a:solidFill>
                <a:latin typeface="Calibri" panose="020F0502020204030204"/>
              </a:rPr>
              <a:t>+ 1 </a:t>
            </a:r>
            <a:r>
              <a:rPr lang="en-US" sz="1350" dirty="0" err="1">
                <a:solidFill>
                  <a:prstClr val="black"/>
                </a:solidFill>
                <a:latin typeface="Calibri" panose="020F0502020204030204"/>
              </a:rPr>
              <a:t>yr</a:t>
            </a:r>
            <a:r>
              <a:rPr lang="en-US" sz="1350" dirty="0">
                <a:solidFill>
                  <a:prstClr val="black"/>
                </a:solidFill>
                <a:latin typeface="Calibri" panose="020F0502020204030204"/>
              </a:rPr>
              <a:t> Experience</a:t>
            </a:r>
          </a:p>
        </p:txBody>
      </p:sp>
      <p:sp>
        <p:nvSpPr>
          <p:cNvPr id="34" name="Oval 6">
            <a:extLst>
              <a:ext uri="{FF2B5EF4-FFF2-40B4-BE49-F238E27FC236}">
                <a16:creationId xmlns:a16="http://schemas.microsoft.com/office/drawing/2014/main" id="{CA526614-9357-C9AE-6C15-72639314A259}"/>
              </a:ext>
            </a:extLst>
          </p:cNvPr>
          <p:cNvSpPr>
            <a:spLocks noChangeArrowheads="1"/>
          </p:cNvSpPr>
          <p:nvPr/>
        </p:nvSpPr>
        <p:spPr bwMode="auto">
          <a:xfrm rot="5400000">
            <a:off x="3832164" y="1272334"/>
            <a:ext cx="281189" cy="624308"/>
          </a:xfrm>
          <a:prstGeom prst="ellipse">
            <a:avLst/>
          </a:prstGeom>
          <a:gradFill rotWithShape="1">
            <a:gsLst>
              <a:gs pos="0">
                <a:srgbClr val="A6A6A6"/>
              </a:gs>
              <a:gs pos="49500">
                <a:srgbClr val="D9D9D9"/>
              </a:gs>
              <a:gs pos="100000">
                <a:srgbClr val="A6A6A6"/>
              </a:gs>
            </a:gsLst>
            <a:lin ang="5400000" scaled="1"/>
          </a:gra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66" name="Arrow: Right 65">
            <a:extLst>
              <a:ext uri="{FF2B5EF4-FFF2-40B4-BE49-F238E27FC236}">
                <a16:creationId xmlns:a16="http://schemas.microsoft.com/office/drawing/2014/main" id="{5D5BD24B-0C8D-0F23-8633-19EC95C4FA89}"/>
              </a:ext>
            </a:extLst>
          </p:cNvPr>
          <p:cNvSpPr/>
          <p:nvPr/>
        </p:nvSpPr>
        <p:spPr>
          <a:xfrm>
            <a:off x="254595" y="1321594"/>
            <a:ext cx="1526703" cy="918204"/>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r>
              <a:rPr lang="en-US" b="1" dirty="0">
                <a:solidFill>
                  <a:prstClr val="white"/>
                </a:solidFill>
                <a:latin typeface="Calibri" panose="020F0502020204030204"/>
              </a:rPr>
              <a:t>Acct Majors</a:t>
            </a:r>
          </a:p>
        </p:txBody>
      </p:sp>
    </p:spTree>
    <p:extLst>
      <p:ext uri="{BB962C8B-B14F-4D97-AF65-F5344CB8AC3E}">
        <p14:creationId xmlns:p14="http://schemas.microsoft.com/office/powerpoint/2010/main" val="198917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outHorizontal)">
                                      <p:cBhvr>
                                        <p:cTn id="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3F2A5-AB7E-623B-9120-6595C5245712}"/>
              </a:ext>
            </a:extLst>
          </p:cNvPr>
          <p:cNvSpPr>
            <a:spLocks noGrp="1"/>
          </p:cNvSpPr>
          <p:nvPr>
            <p:ph type="title"/>
          </p:nvPr>
        </p:nvSpPr>
        <p:spPr/>
        <p:txBody>
          <a:bodyPr>
            <a:normAutofit/>
          </a:bodyPr>
          <a:lstStyle/>
          <a:p>
            <a:r>
              <a:rPr lang="en-US" sz="3600" b="1" dirty="0"/>
              <a:t>Proposal 3: Filling the Pipeline</a:t>
            </a:r>
          </a:p>
        </p:txBody>
      </p:sp>
      <p:sp>
        <p:nvSpPr>
          <p:cNvPr id="3" name="Content Placeholder 2">
            <a:extLst>
              <a:ext uri="{FF2B5EF4-FFF2-40B4-BE49-F238E27FC236}">
                <a16:creationId xmlns:a16="http://schemas.microsoft.com/office/drawing/2014/main" id="{8896A001-1178-C9D5-3F18-D645D175D334}"/>
              </a:ext>
            </a:extLst>
          </p:cNvPr>
          <p:cNvSpPr>
            <a:spLocks noGrp="1"/>
          </p:cNvSpPr>
          <p:nvPr>
            <p:ph idx="1"/>
          </p:nvPr>
        </p:nvSpPr>
        <p:spPr/>
        <p:txBody>
          <a:bodyPr/>
          <a:lstStyle/>
          <a:p>
            <a:r>
              <a:rPr lang="en-US" sz="2800" dirty="0"/>
              <a:t>aka Introducing Accounting Career Awareness</a:t>
            </a:r>
            <a:br>
              <a:rPr lang="en-US" sz="2800" dirty="0"/>
            </a:br>
            <a:endParaRPr lang="en-US" sz="2800" dirty="0"/>
          </a:p>
          <a:p>
            <a:r>
              <a:rPr lang="en-US" sz="2800" dirty="0"/>
              <a:t>Step 1: Develop a 2-week Accounting Exploration Curriculum</a:t>
            </a:r>
          </a:p>
          <a:p>
            <a:pPr lvl="1"/>
            <a:r>
              <a:rPr lang="en-US" sz="2400" dirty="0"/>
              <a:t>Suitable for Arkansas students in grades 8–12 grades</a:t>
            </a:r>
          </a:p>
          <a:p>
            <a:pPr lvl="1"/>
            <a:r>
              <a:rPr lang="en-US" sz="2400" dirty="0"/>
              <a:t>To be delivered jointly by accountants and 8–12 grade teachers</a:t>
            </a:r>
          </a:p>
          <a:p>
            <a:pPr lvl="1"/>
            <a:r>
              <a:rPr lang="en-US" sz="2400" dirty="0"/>
              <a:t>We Are Accounting has just begun planning this curriculum</a:t>
            </a:r>
            <a:br>
              <a:rPr lang="en-US" sz="2400" dirty="0"/>
            </a:br>
            <a:endParaRPr lang="en-US" sz="2400" dirty="0"/>
          </a:p>
          <a:p>
            <a:endParaRPr lang="en-US" dirty="0"/>
          </a:p>
        </p:txBody>
      </p:sp>
    </p:spTree>
    <p:extLst>
      <p:ext uri="{BB962C8B-B14F-4D97-AF65-F5344CB8AC3E}">
        <p14:creationId xmlns:p14="http://schemas.microsoft.com/office/powerpoint/2010/main" val="210705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3F2A5-AB7E-623B-9120-6595C5245712}"/>
              </a:ext>
            </a:extLst>
          </p:cNvPr>
          <p:cNvSpPr>
            <a:spLocks noGrp="1"/>
          </p:cNvSpPr>
          <p:nvPr>
            <p:ph type="title"/>
          </p:nvPr>
        </p:nvSpPr>
        <p:spPr/>
        <p:txBody>
          <a:bodyPr>
            <a:normAutofit/>
          </a:bodyPr>
          <a:lstStyle/>
          <a:p>
            <a:r>
              <a:rPr lang="en-US" sz="3600" b="1" dirty="0"/>
              <a:t>Proposal 3: Filling the Pipeline</a:t>
            </a:r>
          </a:p>
        </p:txBody>
      </p:sp>
      <p:sp>
        <p:nvSpPr>
          <p:cNvPr id="3" name="Content Placeholder 2">
            <a:extLst>
              <a:ext uri="{FF2B5EF4-FFF2-40B4-BE49-F238E27FC236}">
                <a16:creationId xmlns:a16="http://schemas.microsoft.com/office/drawing/2014/main" id="{8896A001-1178-C9D5-3F18-D645D175D334}"/>
              </a:ext>
            </a:extLst>
          </p:cNvPr>
          <p:cNvSpPr>
            <a:spLocks noGrp="1"/>
          </p:cNvSpPr>
          <p:nvPr>
            <p:ph idx="1"/>
          </p:nvPr>
        </p:nvSpPr>
        <p:spPr/>
        <p:txBody>
          <a:bodyPr/>
          <a:lstStyle/>
          <a:p>
            <a:r>
              <a:rPr lang="en-US" sz="2800" dirty="0"/>
              <a:t>Step 2: Staff and Training for Delivery</a:t>
            </a:r>
          </a:p>
          <a:p>
            <a:pPr lvl="1"/>
            <a:r>
              <a:rPr lang="en-US" sz="2400" dirty="0"/>
              <a:t>Current young accountants</a:t>
            </a:r>
          </a:p>
          <a:p>
            <a:pPr lvl="1"/>
            <a:r>
              <a:rPr lang="en-US" sz="2400" dirty="0"/>
              <a:t>Trained for delivery and marketing the profession</a:t>
            </a:r>
          </a:p>
          <a:p>
            <a:pPr lvl="1"/>
            <a:r>
              <a:rPr lang="en-US" sz="2400" dirty="0"/>
              <a:t>Need commitments from accounting employers</a:t>
            </a:r>
            <a:br>
              <a:rPr lang="en-US" sz="2400" dirty="0"/>
            </a:br>
            <a:endParaRPr lang="en-US" sz="2400" dirty="0"/>
          </a:p>
          <a:p>
            <a:r>
              <a:rPr lang="en-US" sz="2800" dirty="0"/>
              <a:t>Step 3: Delivery Annually</a:t>
            </a:r>
          </a:p>
          <a:p>
            <a:pPr lvl="1"/>
            <a:r>
              <a:rPr lang="en-US" sz="2400" dirty="0"/>
              <a:t>Beginning in academic year 2025–2026</a:t>
            </a:r>
          </a:p>
          <a:p>
            <a:pPr lvl="1"/>
            <a:r>
              <a:rPr lang="en-US" sz="2400" dirty="0"/>
              <a:t>Need commitment from schools and teachers</a:t>
            </a:r>
            <a:endParaRPr lang="en-US" dirty="0"/>
          </a:p>
        </p:txBody>
      </p:sp>
    </p:spTree>
    <p:extLst>
      <p:ext uri="{BB962C8B-B14F-4D97-AF65-F5344CB8AC3E}">
        <p14:creationId xmlns:p14="http://schemas.microsoft.com/office/powerpoint/2010/main" val="154105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3F2A5-AB7E-623B-9120-6595C5245712}"/>
              </a:ext>
            </a:extLst>
          </p:cNvPr>
          <p:cNvSpPr>
            <a:spLocks noGrp="1"/>
          </p:cNvSpPr>
          <p:nvPr>
            <p:ph type="title"/>
          </p:nvPr>
        </p:nvSpPr>
        <p:spPr/>
        <p:txBody>
          <a:bodyPr>
            <a:normAutofit/>
          </a:bodyPr>
          <a:lstStyle/>
          <a:p>
            <a:r>
              <a:rPr lang="en-US" sz="3600" dirty="0"/>
              <a:t>Proposal 3: Benefits</a:t>
            </a:r>
          </a:p>
        </p:txBody>
      </p:sp>
      <p:sp>
        <p:nvSpPr>
          <p:cNvPr id="3" name="Content Placeholder 2">
            <a:extLst>
              <a:ext uri="{FF2B5EF4-FFF2-40B4-BE49-F238E27FC236}">
                <a16:creationId xmlns:a16="http://schemas.microsoft.com/office/drawing/2014/main" id="{8896A001-1178-C9D5-3F18-D645D175D334}"/>
              </a:ext>
            </a:extLst>
          </p:cNvPr>
          <p:cNvSpPr>
            <a:spLocks noGrp="1"/>
          </p:cNvSpPr>
          <p:nvPr>
            <p:ph idx="1"/>
          </p:nvPr>
        </p:nvSpPr>
        <p:spPr/>
        <p:txBody>
          <a:bodyPr/>
          <a:lstStyle/>
          <a:p>
            <a:r>
              <a:rPr lang="en-US" sz="2800" dirty="0"/>
              <a:t>More pre-college students learn about accounting as a career</a:t>
            </a:r>
          </a:p>
          <a:p>
            <a:pPr lvl="1"/>
            <a:r>
              <a:rPr lang="en-US" sz="2400" dirty="0"/>
              <a:t>And the 2-yr employment opportunity (proposal 2)</a:t>
            </a:r>
            <a:br>
              <a:rPr lang="en-US" sz="2400" dirty="0"/>
            </a:br>
            <a:endParaRPr lang="en-US" sz="2400" dirty="0"/>
          </a:p>
          <a:p>
            <a:r>
              <a:rPr lang="en-US" sz="2800" dirty="0"/>
              <a:t>More accounting majors </a:t>
            </a:r>
            <a:br>
              <a:rPr lang="en-US" sz="2800" dirty="0"/>
            </a:br>
            <a:endParaRPr lang="en-US" sz="2800" dirty="0"/>
          </a:p>
          <a:p>
            <a:r>
              <a:rPr lang="en-US" sz="2800" dirty="0"/>
              <a:t>More practicing accountants</a:t>
            </a:r>
            <a:endParaRPr lang="en-US" dirty="0"/>
          </a:p>
        </p:txBody>
      </p:sp>
    </p:spTree>
    <p:extLst>
      <p:ext uri="{BB962C8B-B14F-4D97-AF65-F5344CB8AC3E}">
        <p14:creationId xmlns:p14="http://schemas.microsoft.com/office/powerpoint/2010/main" val="313420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E481E-99E5-40E3-59A4-56A70EFCA286}"/>
              </a:ext>
            </a:extLst>
          </p:cNvPr>
          <p:cNvSpPr>
            <a:spLocks noGrp="1"/>
          </p:cNvSpPr>
          <p:nvPr>
            <p:ph type="title"/>
          </p:nvPr>
        </p:nvSpPr>
        <p:spPr/>
        <p:txBody>
          <a:bodyPr>
            <a:normAutofit/>
          </a:bodyPr>
          <a:lstStyle/>
          <a:p>
            <a:r>
              <a:rPr lang="en-US" sz="3600" b="1" dirty="0"/>
              <a:t>Proposal 3: Ask the State of Arkansas</a:t>
            </a:r>
          </a:p>
        </p:txBody>
      </p:sp>
      <p:sp>
        <p:nvSpPr>
          <p:cNvPr id="3" name="Content Placeholder 2">
            <a:extLst>
              <a:ext uri="{FF2B5EF4-FFF2-40B4-BE49-F238E27FC236}">
                <a16:creationId xmlns:a16="http://schemas.microsoft.com/office/drawing/2014/main" id="{E41C4748-EC0D-42B9-C193-7AB8E29F6740}"/>
              </a:ext>
            </a:extLst>
          </p:cNvPr>
          <p:cNvSpPr>
            <a:spLocks noGrp="1"/>
          </p:cNvSpPr>
          <p:nvPr>
            <p:ph idx="1"/>
          </p:nvPr>
        </p:nvSpPr>
        <p:spPr>
          <a:xfrm>
            <a:off x="628650" y="2133600"/>
            <a:ext cx="7886700" cy="4021931"/>
          </a:xfrm>
        </p:spPr>
        <p:txBody>
          <a:bodyPr>
            <a:noAutofit/>
          </a:bodyPr>
          <a:lstStyle/>
          <a:p>
            <a:r>
              <a:rPr lang="en-US" sz="2400" dirty="0"/>
              <a:t>Coordination from Arkansas Department Education</a:t>
            </a:r>
            <a:br>
              <a:rPr lang="en-US" sz="2400" dirty="0"/>
            </a:br>
            <a:r>
              <a:rPr lang="en-US" sz="2400" dirty="0"/>
              <a:t>to get the program in every middle and high school</a:t>
            </a:r>
            <a:br>
              <a:rPr lang="en-US" sz="2400" dirty="0"/>
            </a:br>
            <a:endParaRPr lang="en-US" sz="2400" dirty="0"/>
          </a:p>
          <a:p>
            <a:r>
              <a:rPr lang="en-US" sz="2400" dirty="0"/>
              <a:t>Financial assistance for We Are Accounting</a:t>
            </a:r>
            <a:br>
              <a:rPr lang="en-US" sz="2400" dirty="0"/>
            </a:br>
            <a:endParaRPr lang="en-US" sz="2400" dirty="0"/>
          </a:p>
          <a:p>
            <a:r>
              <a:rPr lang="en-US" sz="2400" dirty="0"/>
              <a:t>Financial and Personnel Support</a:t>
            </a:r>
            <a:br>
              <a:rPr lang="en-US" sz="2400" dirty="0"/>
            </a:br>
            <a:r>
              <a:rPr lang="en-US" sz="2400" dirty="0"/>
              <a:t>from Arkansas State Board of Public Accountancy</a:t>
            </a:r>
            <a:br>
              <a:rPr lang="en-US" sz="2400" dirty="0"/>
            </a:br>
            <a:endParaRPr lang="en-US" sz="2400" dirty="0"/>
          </a:p>
          <a:p>
            <a:r>
              <a:rPr lang="en-US" sz="2400" dirty="0"/>
              <a:t>Personnel Support from Arkansas Society of CPAs</a:t>
            </a:r>
            <a:br>
              <a:rPr lang="en-US" sz="2400" dirty="0"/>
            </a:br>
            <a:r>
              <a:rPr lang="en-US" sz="2400" dirty="0"/>
              <a:t>and their Emerging CPAs Committee</a:t>
            </a:r>
            <a:br>
              <a:rPr lang="en-US" sz="2400" dirty="0"/>
            </a:br>
            <a:endParaRPr lang="en-US" sz="2400" dirty="0"/>
          </a:p>
        </p:txBody>
      </p:sp>
    </p:spTree>
    <p:extLst>
      <p:ext uri="{BB962C8B-B14F-4D97-AF65-F5344CB8AC3E}">
        <p14:creationId xmlns:p14="http://schemas.microsoft.com/office/powerpoint/2010/main" val="69695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458200" cy="5257800"/>
          </a:xfrm>
        </p:spPr>
        <p:txBody>
          <a:bodyPr>
            <a:normAutofit/>
          </a:bodyPr>
          <a:lstStyle/>
          <a:p>
            <a:pPr>
              <a:spcAft>
                <a:spcPts val="600"/>
              </a:spcAft>
              <a:buClr>
                <a:prstClr val="white">
                  <a:shade val="95000"/>
                </a:prstClr>
              </a:buClr>
              <a:buFont typeface="Wingdings" panose="05000000000000000000" pitchFamily="2" charset="2"/>
              <a:buChar char="Ø"/>
            </a:pPr>
            <a:r>
              <a:rPr lang="en-US" sz="3200" b="1" i="1" dirty="0">
                <a:solidFill>
                  <a:srgbClr val="00B0F0"/>
                </a:solidFill>
                <a:latin typeface="Cambria" panose="02040503050406030204" pitchFamily="18" charset="0"/>
              </a:rPr>
              <a:t>Board Rule 3 – Examinations (current)</a:t>
            </a:r>
          </a:p>
          <a:p>
            <a:pPr lvl="1">
              <a:spcAft>
                <a:spcPts val="600"/>
              </a:spcAft>
              <a:buClr>
                <a:prstClr val="white">
                  <a:shade val="95000"/>
                </a:prstClr>
              </a:buClr>
              <a:buFont typeface="Wingdings" panose="05000000000000000000" pitchFamily="2" charset="2"/>
              <a:buChar char="Ø"/>
            </a:pPr>
            <a:r>
              <a:rPr lang="en-US" sz="2800" dirty="0">
                <a:solidFill>
                  <a:schemeClr val="accent1">
                    <a:lumMod val="40000"/>
                    <a:lumOff val="60000"/>
                  </a:schemeClr>
                </a:solidFill>
              </a:rPr>
              <a:t>Bachelor’s degree</a:t>
            </a:r>
          </a:p>
          <a:p>
            <a:pPr lvl="1">
              <a:spcAft>
                <a:spcPts val="600"/>
              </a:spcAft>
              <a:buClr>
                <a:prstClr val="white">
                  <a:shade val="95000"/>
                </a:prstClr>
              </a:buClr>
              <a:buFont typeface="Wingdings" panose="05000000000000000000" pitchFamily="2" charset="2"/>
              <a:buChar char="Ø"/>
            </a:pPr>
            <a:r>
              <a:rPr lang="en-US" sz="2800" dirty="0">
                <a:solidFill>
                  <a:schemeClr val="accent1">
                    <a:lumMod val="40000"/>
                    <a:lumOff val="60000"/>
                  </a:schemeClr>
                </a:solidFill>
              </a:rPr>
              <a:t>30 hours upper-level accounting courses</a:t>
            </a:r>
          </a:p>
          <a:p>
            <a:pPr lvl="1">
              <a:spcAft>
                <a:spcPts val="600"/>
              </a:spcAft>
              <a:buClr>
                <a:prstClr val="white">
                  <a:shade val="95000"/>
                </a:prstClr>
              </a:buClr>
              <a:buFont typeface="Wingdings" panose="05000000000000000000" pitchFamily="2" charset="2"/>
              <a:buChar char="Ø"/>
            </a:pPr>
            <a:r>
              <a:rPr lang="en-US" sz="2800" dirty="0">
                <a:solidFill>
                  <a:schemeClr val="accent1">
                    <a:lumMod val="40000"/>
                    <a:lumOff val="60000"/>
                  </a:schemeClr>
                </a:solidFill>
              </a:rPr>
              <a:t>Must cover 6 core subjects</a:t>
            </a:r>
          </a:p>
          <a:p>
            <a:pPr lvl="1">
              <a:spcAft>
                <a:spcPts val="600"/>
              </a:spcAft>
              <a:buClr>
                <a:prstClr val="white">
                  <a:shade val="95000"/>
                </a:prstClr>
              </a:buClr>
              <a:buFont typeface="Wingdings" panose="05000000000000000000" pitchFamily="2" charset="2"/>
              <a:buChar char="Ø"/>
            </a:pPr>
            <a:r>
              <a:rPr lang="en-US" sz="2800" dirty="0">
                <a:solidFill>
                  <a:schemeClr val="accent1">
                    <a:lumMod val="40000"/>
                    <a:lumOff val="60000"/>
                  </a:schemeClr>
                </a:solidFill>
              </a:rPr>
              <a:t>30 hours business courses</a:t>
            </a:r>
          </a:p>
          <a:p>
            <a:pPr marL="585216" lvl="1" indent="0">
              <a:spcAft>
                <a:spcPts val="600"/>
              </a:spcAft>
              <a:buClr>
                <a:prstClr val="white">
                  <a:shade val="95000"/>
                </a:prstClr>
              </a:buClr>
              <a:buNone/>
            </a:pPr>
            <a:endParaRPr lang="en-US" sz="1200" dirty="0">
              <a:solidFill>
                <a:schemeClr val="accent1">
                  <a:lumMod val="40000"/>
                  <a:lumOff val="60000"/>
                </a:schemeClr>
              </a:solidFill>
            </a:endParaRPr>
          </a:p>
          <a:p>
            <a:pPr>
              <a:spcAft>
                <a:spcPts val="600"/>
              </a:spcAft>
              <a:buClr>
                <a:prstClr val="white">
                  <a:shade val="95000"/>
                </a:prstClr>
              </a:buClr>
              <a:buFont typeface="Wingdings" panose="05000000000000000000" pitchFamily="2" charset="2"/>
              <a:buChar char="Ø"/>
            </a:pPr>
            <a:r>
              <a:rPr lang="en-US" sz="3200" b="1" i="1" dirty="0">
                <a:solidFill>
                  <a:srgbClr val="00B0F0"/>
                </a:solidFill>
                <a:latin typeface="Cambria" panose="02040503050406030204" pitchFamily="18" charset="0"/>
              </a:rPr>
              <a:t>Board Rule 3 – Examinations, Education and Experience (proposed)</a:t>
            </a:r>
          </a:p>
          <a:p>
            <a:pPr lvl="1">
              <a:spcAft>
                <a:spcPts val="600"/>
              </a:spcAft>
              <a:buClr>
                <a:prstClr val="white">
                  <a:shade val="95000"/>
                </a:prstClr>
              </a:buClr>
              <a:buFont typeface="Wingdings" panose="05000000000000000000" pitchFamily="2" charset="2"/>
              <a:buChar char="Ø"/>
            </a:pPr>
            <a:r>
              <a:rPr lang="en-US" sz="2800" dirty="0">
                <a:solidFill>
                  <a:schemeClr val="accent1">
                    <a:lumMod val="40000"/>
                    <a:lumOff val="60000"/>
                  </a:schemeClr>
                </a:solidFill>
              </a:rPr>
              <a:t>18 hours upper-level accounting courses</a:t>
            </a:r>
            <a:endParaRPr lang="en-US" dirty="0">
              <a:solidFill>
                <a:schemeClr val="accent1">
                  <a:lumMod val="40000"/>
                  <a:lumOff val="60000"/>
                </a:schemeClr>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white">
                    <a:shade val="50000"/>
                  </a:prstClr>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white">
                  <a:shade val="50000"/>
                </a:prstClr>
              </a:solidFill>
              <a:effectLst/>
              <a:uLnTx/>
              <a:uFillTx/>
              <a:latin typeface="Book Antiqua"/>
              <a:ea typeface="+mn-ea"/>
              <a:cs typeface="+mn-cs"/>
            </a:endParaRPr>
          </a:p>
        </p:txBody>
      </p:sp>
      <p:sp>
        <p:nvSpPr>
          <p:cNvPr id="2" name="Rectangle 1">
            <a:extLst>
              <a:ext uri="{FF2B5EF4-FFF2-40B4-BE49-F238E27FC236}">
                <a16:creationId xmlns:a16="http://schemas.microsoft.com/office/drawing/2014/main" id="{F61F93F5-DCE3-0866-5420-7020D5B6C301}"/>
              </a:ext>
            </a:extLst>
          </p:cNvPr>
          <p:cNvSpPr/>
          <p:nvPr/>
        </p:nvSpPr>
        <p:spPr>
          <a:xfrm>
            <a:off x="381000" y="304800"/>
            <a:ext cx="8458200"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6585CF">
                    <a:lumMod val="75000"/>
                  </a:srgbClr>
                </a:solidFill>
                <a:latin typeface="Cambria" panose="02040503050406030204" pitchFamily="18" charset="0"/>
                <a:ea typeface="Cambria" panose="02040503050406030204" pitchFamily="18" charset="0"/>
              </a:rPr>
              <a:t>CPA Exam Sitting Requirements</a:t>
            </a:r>
          </a:p>
        </p:txBody>
      </p:sp>
    </p:spTree>
    <p:extLst>
      <p:ext uri="{BB962C8B-B14F-4D97-AF65-F5344CB8AC3E}">
        <p14:creationId xmlns:p14="http://schemas.microsoft.com/office/powerpoint/2010/main" val="226883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par>
                          <p:cTn id="12" fill="hold">
                            <p:stCondLst>
                              <p:cond delay="1500"/>
                            </p:stCondLst>
                            <p:childTnLst>
                              <p:par>
                                <p:cTn id="13" presetID="16" presetClass="entr" presetSubtype="21"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par>
                          <p:cTn id="16" fill="hold">
                            <p:stCondLst>
                              <p:cond delay="2000"/>
                            </p:stCondLst>
                            <p:childTnLst>
                              <p:par>
                                <p:cTn id="17" presetID="16" presetClass="entr" presetSubtype="2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par>
                          <p:cTn id="20" fill="hold">
                            <p:stCondLst>
                              <p:cond delay="2500"/>
                            </p:stCondLst>
                            <p:childTnLst>
                              <p:par>
                                <p:cTn id="21" presetID="16" presetClass="entr" presetSubtype="21"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par>
                          <p:cTn id="24" fill="hold">
                            <p:stCondLst>
                              <p:cond delay="3000"/>
                            </p:stCondLst>
                            <p:childTnLst>
                              <p:par>
                                <p:cTn id="25" presetID="16" presetClass="entr" presetSubtype="21"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par>
                          <p:cTn id="33" fill="hold">
                            <p:stCondLst>
                              <p:cond delay="500"/>
                            </p:stCondLst>
                            <p:childTnLst>
                              <p:par>
                                <p:cTn id="34" presetID="16" presetClass="entr" presetSubtype="21" fill="hold" grpId="0"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barn(inVertical)">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7AA4A-7007-04A1-C9D4-55AECA0BB7FA}"/>
              </a:ext>
            </a:extLst>
          </p:cNvPr>
          <p:cNvSpPr>
            <a:spLocks noGrp="1"/>
          </p:cNvSpPr>
          <p:nvPr>
            <p:ph type="title"/>
          </p:nvPr>
        </p:nvSpPr>
        <p:spPr/>
        <p:txBody>
          <a:bodyPr/>
          <a:lstStyle/>
          <a:p>
            <a:r>
              <a:rPr lang="en-US" dirty="0"/>
              <a:t>Mid-Pipeline Work Opportunity</a:t>
            </a:r>
          </a:p>
        </p:txBody>
      </p:sp>
      <p:sp>
        <p:nvSpPr>
          <p:cNvPr id="3" name="Text Placeholder 2">
            <a:extLst>
              <a:ext uri="{FF2B5EF4-FFF2-40B4-BE49-F238E27FC236}">
                <a16:creationId xmlns:a16="http://schemas.microsoft.com/office/drawing/2014/main" id="{B8D9B435-683E-CCC8-6912-990FAB87AC5B}"/>
              </a:ext>
            </a:extLst>
          </p:cNvPr>
          <p:cNvSpPr>
            <a:spLocks noGrp="1"/>
          </p:cNvSpPr>
          <p:nvPr>
            <p:ph type="body" idx="1"/>
          </p:nvPr>
        </p:nvSpPr>
        <p:spPr/>
        <p:txBody>
          <a:bodyPr/>
          <a:lstStyle/>
          <a:p>
            <a:r>
              <a:rPr lang="en-US" dirty="0"/>
              <a:t>Proposal 3</a:t>
            </a:r>
          </a:p>
        </p:txBody>
      </p:sp>
      <p:sp>
        <p:nvSpPr>
          <p:cNvPr id="4" name="Rectangle 3">
            <a:extLst>
              <a:ext uri="{FF2B5EF4-FFF2-40B4-BE49-F238E27FC236}">
                <a16:creationId xmlns:a16="http://schemas.microsoft.com/office/drawing/2014/main" id="{70EF7278-58C1-C1D2-C867-071A7970CA28}"/>
              </a:ext>
            </a:extLst>
          </p:cNvPr>
          <p:cNvSpPr>
            <a:spLocks noChangeArrowheads="1"/>
          </p:cNvSpPr>
          <p:nvPr/>
        </p:nvSpPr>
        <p:spPr bwMode="auto">
          <a:xfrm>
            <a:off x="1675724" y="1471261"/>
            <a:ext cx="4757052" cy="623888"/>
          </a:xfrm>
          <a:prstGeom prst="rect">
            <a:avLst/>
          </a:prstGeom>
          <a:gradFill rotWithShape="1">
            <a:gsLst>
              <a:gs pos="0">
                <a:srgbClr val="A6A6A6"/>
              </a:gs>
              <a:gs pos="49500">
                <a:srgbClr val="D9D9D9"/>
              </a:gs>
              <a:gs pos="100000">
                <a:srgbClr val="A6A6A6"/>
              </a:gs>
            </a:gsLst>
            <a:lin ang="54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a:endParaRPr lang="en-US" sz="1350" dirty="0">
              <a:solidFill>
                <a:prstClr val="black"/>
              </a:solidFill>
              <a:latin typeface="Calibri" panose="020F0502020204030204"/>
            </a:endParaRPr>
          </a:p>
        </p:txBody>
      </p:sp>
      <p:sp>
        <p:nvSpPr>
          <p:cNvPr id="5" name="Oval 4">
            <a:extLst>
              <a:ext uri="{FF2B5EF4-FFF2-40B4-BE49-F238E27FC236}">
                <a16:creationId xmlns:a16="http://schemas.microsoft.com/office/drawing/2014/main" id="{A3E43A07-531E-FED7-D5F3-7125C316124B}"/>
              </a:ext>
            </a:extLst>
          </p:cNvPr>
          <p:cNvSpPr>
            <a:spLocks noChangeArrowheads="1"/>
          </p:cNvSpPr>
          <p:nvPr/>
        </p:nvSpPr>
        <p:spPr bwMode="auto">
          <a:xfrm>
            <a:off x="6288350" y="1471261"/>
            <a:ext cx="281379" cy="623888"/>
          </a:xfrm>
          <a:prstGeom prst="ellipse">
            <a:avLst/>
          </a:prstGeom>
          <a:gradFill rotWithShape="1">
            <a:gsLst>
              <a:gs pos="0">
                <a:srgbClr val="A6A6A6"/>
              </a:gs>
              <a:gs pos="49500">
                <a:srgbClr val="D9D9D9"/>
              </a:gs>
              <a:gs pos="100000">
                <a:srgbClr val="A6A6A6"/>
              </a:gs>
            </a:gsLst>
            <a:lin ang="5400000" scaled="1"/>
          </a:gra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6" name="Oval 5">
            <a:extLst>
              <a:ext uri="{FF2B5EF4-FFF2-40B4-BE49-F238E27FC236}">
                <a16:creationId xmlns:a16="http://schemas.microsoft.com/office/drawing/2014/main" id="{5C0BAF2A-BE1E-4C25-3945-433550F96BA7}"/>
              </a:ext>
            </a:extLst>
          </p:cNvPr>
          <p:cNvSpPr>
            <a:spLocks noChangeArrowheads="1"/>
          </p:cNvSpPr>
          <p:nvPr/>
        </p:nvSpPr>
        <p:spPr bwMode="auto">
          <a:xfrm>
            <a:off x="1526242" y="1471261"/>
            <a:ext cx="281379" cy="623888"/>
          </a:xfrm>
          <a:prstGeom prst="ellipse">
            <a:avLst/>
          </a:prstGeom>
          <a:gradFill rotWithShape="1">
            <a:gsLst>
              <a:gs pos="0">
                <a:srgbClr val="A6A6A6"/>
              </a:gs>
              <a:gs pos="49500">
                <a:srgbClr val="D9D9D9"/>
              </a:gs>
              <a:gs pos="100000">
                <a:srgbClr val="A6A6A6"/>
              </a:gs>
            </a:gsLst>
            <a:lin ang="5400000" scaled="1"/>
          </a:gra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a:endParaRPr lang="en-US" sz="1350">
              <a:solidFill>
                <a:prstClr val="black"/>
              </a:solidFill>
              <a:latin typeface="Calibri" panose="020F0502020204030204"/>
            </a:endParaRPr>
          </a:p>
        </p:txBody>
      </p:sp>
      <p:cxnSp>
        <p:nvCxnSpPr>
          <p:cNvPr id="11" name="Straight Connector 10">
            <a:extLst>
              <a:ext uri="{FF2B5EF4-FFF2-40B4-BE49-F238E27FC236}">
                <a16:creationId xmlns:a16="http://schemas.microsoft.com/office/drawing/2014/main" id="{8CCC2D6C-AED1-2FB6-F7B5-FD3A0546D7A0}"/>
              </a:ext>
            </a:extLst>
          </p:cNvPr>
          <p:cNvCxnSpPr>
            <a:cxnSpLocks/>
          </p:cNvCxnSpPr>
          <p:nvPr/>
        </p:nvCxnSpPr>
        <p:spPr>
          <a:xfrm>
            <a:off x="1695895" y="2162175"/>
            <a:ext cx="0" cy="3361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037A16B-CCB1-1B17-E0B7-FBF4E01F9EF9}"/>
              </a:ext>
            </a:extLst>
          </p:cNvPr>
          <p:cNvCxnSpPr>
            <a:cxnSpLocks/>
          </p:cNvCxnSpPr>
          <p:nvPr/>
        </p:nvCxnSpPr>
        <p:spPr>
          <a:xfrm>
            <a:off x="2834328" y="2162175"/>
            <a:ext cx="0" cy="3361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9A6217F-31D2-8B4B-34A7-EC6E8DEE6268}"/>
              </a:ext>
            </a:extLst>
          </p:cNvPr>
          <p:cNvCxnSpPr>
            <a:cxnSpLocks/>
          </p:cNvCxnSpPr>
          <p:nvPr/>
        </p:nvCxnSpPr>
        <p:spPr>
          <a:xfrm>
            <a:off x="3972761" y="2162175"/>
            <a:ext cx="0" cy="3361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2611F0C-2EFA-330B-D1C7-7FDD602128C1}"/>
              </a:ext>
            </a:extLst>
          </p:cNvPr>
          <p:cNvCxnSpPr>
            <a:cxnSpLocks/>
          </p:cNvCxnSpPr>
          <p:nvPr/>
        </p:nvCxnSpPr>
        <p:spPr>
          <a:xfrm>
            <a:off x="5111195" y="2162175"/>
            <a:ext cx="0" cy="3361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1FEBDB9-33F8-21A4-4907-8996789C256A}"/>
              </a:ext>
            </a:extLst>
          </p:cNvPr>
          <p:cNvCxnSpPr>
            <a:cxnSpLocks/>
          </p:cNvCxnSpPr>
          <p:nvPr/>
        </p:nvCxnSpPr>
        <p:spPr>
          <a:xfrm>
            <a:off x="6249628" y="2162175"/>
            <a:ext cx="0" cy="3361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4B86C0B-2321-09AC-6033-1FE6E360DB64}"/>
              </a:ext>
            </a:extLst>
          </p:cNvPr>
          <p:cNvCxnSpPr>
            <a:cxnSpLocks/>
          </p:cNvCxnSpPr>
          <p:nvPr/>
        </p:nvCxnSpPr>
        <p:spPr>
          <a:xfrm>
            <a:off x="7388062" y="2162175"/>
            <a:ext cx="0" cy="3361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BCA2597-083F-583A-272B-5CE43CC1298C}"/>
              </a:ext>
            </a:extLst>
          </p:cNvPr>
          <p:cNvSpPr txBox="1"/>
          <p:nvPr/>
        </p:nvSpPr>
        <p:spPr>
          <a:xfrm>
            <a:off x="1695898" y="2191762"/>
            <a:ext cx="1138427" cy="300082"/>
          </a:xfrm>
          <a:prstGeom prst="rect">
            <a:avLst/>
          </a:prstGeom>
          <a:noFill/>
        </p:spPr>
        <p:txBody>
          <a:bodyPr wrap="square" rtlCol="0">
            <a:spAutoFit/>
          </a:bodyPr>
          <a:lstStyle/>
          <a:p>
            <a:pPr algn="ctr" defTabSz="685800"/>
            <a:r>
              <a:rPr lang="en-US" sz="1350" dirty="0">
                <a:solidFill>
                  <a:prstClr val="black"/>
                </a:solidFill>
                <a:latin typeface="Calibri" panose="020F0502020204030204"/>
              </a:rPr>
              <a:t>Year 1</a:t>
            </a:r>
          </a:p>
        </p:txBody>
      </p:sp>
      <p:sp>
        <p:nvSpPr>
          <p:cNvPr id="18" name="TextBox 17">
            <a:extLst>
              <a:ext uri="{FF2B5EF4-FFF2-40B4-BE49-F238E27FC236}">
                <a16:creationId xmlns:a16="http://schemas.microsoft.com/office/drawing/2014/main" id="{51458F19-E391-EC34-4565-6E11325E0F7C}"/>
              </a:ext>
            </a:extLst>
          </p:cNvPr>
          <p:cNvSpPr txBox="1"/>
          <p:nvPr/>
        </p:nvSpPr>
        <p:spPr>
          <a:xfrm>
            <a:off x="2834332" y="2191762"/>
            <a:ext cx="1138427" cy="300082"/>
          </a:xfrm>
          <a:prstGeom prst="rect">
            <a:avLst/>
          </a:prstGeom>
          <a:noFill/>
        </p:spPr>
        <p:txBody>
          <a:bodyPr wrap="square" rtlCol="0">
            <a:spAutoFit/>
          </a:bodyPr>
          <a:lstStyle/>
          <a:p>
            <a:pPr algn="ctr" defTabSz="685800"/>
            <a:r>
              <a:rPr lang="en-US" sz="1350" dirty="0">
                <a:solidFill>
                  <a:prstClr val="black"/>
                </a:solidFill>
                <a:latin typeface="Calibri" panose="020F0502020204030204"/>
              </a:rPr>
              <a:t>Year 2</a:t>
            </a:r>
          </a:p>
        </p:txBody>
      </p:sp>
      <p:sp>
        <p:nvSpPr>
          <p:cNvPr id="19" name="TextBox 18">
            <a:extLst>
              <a:ext uri="{FF2B5EF4-FFF2-40B4-BE49-F238E27FC236}">
                <a16:creationId xmlns:a16="http://schemas.microsoft.com/office/drawing/2014/main" id="{D77FB1C3-FE63-9514-BF15-A8864A5B5D9D}"/>
              </a:ext>
            </a:extLst>
          </p:cNvPr>
          <p:cNvSpPr txBox="1"/>
          <p:nvPr/>
        </p:nvSpPr>
        <p:spPr>
          <a:xfrm>
            <a:off x="3972765" y="2191762"/>
            <a:ext cx="1138427" cy="300082"/>
          </a:xfrm>
          <a:prstGeom prst="rect">
            <a:avLst/>
          </a:prstGeom>
          <a:noFill/>
        </p:spPr>
        <p:txBody>
          <a:bodyPr wrap="square" rtlCol="0">
            <a:spAutoFit/>
          </a:bodyPr>
          <a:lstStyle/>
          <a:p>
            <a:pPr algn="ctr" defTabSz="685800"/>
            <a:r>
              <a:rPr lang="en-US" sz="1350" dirty="0">
                <a:solidFill>
                  <a:prstClr val="black"/>
                </a:solidFill>
                <a:latin typeface="Calibri" panose="020F0502020204030204"/>
              </a:rPr>
              <a:t>Year 3</a:t>
            </a:r>
          </a:p>
        </p:txBody>
      </p:sp>
      <p:sp>
        <p:nvSpPr>
          <p:cNvPr id="20" name="TextBox 19">
            <a:extLst>
              <a:ext uri="{FF2B5EF4-FFF2-40B4-BE49-F238E27FC236}">
                <a16:creationId xmlns:a16="http://schemas.microsoft.com/office/drawing/2014/main" id="{065C370B-454A-F0BE-D6A6-56B45CC4F3AD}"/>
              </a:ext>
            </a:extLst>
          </p:cNvPr>
          <p:cNvSpPr txBox="1"/>
          <p:nvPr/>
        </p:nvSpPr>
        <p:spPr>
          <a:xfrm>
            <a:off x="5111198" y="2191762"/>
            <a:ext cx="1138427" cy="300082"/>
          </a:xfrm>
          <a:prstGeom prst="rect">
            <a:avLst/>
          </a:prstGeom>
          <a:noFill/>
        </p:spPr>
        <p:txBody>
          <a:bodyPr wrap="square" rtlCol="0">
            <a:spAutoFit/>
          </a:bodyPr>
          <a:lstStyle/>
          <a:p>
            <a:pPr algn="ctr" defTabSz="685800"/>
            <a:r>
              <a:rPr lang="en-US" sz="1350" dirty="0">
                <a:solidFill>
                  <a:prstClr val="black"/>
                </a:solidFill>
                <a:latin typeface="Calibri" panose="020F0502020204030204"/>
              </a:rPr>
              <a:t>Year 4</a:t>
            </a:r>
          </a:p>
        </p:txBody>
      </p:sp>
      <p:sp>
        <p:nvSpPr>
          <p:cNvPr id="21" name="TextBox 20">
            <a:extLst>
              <a:ext uri="{FF2B5EF4-FFF2-40B4-BE49-F238E27FC236}">
                <a16:creationId xmlns:a16="http://schemas.microsoft.com/office/drawing/2014/main" id="{E98F485F-E0BB-CB92-1C2F-85072FB7DD3B}"/>
              </a:ext>
            </a:extLst>
          </p:cNvPr>
          <p:cNvSpPr txBox="1"/>
          <p:nvPr/>
        </p:nvSpPr>
        <p:spPr>
          <a:xfrm>
            <a:off x="6249631" y="2191762"/>
            <a:ext cx="1138427" cy="300082"/>
          </a:xfrm>
          <a:prstGeom prst="rect">
            <a:avLst/>
          </a:prstGeom>
          <a:noFill/>
        </p:spPr>
        <p:txBody>
          <a:bodyPr wrap="square" rtlCol="0">
            <a:spAutoFit/>
          </a:bodyPr>
          <a:lstStyle/>
          <a:p>
            <a:pPr algn="ctr" defTabSz="685800"/>
            <a:r>
              <a:rPr lang="en-US" sz="1350" dirty="0">
                <a:solidFill>
                  <a:prstClr val="black"/>
                </a:solidFill>
                <a:latin typeface="Calibri" panose="020F0502020204030204"/>
              </a:rPr>
              <a:t>Year 5</a:t>
            </a:r>
          </a:p>
        </p:txBody>
      </p:sp>
      <p:sp>
        <p:nvSpPr>
          <p:cNvPr id="22" name="TextBox 21">
            <a:extLst>
              <a:ext uri="{FF2B5EF4-FFF2-40B4-BE49-F238E27FC236}">
                <a16:creationId xmlns:a16="http://schemas.microsoft.com/office/drawing/2014/main" id="{85650A54-8C48-EDFA-11AF-6D50AD2E5FCE}"/>
              </a:ext>
            </a:extLst>
          </p:cNvPr>
          <p:cNvSpPr txBox="1"/>
          <p:nvPr/>
        </p:nvSpPr>
        <p:spPr>
          <a:xfrm>
            <a:off x="1807621" y="1584488"/>
            <a:ext cx="4458538" cy="738664"/>
          </a:xfrm>
          <a:prstGeom prst="rect">
            <a:avLst/>
          </a:prstGeom>
          <a:noFill/>
        </p:spPr>
        <p:txBody>
          <a:bodyPr wrap="square" rtlCol="0">
            <a:spAutoFit/>
          </a:bodyPr>
          <a:lstStyle/>
          <a:p>
            <a:pPr defTabSz="685800"/>
            <a:r>
              <a:rPr lang="en-US" sz="2100" dirty="0">
                <a:solidFill>
                  <a:prstClr val="black"/>
                </a:solidFill>
                <a:latin typeface="Calibri" panose="020F0502020204030204"/>
              </a:rPr>
              <a:t>Accounting Pipeline (FT College Studies)</a:t>
            </a:r>
          </a:p>
        </p:txBody>
      </p:sp>
      <p:sp>
        <p:nvSpPr>
          <p:cNvPr id="23" name="Arrow: Right 22">
            <a:extLst>
              <a:ext uri="{FF2B5EF4-FFF2-40B4-BE49-F238E27FC236}">
                <a16:creationId xmlns:a16="http://schemas.microsoft.com/office/drawing/2014/main" id="{3C9F3424-BBDB-DA48-8696-8541D15753A3}"/>
              </a:ext>
            </a:extLst>
          </p:cNvPr>
          <p:cNvSpPr/>
          <p:nvPr/>
        </p:nvSpPr>
        <p:spPr>
          <a:xfrm>
            <a:off x="404897" y="1584488"/>
            <a:ext cx="1366490" cy="392415"/>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Acct Majors</a:t>
            </a:r>
          </a:p>
        </p:txBody>
      </p:sp>
      <p:grpSp>
        <p:nvGrpSpPr>
          <p:cNvPr id="24" name="Group 7">
            <a:extLst>
              <a:ext uri="{FF2B5EF4-FFF2-40B4-BE49-F238E27FC236}">
                <a16:creationId xmlns:a16="http://schemas.microsoft.com/office/drawing/2014/main" id="{02791C34-6E50-B373-827E-02DBE366AE7A}"/>
              </a:ext>
            </a:extLst>
          </p:cNvPr>
          <p:cNvGrpSpPr>
            <a:grpSpLocks/>
          </p:cNvGrpSpPr>
          <p:nvPr/>
        </p:nvGrpSpPr>
        <p:grpSpPr bwMode="auto">
          <a:xfrm>
            <a:off x="6249625" y="1478120"/>
            <a:ext cx="1161874" cy="323705"/>
            <a:chOff x="110894579" y="109543627"/>
            <a:chExt cx="1709386" cy="832353"/>
          </a:xfrm>
        </p:grpSpPr>
        <p:sp>
          <p:nvSpPr>
            <p:cNvPr id="25" name="Rectangle 8">
              <a:extLst>
                <a:ext uri="{FF2B5EF4-FFF2-40B4-BE49-F238E27FC236}">
                  <a16:creationId xmlns:a16="http://schemas.microsoft.com/office/drawing/2014/main" id="{B562D9F1-5DCF-34AE-B557-384E9594596A}"/>
                </a:ext>
              </a:extLst>
            </p:cNvPr>
            <p:cNvSpPr>
              <a:spLocks noChangeArrowheads="1"/>
            </p:cNvSpPr>
            <p:nvPr/>
          </p:nvSpPr>
          <p:spPr bwMode="auto">
            <a:xfrm>
              <a:off x="111108401" y="109543627"/>
              <a:ext cx="1312984" cy="832339"/>
            </a:xfrm>
            <a:prstGeom prst="rect">
              <a:avLst/>
            </a:prstGeom>
            <a:gradFill rotWithShape="1">
              <a:gsLst>
                <a:gs pos="0">
                  <a:srgbClr val="A6A6A6"/>
                </a:gs>
                <a:gs pos="49500">
                  <a:srgbClr val="D9D9D9"/>
                </a:gs>
                <a:gs pos="100000">
                  <a:srgbClr val="A6A6A6"/>
                </a:gs>
              </a:gsLst>
              <a:lin ang="54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6" name="Oval 9">
              <a:extLst>
                <a:ext uri="{FF2B5EF4-FFF2-40B4-BE49-F238E27FC236}">
                  <a16:creationId xmlns:a16="http://schemas.microsoft.com/office/drawing/2014/main" id="{E6B5BE63-52CE-456B-DCA0-953EB49BE5F0}"/>
                </a:ext>
              </a:extLst>
            </p:cNvPr>
            <p:cNvSpPr>
              <a:spLocks noChangeArrowheads="1"/>
            </p:cNvSpPr>
            <p:nvPr/>
          </p:nvSpPr>
          <p:spPr bwMode="auto">
            <a:xfrm>
              <a:off x="112228826" y="109543641"/>
              <a:ext cx="375139" cy="832339"/>
            </a:xfrm>
            <a:prstGeom prst="ellipse">
              <a:avLst/>
            </a:prstGeom>
            <a:gradFill rotWithShape="1">
              <a:gsLst>
                <a:gs pos="0">
                  <a:srgbClr val="A6A6A6"/>
                </a:gs>
                <a:gs pos="49500">
                  <a:srgbClr val="D9D9D9"/>
                </a:gs>
                <a:gs pos="100000">
                  <a:srgbClr val="A6A6A6"/>
                </a:gs>
              </a:gsLst>
              <a:lin ang="5400000" scaled="1"/>
            </a:gra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7" name="Oval 10">
              <a:extLst>
                <a:ext uri="{FF2B5EF4-FFF2-40B4-BE49-F238E27FC236}">
                  <a16:creationId xmlns:a16="http://schemas.microsoft.com/office/drawing/2014/main" id="{31444375-1EB3-5786-02FA-3B5B7D08B41B}"/>
                </a:ext>
              </a:extLst>
            </p:cNvPr>
            <p:cNvSpPr>
              <a:spLocks noChangeArrowheads="1"/>
            </p:cNvSpPr>
            <p:nvPr/>
          </p:nvSpPr>
          <p:spPr bwMode="auto">
            <a:xfrm>
              <a:off x="110894579" y="109543641"/>
              <a:ext cx="375139" cy="832339"/>
            </a:xfrm>
            <a:prstGeom prst="ellipse">
              <a:avLst/>
            </a:prstGeom>
            <a:gradFill rotWithShape="1">
              <a:gsLst>
                <a:gs pos="0">
                  <a:srgbClr val="A6A6A6"/>
                </a:gs>
                <a:gs pos="49500">
                  <a:srgbClr val="D9D9D9"/>
                </a:gs>
                <a:gs pos="100000">
                  <a:srgbClr val="A6A6A6"/>
                </a:gs>
              </a:gsLst>
              <a:lin ang="5400000" scaled="1"/>
            </a:gradFill>
            <a:ln>
              <a:noFill/>
            </a:ln>
            <a:effectLst/>
            <a:extLst>
              <a:ext uri="{91240B29-F687-4F45-9708-019B960494DF}">
                <a14:hiddenLine xmlns:a14="http://schemas.microsoft.com/office/drawing/2010/main" w="2540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a:endParaRPr lang="en-US" sz="1350">
                <a:solidFill>
                  <a:prstClr val="black"/>
                </a:solidFill>
                <a:latin typeface="Calibri" panose="020F0502020204030204"/>
              </a:endParaRPr>
            </a:p>
          </p:txBody>
        </p:sp>
      </p:grpSp>
      <p:grpSp>
        <p:nvGrpSpPr>
          <p:cNvPr id="28" name="Group 7">
            <a:extLst>
              <a:ext uri="{FF2B5EF4-FFF2-40B4-BE49-F238E27FC236}">
                <a16:creationId xmlns:a16="http://schemas.microsoft.com/office/drawing/2014/main" id="{8ED64A39-C415-9B1F-DC6F-893FD50D191B}"/>
              </a:ext>
            </a:extLst>
          </p:cNvPr>
          <p:cNvGrpSpPr>
            <a:grpSpLocks/>
          </p:cNvGrpSpPr>
          <p:nvPr/>
        </p:nvGrpSpPr>
        <p:grpSpPr bwMode="auto">
          <a:xfrm>
            <a:off x="6249625" y="1766425"/>
            <a:ext cx="1161874" cy="323705"/>
            <a:chOff x="110894579" y="109543627"/>
            <a:chExt cx="1709386" cy="832353"/>
          </a:xfrm>
        </p:grpSpPr>
        <p:sp>
          <p:nvSpPr>
            <p:cNvPr id="29" name="Rectangle 8">
              <a:extLst>
                <a:ext uri="{FF2B5EF4-FFF2-40B4-BE49-F238E27FC236}">
                  <a16:creationId xmlns:a16="http://schemas.microsoft.com/office/drawing/2014/main" id="{7B4E31DD-53A3-0637-DFA7-76F925169D64}"/>
                </a:ext>
              </a:extLst>
            </p:cNvPr>
            <p:cNvSpPr>
              <a:spLocks noChangeArrowheads="1"/>
            </p:cNvSpPr>
            <p:nvPr/>
          </p:nvSpPr>
          <p:spPr bwMode="auto">
            <a:xfrm>
              <a:off x="111108401" y="109543627"/>
              <a:ext cx="1312984" cy="832339"/>
            </a:xfrm>
            <a:prstGeom prst="rect">
              <a:avLst/>
            </a:prstGeom>
            <a:gradFill rotWithShape="1">
              <a:gsLst>
                <a:gs pos="0">
                  <a:srgbClr val="A6A6A6"/>
                </a:gs>
                <a:gs pos="49500">
                  <a:srgbClr val="D9D9D9"/>
                </a:gs>
                <a:gs pos="100000">
                  <a:srgbClr val="A6A6A6"/>
                </a:gs>
              </a:gsLst>
              <a:lin ang="54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0" name="Oval 9">
              <a:extLst>
                <a:ext uri="{FF2B5EF4-FFF2-40B4-BE49-F238E27FC236}">
                  <a16:creationId xmlns:a16="http://schemas.microsoft.com/office/drawing/2014/main" id="{19028854-B06F-FC39-EA16-6709AF43FFB7}"/>
                </a:ext>
              </a:extLst>
            </p:cNvPr>
            <p:cNvSpPr>
              <a:spLocks noChangeArrowheads="1"/>
            </p:cNvSpPr>
            <p:nvPr/>
          </p:nvSpPr>
          <p:spPr bwMode="auto">
            <a:xfrm>
              <a:off x="112228826" y="109543641"/>
              <a:ext cx="375139" cy="832339"/>
            </a:xfrm>
            <a:prstGeom prst="ellipse">
              <a:avLst/>
            </a:prstGeom>
            <a:gradFill rotWithShape="1">
              <a:gsLst>
                <a:gs pos="0">
                  <a:srgbClr val="A6A6A6"/>
                </a:gs>
                <a:gs pos="49500">
                  <a:srgbClr val="D9D9D9"/>
                </a:gs>
                <a:gs pos="100000">
                  <a:srgbClr val="A6A6A6"/>
                </a:gs>
              </a:gsLst>
              <a:lin ang="5400000" scaled="1"/>
            </a:gra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1" name="Oval 10">
              <a:extLst>
                <a:ext uri="{FF2B5EF4-FFF2-40B4-BE49-F238E27FC236}">
                  <a16:creationId xmlns:a16="http://schemas.microsoft.com/office/drawing/2014/main" id="{81D258DA-325A-51CF-7AE9-21FF48698991}"/>
                </a:ext>
              </a:extLst>
            </p:cNvPr>
            <p:cNvSpPr>
              <a:spLocks noChangeArrowheads="1"/>
            </p:cNvSpPr>
            <p:nvPr/>
          </p:nvSpPr>
          <p:spPr bwMode="auto">
            <a:xfrm>
              <a:off x="110894579" y="109543641"/>
              <a:ext cx="375139" cy="832339"/>
            </a:xfrm>
            <a:prstGeom prst="ellipse">
              <a:avLst/>
            </a:prstGeom>
            <a:gradFill rotWithShape="1">
              <a:gsLst>
                <a:gs pos="0">
                  <a:srgbClr val="A6A6A6"/>
                </a:gs>
                <a:gs pos="49500">
                  <a:srgbClr val="D9D9D9"/>
                </a:gs>
                <a:gs pos="100000">
                  <a:srgbClr val="A6A6A6"/>
                </a:gs>
              </a:gsLst>
              <a:lin ang="5400000" scaled="1"/>
            </a:gradFill>
            <a:ln>
              <a:noFill/>
            </a:ln>
            <a:effectLst/>
            <a:extLst>
              <a:ext uri="{91240B29-F687-4F45-9708-019B960494DF}">
                <a14:hiddenLine xmlns:a14="http://schemas.microsoft.com/office/drawing/2010/main" w="2540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a:endParaRPr lang="en-US" sz="1350">
                <a:solidFill>
                  <a:prstClr val="black"/>
                </a:solidFill>
                <a:latin typeface="Calibri" panose="020F0502020204030204"/>
              </a:endParaRPr>
            </a:p>
          </p:txBody>
        </p:sp>
      </p:grpSp>
      <p:sp>
        <p:nvSpPr>
          <p:cNvPr id="32" name="Rectangle 31">
            <a:extLst>
              <a:ext uri="{FF2B5EF4-FFF2-40B4-BE49-F238E27FC236}">
                <a16:creationId xmlns:a16="http://schemas.microsoft.com/office/drawing/2014/main" id="{EC45E645-2B4B-2756-3487-5185D0E84536}"/>
              </a:ext>
            </a:extLst>
          </p:cNvPr>
          <p:cNvSpPr/>
          <p:nvPr/>
        </p:nvSpPr>
        <p:spPr>
          <a:xfrm rot="2211936">
            <a:off x="7209615" y="1609433"/>
            <a:ext cx="207169" cy="16858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3" name="Rectangle 32">
            <a:extLst>
              <a:ext uri="{FF2B5EF4-FFF2-40B4-BE49-F238E27FC236}">
                <a16:creationId xmlns:a16="http://schemas.microsoft.com/office/drawing/2014/main" id="{F345012F-E474-09AA-DC67-2830FA120F1E}"/>
              </a:ext>
            </a:extLst>
          </p:cNvPr>
          <p:cNvSpPr/>
          <p:nvPr/>
        </p:nvSpPr>
        <p:spPr>
          <a:xfrm rot="19666844">
            <a:off x="7215411" y="1780461"/>
            <a:ext cx="207169" cy="16858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4" name="Arrow: Right 33">
            <a:extLst>
              <a:ext uri="{FF2B5EF4-FFF2-40B4-BE49-F238E27FC236}">
                <a16:creationId xmlns:a16="http://schemas.microsoft.com/office/drawing/2014/main" id="{9AAF4506-2BF4-5732-4FDF-AF985FCBA0AB}"/>
              </a:ext>
            </a:extLst>
          </p:cNvPr>
          <p:cNvSpPr/>
          <p:nvPr/>
        </p:nvSpPr>
        <p:spPr>
          <a:xfrm>
            <a:off x="7279846" y="1584488"/>
            <a:ext cx="1366490" cy="392415"/>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CPAs </a:t>
            </a:r>
            <a:r>
              <a:rPr lang="en-US" sz="1350" dirty="0" err="1">
                <a:solidFill>
                  <a:prstClr val="white"/>
                </a:solidFill>
                <a:latin typeface="Calibri" panose="020F0502020204030204"/>
              </a:rPr>
              <a:t>Elig</a:t>
            </a:r>
            <a:r>
              <a:rPr lang="en-US" sz="1350" dirty="0">
                <a:solidFill>
                  <a:prstClr val="white"/>
                </a:solidFill>
                <a:latin typeface="Calibri" panose="020F0502020204030204"/>
              </a:rPr>
              <a:t> Accts</a:t>
            </a:r>
          </a:p>
        </p:txBody>
      </p:sp>
      <p:sp>
        <p:nvSpPr>
          <p:cNvPr id="35" name="TextBox 34">
            <a:extLst>
              <a:ext uri="{FF2B5EF4-FFF2-40B4-BE49-F238E27FC236}">
                <a16:creationId xmlns:a16="http://schemas.microsoft.com/office/drawing/2014/main" id="{291C7042-990D-B3B4-367D-8D48860344DA}"/>
              </a:ext>
            </a:extLst>
          </p:cNvPr>
          <p:cNvSpPr txBox="1"/>
          <p:nvPr/>
        </p:nvSpPr>
        <p:spPr>
          <a:xfrm>
            <a:off x="6278956" y="1489416"/>
            <a:ext cx="892439" cy="300082"/>
          </a:xfrm>
          <a:prstGeom prst="rect">
            <a:avLst/>
          </a:prstGeom>
          <a:noFill/>
        </p:spPr>
        <p:txBody>
          <a:bodyPr wrap="square" rtlCol="0">
            <a:spAutoFit/>
          </a:bodyPr>
          <a:lstStyle/>
          <a:p>
            <a:pPr defTabSz="685800"/>
            <a:r>
              <a:rPr lang="en-US" sz="1350" dirty="0">
                <a:solidFill>
                  <a:prstClr val="black"/>
                </a:solidFill>
                <a:latin typeface="Calibri" panose="020F0502020204030204"/>
              </a:rPr>
              <a:t>Education</a:t>
            </a:r>
          </a:p>
        </p:txBody>
      </p:sp>
      <p:sp>
        <p:nvSpPr>
          <p:cNvPr id="36" name="TextBox 35">
            <a:extLst>
              <a:ext uri="{FF2B5EF4-FFF2-40B4-BE49-F238E27FC236}">
                <a16:creationId xmlns:a16="http://schemas.microsoft.com/office/drawing/2014/main" id="{C8A059F8-4241-3D5D-8CC5-7B1788214A76}"/>
              </a:ext>
            </a:extLst>
          </p:cNvPr>
          <p:cNvSpPr txBox="1"/>
          <p:nvPr/>
        </p:nvSpPr>
        <p:spPr>
          <a:xfrm>
            <a:off x="6278955" y="1767190"/>
            <a:ext cx="984940" cy="300082"/>
          </a:xfrm>
          <a:prstGeom prst="rect">
            <a:avLst/>
          </a:prstGeom>
          <a:noFill/>
        </p:spPr>
        <p:txBody>
          <a:bodyPr wrap="square" rtlCol="0">
            <a:spAutoFit/>
          </a:bodyPr>
          <a:lstStyle/>
          <a:p>
            <a:pPr defTabSz="685800"/>
            <a:r>
              <a:rPr lang="en-US" sz="1350" dirty="0">
                <a:solidFill>
                  <a:prstClr val="black"/>
                </a:solidFill>
                <a:latin typeface="Calibri" panose="020F0502020204030204"/>
              </a:rPr>
              <a:t>Experience</a:t>
            </a:r>
          </a:p>
        </p:txBody>
      </p:sp>
      <p:sp>
        <p:nvSpPr>
          <p:cNvPr id="37" name="TextBox 36">
            <a:extLst>
              <a:ext uri="{FF2B5EF4-FFF2-40B4-BE49-F238E27FC236}">
                <a16:creationId xmlns:a16="http://schemas.microsoft.com/office/drawing/2014/main" id="{32128216-96F1-2DC8-3A0C-4D696F68BCA0}"/>
              </a:ext>
            </a:extLst>
          </p:cNvPr>
          <p:cNvSpPr txBox="1"/>
          <p:nvPr/>
        </p:nvSpPr>
        <p:spPr>
          <a:xfrm>
            <a:off x="7388057" y="2162173"/>
            <a:ext cx="1391728" cy="300082"/>
          </a:xfrm>
          <a:prstGeom prst="rect">
            <a:avLst/>
          </a:prstGeom>
          <a:noFill/>
        </p:spPr>
        <p:txBody>
          <a:bodyPr wrap="none" rtlCol="0">
            <a:spAutoFit/>
          </a:bodyPr>
          <a:lstStyle/>
          <a:p>
            <a:pPr defTabSz="685800"/>
            <a:r>
              <a:rPr lang="en-US" sz="1350" dirty="0">
                <a:solidFill>
                  <a:prstClr val="black"/>
                </a:solidFill>
                <a:latin typeface="Calibri" panose="020F0502020204030204"/>
              </a:rPr>
              <a:t>+ 1 </a:t>
            </a:r>
            <a:r>
              <a:rPr lang="en-US" sz="1350" dirty="0" err="1">
                <a:solidFill>
                  <a:prstClr val="black"/>
                </a:solidFill>
                <a:latin typeface="Calibri" panose="020F0502020204030204"/>
              </a:rPr>
              <a:t>yr</a:t>
            </a:r>
            <a:r>
              <a:rPr lang="en-US" sz="1350" dirty="0">
                <a:solidFill>
                  <a:prstClr val="black"/>
                </a:solidFill>
                <a:latin typeface="Calibri" panose="020F0502020204030204"/>
              </a:rPr>
              <a:t> Experience</a:t>
            </a:r>
          </a:p>
        </p:txBody>
      </p:sp>
      <p:sp>
        <p:nvSpPr>
          <p:cNvPr id="38" name="Oval 6">
            <a:extLst>
              <a:ext uri="{FF2B5EF4-FFF2-40B4-BE49-F238E27FC236}">
                <a16:creationId xmlns:a16="http://schemas.microsoft.com/office/drawing/2014/main" id="{D9F815CE-CBF6-C892-27A0-743EDF66BC8B}"/>
              </a:ext>
            </a:extLst>
          </p:cNvPr>
          <p:cNvSpPr>
            <a:spLocks noChangeArrowheads="1"/>
          </p:cNvSpPr>
          <p:nvPr/>
        </p:nvSpPr>
        <p:spPr bwMode="auto">
          <a:xfrm rot="5400000">
            <a:off x="3832164" y="1272334"/>
            <a:ext cx="281189" cy="624308"/>
          </a:xfrm>
          <a:prstGeom prst="ellipse">
            <a:avLst/>
          </a:prstGeom>
          <a:gradFill rotWithShape="1">
            <a:gsLst>
              <a:gs pos="0">
                <a:srgbClr val="A6A6A6"/>
              </a:gs>
              <a:gs pos="49500">
                <a:srgbClr val="D9D9D9"/>
              </a:gs>
              <a:gs pos="100000">
                <a:srgbClr val="A6A6A6"/>
              </a:gs>
            </a:gsLst>
            <a:lin ang="5400000" scaled="1"/>
          </a:gra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a:endParaRPr lang="en-US" sz="1350">
              <a:solidFill>
                <a:prstClr val="black"/>
              </a:solidFill>
              <a:latin typeface="Calibri" panose="020F0502020204030204"/>
            </a:endParaRPr>
          </a:p>
        </p:txBody>
      </p:sp>
    </p:spTree>
    <p:extLst>
      <p:ext uri="{BB962C8B-B14F-4D97-AF65-F5344CB8AC3E}">
        <p14:creationId xmlns:p14="http://schemas.microsoft.com/office/powerpoint/2010/main" val="416572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circle(out)">
                                      <p:cBhvr>
                                        <p:cTn id="7"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8F25D-9456-1904-EEEA-108EB2EFC8A6}"/>
              </a:ext>
            </a:extLst>
          </p:cNvPr>
          <p:cNvSpPr>
            <a:spLocks noGrp="1"/>
          </p:cNvSpPr>
          <p:nvPr>
            <p:ph type="title"/>
          </p:nvPr>
        </p:nvSpPr>
        <p:spPr/>
        <p:txBody>
          <a:bodyPr/>
          <a:lstStyle/>
          <a:p>
            <a:r>
              <a:rPr lang="en-US" dirty="0"/>
              <a:t>Proposal 2: Mid-Pipeline Work Opportunity</a:t>
            </a:r>
          </a:p>
        </p:txBody>
      </p:sp>
      <p:sp>
        <p:nvSpPr>
          <p:cNvPr id="3" name="Content Placeholder 2">
            <a:extLst>
              <a:ext uri="{FF2B5EF4-FFF2-40B4-BE49-F238E27FC236}">
                <a16:creationId xmlns:a16="http://schemas.microsoft.com/office/drawing/2014/main" id="{EB3D5610-F7EA-6F06-E766-059512CCFAAF}"/>
              </a:ext>
            </a:extLst>
          </p:cNvPr>
          <p:cNvSpPr>
            <a:spLocks noGrp="1"/>
          </p:cNvSpPr>
          <p:nvPr>
            <p:ph idx="1"/>
          </p:nvPr>
        </p:nvSpPr>
        <p:spPr/>
        <p:txBody>
          <a:bodyPr>
            <a:normAutofit/>
          </a:bodyPr>
          <a:lstStyle/>
          <a:p>
            <a:r>
              <a:rPr lang="en-US" dirty="0"/>
              <a:t>aka Accounting Jobs after 2 years of education</a:t>
            </a:r>
            <a:br>
              <a:rPr lang="en-US" dirty="0"/>
            </a:br>
            <a:endParaRPr lang="en-US" dirty="0"/>
          </a:p>
          <a:p>
            <a:r>
              <a:rPr lang="en-US" dirty="0"/>
              <a:t>Step 1: Meet with Accounting Employers around the state</a:t>
            </a:r>
          </a:p>
          <a:p>
            <a:pPr lvl="1"/>
            <a:r>
              <a:rPr lang="en-US" dirty="0"/>
              <a:t>Develop a set of requirements to earn in 2 years of education</a:t>
            </a:r>
            <a:br>
              <a:rPr lang="en-US" dirty="0"/>
            </a:br>
            <a:r>
              <a:rPr lang="en-US" dirty="0"/>
              <a:t>(e.g., courses, skills)</a:t>
            </a:r>
          </a:p>
          <a:p>
            <a:pPr lvl="1"/>
            <a:r>
              <a:rPr lang="en-US" dirty="0"/>
              <a:t>Commit to hiring students meeting these requirements with parameters</a:t>
            </a:r>
            <a:br>
              <a:rPr lang="en-US" dirty="0"/>
            </a:br>
            <a:r>
              <a:rPr lang="en-US" dirty="0"/>
              <a:t>(e.g., duration, pay, encouragement for continuing education in accounting)</a:t>
            </a:r>
            <a:br>
              <a:rPr lang="en-US" dirty="0"/>
            </a:br>
            <a:endParaRPr lang="en-US" dirty="0"/>
          </a:p>
          <a:p>
            <a:r>
              <a:rPr lang="en-US" dirty="0"/>
              <a:t>Step 2: Meet with 2- and 4-year institutions</a:t>
            </a:r>
          </a:p>
          <a:p>
            <a:pPr lvl="1"/>
            <a:r>
              <a:rPr lang="en-US" dirty="0"/>
              <a:t>Identify existing curriculum that meets requirements</a:t>
            </a:r>
          </a:p>
          <a:p>
            <a:pPr lvl="1"/>
            <a:r>
              <a:rPr lang="en-US" dirty="0"/>
              <a:t>Or Develop that curriculum </a:t>
            </a:r>
          </a:p>
        </p:txBody>
      </p:sp>
    </p:spTree>
    <p:extLst>
      <p:ext uri="{BB962C8B-B14F-4D97-AF65-F5344CB8AC3E}">
        <p14:creationId xmlns:p14="http://schemas.microsoft.com/office/powerpoint/2010/main" val="199075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3205-4CAC-91B1-9696-F84FFFEB4C18}"/>
              </a:ext>
            </a:extLst>
          </p:cNvPr>
          <p:cNvSpPr>
            <a:spLocks noGrp="1"/>
          </p:cNvSpPr>
          <p:nvPr>
            <p:ph type="title"/>
          </p:nvPr>
        </p:nvSpPr>
        <p:spPr/>
        <p:txBody>
          <a:bodyPr/>
          <a:lstStyle/>
          <a:p>
            <a:r>
              <a:rPr lang="en-US" dirty="0"/>
              <a:t>Proposal 2: Mid-Pipeline Work Opportunity</a:t>
            </a:r>
          </a:p>
        </p:txBody>
      </p:sp>
      <p:sp>
        <p:nvSpPr>
          <p:cNvPr id="3" name="Content Placeholder 2">
            <a:extLst>
              <a:ext uri="{FF2B5EF4-FFF2-40B4-BE49-F238E27FC236}">
                <a16:creationId xmlns:a16="http://schemas.microsoft.com/office/drawing/2014/main" id="{B99F1DD3-AA77-71EC-1D0D-A8A46C6617B8}"/>
              </a:ext>
            </a:extLst>
          </p:cNvPr>
          <p:cNvSpPr>
            <a:spLocks noGrp="1"/>
          </p:cNvSpPr>
          <p:nvPr>
            <p:ph idx="1"/>
          </p:nvPr>
        </p:nvSpPr>
        <p:spPr/>
        <p:txBody>
          <a:bodyPr/>
          <a:lstStyle/>
          <a:p>
            <a:r>
              <a:rPr lang="en-US" dirty="0"/>
              <a:t>Step 3: Develop an application process</a:t>
            </a:r>
          </a:p>
          <a:p>
            <a:pPr lvl="1"/>
            <a:r>
              <a:rPr lang="en-US" dirty="0"/>
              <a:t>Website to apply</a:t>
            </a:r>
          </a:p>
          <a:p>
            <a:pPr lvl="1"/>
            <a:r>
              <a:rPr lang="en-US" dirty="0"/>
              <a:t>Mechanism to match with employers</a:t>
            </a:r>
          </a:p>
          <a:p>
            <a:pPr lvl="1"/>
            <a:r>
              <a:rPr lang="en-US" dirty="0"/>
              <a:t>Media and publicity</a:t>
            </a:r>
            <a:br>
              <a:rPr lang="en-US" dirty="0"/>
            </a:br>
            <a:br>
              <a:rPr lang="en-US" dirty="0"/>
            </a:br>
            <a:endParaRPr lang="en-US" dirty="0"/>
          </a:p>
          <a:p>
            <a:endParaRPr lang="en-US" dirty="0"/>
          </a:p>
        </p:txBody>
      </p:sp>
    </p:spTree>
    <p:extLst>
      <p:ext uri="{BB962C8B-B14F-4D97-AF65-F5344CB8AC3E}">
        <p14:creationId xmlns:p14="http://schemas.microsoft.com/office/powerpoint/2010/main" val="28091828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white">
                    <a:shade val="50000"/>
                  </a:prstClr>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white">
                  <a:shade val="50000"/>
                </a:prstClr>
              </a:solidFill>
              <a:effectLst/>
              <a:uLnTx/>
              <a:uFillTx/>
              <a:latin typeface="Book Antiqua"/>
              <a:ea typeface="+mn-ea"/>
              <a:cs typeface="+mn-cs"/>
            </a:endParaRPr>
          </a:p>
        </p:txBody>
      </p:sp>
      <p:sp>
        <p:nvSpPr>
          <p:cNvPr id="7" name="Rectangle 6"/>
          <p:cNvSpPr/>
          <p:nvPr/>
        </p:nvSpPr>
        <p:spPr>
          <a:xfrm>
            <a:off x="494694" y="2307233"/>
            <a:ext cx="8193024" cy="2123658"/>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6600" b="1" i="0" u="none" strike="noStrike" kern="1200" cap="none" spc="0" normalizeH="0" baseline="0" noProof="0" dirty="0">
                <a:ln/>
                <a:solidFill>
                  <a:srgbClr val="0070C0"/>
                </a:solidFill>
                <a:effectLst/>
                <a:uLnTx/>
                <a:uFillTx/>
                <a:latin typeface="Book Antiqua"/>
                <a:ea typeface="+mn-ea"/>
                <a:cs typeface="+mn-cs"/>
              </a:rPr>
              <a:t>Investigation Difficulties</a:t>
            </a:r>
          </a:p>
        </p:txBody>
      </p:sp>
    </p:spTree>
    <p:extLst>
      <p:ext uri="{BB962C8B-B14F-4D97-AF65-F5344CB8AC3E}">
        <p14:creationId xmlns:p14="http://schemas.microsoft.com/office/powerpoint/2010/main" val="162970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t>Questions???</a:t>
            </a:r>
          </a:p>
        </p:txBody>
      </p:sp>
      <p:sp>
        <p:nvSpPr>
          <p:cNvPr id="3" name="Content Placeholder 2"/>
          <p:cNvSpPr>
            <a:spLocks noGrp="1"/>
          </p:cNvSpPr>
          <p:nvPr>
            <p:ph idx="1"/>
          </p:nvPr>
        </p:nvSpPr>
        <p:spPr>
          <a:xfrm>
            <a:off x="457200" y="1417638"/>
            <a:ext cx="8229600" cy="4891722"/>
          </a:xfrm>
        </p:spPr>
        <p:txBody>
          <a:bodyPr>
            <a:normAutofit lnSpcReduction="10000"/>
          </a:bodyPr>
          <a:lstStyle/>
          <a:p>
            <a:pPr marL="137160" lvl="0" indent="0" algn="ctr">
              <a:buClr>
                <a:prstClr val="white">
                  <a:shade val="95000"/>
                </a:prstClr>
              </a:buClr>
              <a:buNone/>
            </a:pPr>
            <a:r>
              <a:rPr lang="en-US" sz="3200" dirty="0">
                <a:solidFill>
                  <a:prstClr val="white"/>
                </a:solidFill>
                <a:latin typeface="Calibri" panose="020F0502020204030204" pitchFamily="34" charset="0"/>
                <a:ea typeface="Cambria" panose="02040503050406030204" pitchFamily="18" charset="0"/>
                <a:cs typeface="Calibri" panose="020F0502020204030204" pitchFamily="34" charset="0"/>
              </a:rPr>
              <a:t>Board staff members are always available to answer any questions about this course or any accountancy statutes or Board rules.</a:t>
            </a:r>
          </a:p>
          <a:p>
            <a:pPr marL="137160" lvl="0" indent="0">
              <a:buClr>
                <a:prstClr val="white">
                  <a:shade val="95000"/>
                </a:prstClr>
              </a:buClr>
              <a:buNone/>
            </a:pPr>
            <a:endParaRPr lang="en-US" sz="1600" i="1" dirty="0">
              <a:solidFill>
                <a:prstClr val="white"/>
              </a:solidFill>
            </a:endParaRPr>
          </a:p>
          <a:p>
            <a:pPr marL="137160" lvl="0" indent="0" algn="ctr">
              <a:buClr>
                <a:prstClr val="white">
                  <a:shade val="95000"/>
                </a:prstClr>
              </a:buClr>
              <a:buNone/>
            </a:pPr>
            <a:r>
              <a:rPr lang="en-US" sz="3600" b="1" dirty="0">
                <a:solidFill>
                  <a:schemeClr val="accent4">
                    <a:lumMod val="50000"/>
                  </a:schemeClr>
                </a:solidFill>
                <a:hlinkClick r:id="rId3">
                  <a:extLst>
                    <a:ext uri="{A12FA001-AC4F-418D-AE19-62706E023703}">
                      <ahyp:hlinkClr xmlns:ahyp="http://schemas.microsoft.com/office/drawing/2018/hyperlinkcolor" val="tx"/>
                    </a:ext>
                  </a:extLst>
                </a:hlinkClick>
              </a:rPr>
              <a:t>www.a</a:t>
            </a:r>
            <a:r>
              <a:rPr lang="en-US" sz="3600" b="1" dirty="0">
                <a:solidFill>
                  <a:schemeClr val="accent4">
                    <a:lumMod val="50000"/>
                  </a:schemeClr>
                </a:solidFill>
                <a:hlinkClick r:id="rId4">
                  <a:extLst>
                    <a:ext uri="{A12FA001-AC4F-418D-AE19-62706E023703}">
                      <ahyp:hlinkClr xmlns:ahyp="http://schemas.microsoft.com/office/drawing/2018/hyperlinkcolor" val="tx"/>
                    </a:ext>
                  </a:extLst>
                </a:hlinkClick>
              </a:rPr>
              <a:t>rkansas.gov/asbpa</a:t>
            </a:r>
            <a:endParaRPr lang="en-US" sz="3600" b="1" dirty="0">
              <a:solidFill>
                <a:schemeClr val="accent4">
                  <a:lumMod val="50000"/>
                </a:schemeClr>
              </a:solidFill>
            </a:endParaRPr>
          </a:p>
          <a:p>
            <a:pPr marL="137160" lvl="0" indent="0" algn="ctr">
              <a:buClr>
                <a:prstClr val="white">
                  <a:shade val="95000"/>
                </a:prstClr>
              </a:buClr>
              <a:buNone/>
            </a:pPr>
            <a:endParaRPr lang="en-US" sz="900" b="1" dirty="0">
              <a:solidFill>
                <a:schemeClr val="accent4">
                  <a:lumMod val="50000"/>
                </a:schemeClr>
              </a:solidFill>
              <a:hlinkClick r:id="rId5">
                <a:extLst>
                  <a:ext uri="{A12FA001-AC4F-418D-AE19-62706E023703}">
                    <ahyp:hlinkClr xmlns:ahyp="http://schemas.microsoft.com/office/drawing/2018/hyperlinkcolor" val="tx"/>
                  </a:ext>
                </a:extLst>
              </a:hlinkClick>
            </a:endParaRPr>
          </a:p>
          <a:p>
            <a:pPr marL="137160" lvl="0" indent="0" algn="ctr">
              <a:buClr>
                <a:prstClr val="white">
                  <a:shade val="95000"/>
                </a:prstClr>
              </a:buClr>
              <a:buNone/>
            </a:pPr>
            <a:r>
              <a:rPr lang="en-US" sz="3600" b="1" dirty="0">
                <a:solidFill>
                  <a:schemeClr val="accent4">
                    <a:lumMod val="50000"/>
                  </a:schemeClr>
                </a:solidFill>
                <a:hlinkClick r:id="rId5">
                  <a:extLst>
                    <a:ext uri="{A12FA001-AC4F-418D-AE19-62706E023703}">
                      <ahyp:hlinkClr xmlns:ahyp="http://schemas.microsoft.com/office/drawing/2018/hyperlinkcolor" val="tx"/>
                    </a:ext>
                  </a:extLst>
                </a:hlinkClick>
              </a:rPr>
              <a:t>tim.montgomery@arkansas.gov</a:t>
            </a:r>
            <a:endParaRPr lang="en-US" sz="3600" b="1" dirty="0">
              <a:solidFill>
                <a:schemeClr val="accent4">
                  <a:lumMod val="50000"/>
                </a:schemeClr>
              </a:solidFill>
            </a:endParaRPr>
          </a:p>
          <a:p>
            <a:pPr marL="137160" lvl="0" indent="0" algn="ctr">
              <a:buClr>
                <a:prstClr val="white">
                  <a:shade val="95000"/>
                </a:prstClr>
              </a:buClr>
              <a:buNone/>
            </a:pPr>
            <a:endParaRPr lang="en-US" sz="4400" dirty="0">
              <a:solidFill>
                <a:prstClr val="white"/>
              </a:solidFill>
              <a:latin typeface="Segoe Print" panose="02000600000000000000" pitchFamily="2" charset="0"/>
            </a:endParaRPr>
          </a:p>
          <a:p>
            <a:pPr marL="137160" lvl="0" indent="0" algn="ctr">
              <a:buClr>
                <a:prstClr val="white">
                  <a:shade val="95000"/>
                </a:prstClr>
              </a:buClr>
              <a:buNone/>
            </a:pPr>
            <a:r>
              <a:rPr lang="en-US" sz="3600" dirty="0">
                <a:solidFill>
                  <a:schemeClr val="accent5">
                    <a:lumMod val="40000"/>
                    <a:lumOff val="60000"/>
                  </a:schemeClr>
                </a:solidFill>
                <a:latin typeface="Segoe Print" panose="02000600000000000000" pitchFamily="2" charset="0"/>
              </a:rPr>
              <a:t>The Board is here to help every Arkansas CPA licensee</a:t>
            </a:r>
            <a:endParaRPr lang="en-US" sz="3200" dirty="0">
              <a:solidFill>
                <a:schemeClr val="accent5">
                  <a:lumMod val="40000"/>
                  <a:lumOff val="60000"/>
                </a:schemeClr>
              </a:solidFill>
              <a:latin typeface="Segoe Print" panose="02000600000000000000" pitchFamily="2" charset="0"/>
            </a:endParaRPr>
          </a:p>
          <a:p>
            <a:pPr marL="137160" lvl="0" indent="0">
              <a:buClr>
                <a:prstClr val="white">
                  <a:shade val="95000"/>
                </a:prstClr>
              </a:buClr>
              <a:buNone/>
            </a:pPr>
            <a:endParaRPr lang="en-US" sz="2600" i="1" dirty="0">
              <a:solidFill>
                <a:prstClr val="white"/>
              </a:solidFill>
            </a:endParaRPr>
          </a:p>
          <a:p>
            <a:pPr marL="13716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dirty="0"/>
          </a:p>
        </p:txBody>
      </p:sp>
    </p:spTree>
    <p:extLst>
      <p:ext uri="{BB962C8B-B14F-4D97-AF65-F5344CB8AC3E}">
        <p14:creationId xmlns:p14="http://schemas.microsoft.com/office/powerpoint/2010/main" val="344915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par>
                          <p:cTn id="12" fill="hold">
                            <p:stCondLst>
                              <p:cond delay="1500"/>
                            </p:stCondLst>
                            <p:childTnLst>
                              <p:par>
                                <p:cTn id="13" presetID="2" presetClass="entr" presetSubtype="2"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 presetClass="entr" presetSubtype="2" fill="hold" nodeType="afterEffect">
                                  <p:stCondLst>
                                    <p:cond delay="50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additive="base">
                                        <p:cTn id="20"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2" fill="hold">
                            <p:stCondLst>
                              <p:cond delay="3000"/>
                            </p:stCondLst>
                            <p:childTnLst>
                              <p:par>
                                <p:cTn id="23" presetID="31" presetClass="entr" presetSubtype="0" fill="hold" nodeType="afterEffect">
                                  <p:stCondLst>
                                    <p:cond delay="150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p:cTn id="2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458200" cy="5105400"/>
          </a:xfrm>
        </p:spPr>
        <p:txBody>
          <a:bodyPr>
            <a:normAutofit/>
          </a:bodyPr>
          <a:lstStyle/>
          <a:p>
            <a:pPr>
              <a:spcAft>
                <a:spcPts val="600"/>
              </a:spcAft>
              <a:buClr>
                <a:prstClr val="white">
                  <a:shade val="95000"/>
                </a:prstClr>
              </a:buClr>
              <a:buFont typeface="Wingdings" panose="05000000000000000000" pitchFamily="2" charset="2"/>
              <a:buChar char="Ø"/>
            </a:pPr>
            <a:r>
              <a:rPr lang="en-US" sz="4000" b="1" i="1" dirty="0">
                <a:solidFill>
                  <a:schemeClr val="accent1">
                    <a:lumMod val="20000"/>
                    <a:lumOff val="80000"/>
                  </a:schemeClr>
                </a:solidFill>
                <a:latin typeface="Cambria" panose="02040503050406030204" pitchFamily="18" charset="0"/>
              </a:rPr>
              <a:t>Bachelor’s degree</a:t>
            </a:r>
          </a:p>
          <a:p>
            <a:pPr>
              <a:spcAft>
                <a:spcPts val="600"/>
              </a:spcAft>
              <a:buClr>
                <a:prstClr val="white">
                  <a:shade val="95000"/>
                </a:prstClr>
              </a:buClr>
              <a:buFont typeface="Wingdings" panose="05000000000000000000" pitchFamily="2" charset="2"/>
              <a:buChar char="Ø"/>
            </a:pPr>
            <a:r>
              <a:rPr lang="en-US" sz="4000" b="1" i="1" dirty="0">
                <a:solidFill>
                  <a:schemeClr val="accent1">
                    <a:lumMod val="20000"/>
                    <a:lumOff val="80000"/>
                  </a:schemeClr>
                </a:solidFill>
                <a:latin typeface="Cambria" panose="02040503050406030204" pitchFamily="18" charset="0"/>
              </a:rPr>
              <a:t>30 hours upper-level accounting courses</a:t>
            </a:r>
          </a:p>
          <a:p>
            <a:pPr>
              <a:spcAft>
                <a:spcPts val="600"/>
              </a:spcAft>
              <a:buClr>
                <a:prstClr val="white">
                  <a:shade val="95000"/>
                </a:prstClr>
              </a:buClr>
              <a:buFont typeface="Wingdings" panose="05000000000000000000" pitchFamily="2" charset="2"/>
              <a:buChar char="Ø"/>
            </a:pPr>
            <a:r>
              <a:rPr lang="en-US" sz="4000" b="1" i="1" dirty="0">
                <a:solidFill>
                  <a:schemeClr val="accent1">
                    <a:lumMod val="20000"/>
                    <a:lumOff val="80000"/>
                  </a:schemeClr>
                </a:solidFill>
                <a:latin typeface="Cambria" panose="02040503050406030204" pitchFamily="18" charset="0"/>
              </a:rPr>
              <a:t>Must cover 5 core subjects</a:t>
            </a:r>
          </a:p>
          <a:p>
            <a:pPr lvl="1">
              <a:spcAft>
                <a:spcPts val="600"/>
              </a:spcAft>
              <a:buClr>
                <a:prstClr val="white">
                  <a:shade val="95000"/>
                </a:prstClr>
              </a:buClr>
              <a:buFont typeface="Wingdings" panose="05000000000000000000" pitchFamily="2" charset="2"/>
              <a:buChar char="Ø"/>
            </a:pPr>
            <a:r>
              <a:rPr lang="en-US" b="1" i="1" dirty="0">
                <a:solidFill>
                  <a:schemeClr val="accent4">
                    <a:lumMod val="40000"/>
                    <a:lumOff val="60000"/>
                  </a:schemeClr>
                </a:solidFill>
                <a:latin typeface="Cambria" panose="02040503050406030204" pitchFamily="18" charset="0"/>
              </a:rPr>
              <a:t>Removes governmental and not-for-profit accounting</a:t>
            </a:r>
          </a:p>
          <a:p>
            <a:pPr>
              <a:spcAft>
                <a:spcPts val="600"/>
              </a:spcAft>
              <a:buClr>
                <a:prstClr val="white">
                  <a:shade val="95000"/>
                </a:prstClr>
              </a:buClr>
              <a:buFont typeface="Wingdings" panose="05000000000000000000" pitchFamily="2" charset="2"/>
              <a:buChar char="Ø"/>
            </a:pPr>
            <a:r>
              <a:rPr lang="en-US" sz="4000" b="1" i="1" dirty="0">
                <a:solidFill>
                  <a:schemeClr val="accent1">
                    <a:lumMod val="20000"/>
                    <a:lumOff val="80000"/>
                  </a:schemeClr>
                </a:solidFill>
                <a:latin typeface="Cambria" panose="02040503050406030204" pitchFamily="18" charset="0"/>
              </a:rPr>
              <a:t>30 hours business courses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white">
                    <a:shade val="50000"/>
                  </a:prstClr>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white">
                  <a:shade val="50000"/>
                </a:prstClr>
              </a:solidFill>
              <a:effectLst/>
              <a:uLnTx/>
              <a:uFillTx/>
              <a:latin typeface="Book Antiqua"/>
              <a:ea typeface="+mn-ea"/>
              <a:cs typeface="+mn-cs"/>
            </a:endParaRPr>
          </a:p>
        </p:txBody>
      </p:sp>
      <p:sp>
        <p:nvSpPr>
          <p:cNvPr id="2" name="Rectangle 1">
            <a:extLst>
              <a:ext uri="{FF2B5EF4-FFF2-40B4-BE49-F238E27FC236}">
                <a16:creationId xmlns:a16="http://schemas.microsoft.com/office/drawing/2014/main" id="{F1A4B833-C33C-BC90-08D7-19F05B38A50D}"/>
              </a:ext>
            </a:extLst>
          </p:cNvPr>
          <p:cNvSpPr/>
          <p:nvPr/>
        </p:nvSpPr>
        <p:spPr>
          <a:xfrm>
            <a:off x="381000" y="304800"/>
            <a:ext cx="8458200"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6585CF">
                    <a:lumMod val="75000"/>
                  </a:srgbClr>
                </a:solidFill>
                <a:latin typeface="Cambria" panose="02040503050406030204" pitchFamily="18" charset="0"/>
                <a:ea typeface="Cambria" panose="02040503050406030204" pitchFamily="18" charset="0"/>
              </a:rPr>
              <a:t>Education Requirements to License</a:t>
            </a:r>
          </a:p>
        </p:txBody>
      </p:sp>
    </p:spTree>
    <p:extLst>
      <p:ext uri="{BB962C8B-B14F-4D97-AF65-F5344CB8AC3E}">
        <p14:creationId xmlns:p14="http://schemas.microsoft.com/office/powerpoint/2010/main" val="56340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par>
                          <p:cTn id="12" fill="hold">
                            <p:stCondLst>
                              <p:cond delay="1500"/>
                            </p:stCondLst>
                            <p:childTnLst>
                              <p:par>
                                <p:cTn id="13" presetID="16" presetClass="entr" presetSubtype="21"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par>
                          <p:cTn id="16" fill="hold">
                            <p:stCondLst>
                              <p:cond delay="2000"/>
                            </p:stCondLst>
                            <p:childTnLst>
                              <p:par>
                                <p:cTn id="17" presetID="16" presetClass="entr" presetSubtype="2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par>
                          <p:cTn id="23" fill="hold">
                            <p:stCondLst>
                              <p:cond delay="2500"/>
                            </p:stCondLst>
                            <p:childTnLst>
                              <p:par>
                                <p:cTn id="24" presetID="16" presetClass="entr" presetSubtype="21"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arn(inVertical)">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458200" cy="5105400"/>
          </a:xfrm>
        </p:spPr>
        <p:txBody>
          <a:bodyPr>
            <a:normAutofit fontScale="92500"/>
          </a:bodyPr>
          <a:lstStyle/>
          <a:p>
            <a:pPr>
              <a:spcAft>
                <a:spcPts val="600"/>
              </a:spcAft>
              <a:buClr>
                <a:prstClr val="white">
                  <a:shade val="95000"/>
                </a:prstClr>
              </a:buClr>
              <a:buFont typeface="Wingdings" panose="05000000000000000000" pitchFamily="2" charset="2"/>
              <a:buChar char="Ø"/>
            </a:pPr>
            <a:r>
              <a:rPr lang="en-US" sz="3600" b="1" i="1" dirty="0">
                <a:solidFill>
                  <a:schemeClr val="accent1">
                    <a:lumMod val="20000"/>
                    <a:lumOff val="80000"/>
                  </a:schemeClr>
                </a:solidFill>
                <a:latin typeface="Cambria" panose="02040503050406030204" pitchFamily="18" charset="0"/>
              </a:rPr>
              <a:t>Test section credit window increased to 30 months </a:t>
            </a:r>
          </a:p>
          <a:p>
            <a:pPr>
              <a:spcAft>
                <a:spcPts val="600"/>
              </a:spcAft>
              <a:buClr>
                <a:prstClr val="white">
                  <a:shade val="95000"/>
                </a:prstClr>
              </a:buClr>
              <a:buFont typeface="Wingdings" panose="05000000000000000000" pitchFamily="2" charset="2"/>
              <a:buChar char="Ø"/>
            </a:pPr>
            <a:r>
              <a:rPr lang="en-US" sz="3600" b="1" i="1" dirty="0">
                <a:solidFill>
                  <a:schemeClr val="accent1">
                    <a:lumMod val="20000"/>
                    <a:lumOff val="80000"/>
                  </a:schemeClr>
                </a:solidFill>
                <a:latin typeface="Cambria" panose="02040503050406030204" pitchFamily="18" charset="0"/>
              </a:rPr>
              <a:t>Window begins on the score release date of the 1</a:t>
            </a:r>
            <a:r>
              <a:rPr lang="en-US" sz="3600" b="1" i="1" baseline="30000" dirty="0">
                <a:solidFill>
                  <a:schemeClr val="accent1">
                    <a:lumMod val="20000"/>
                    <a:lumOff val="80000"/>
                  </a:schemeClr>
                </a:solidFill>
                <a:latin typeface="Cambria" panose="02040503050406030204" pitchFamily="18" charset="0"/>
              </a:rPr>
              <a:t>st</a:t>
            </a:r>
            <a:r>
              <a:rPr lang="en-US" sz="3600" b="1" i="1" dirty="0">
                <a:solidFill>
                  <a:schemeClr val="accent1">
                    <a:lumMod val="20000"/>
                    <a:lumOff val="80000"/>
                  </a:schemeClr>
                </a:solidFill>
                <a:latin typeface="Cambria" panose="02040503050406030204" pitchFamily="18" charset="0"/>
              </a:rPr>
              <a:t> test section</a:t>
            </a:r>
          </a:p>
          <a:p>
            <a:pPr>
              <a:spcAft>
                <a:spcPts val="600"/>
              </a:spcAft>
              <a:buClr>
                <a:prstClr val="white">
                  <a:shade val="95000"/>
                </a:prstClr>
              </a:buClr>
              <a:buFont typeface="Wingdings" panose="05000000000000000000" pitchFamily="2" charset="2"/>
              <a:buChar char="Ø"/>
            </a:pPr>
            <a:r>
              <a:rPr lang="en-US" sz="3600" b="1" i="1" dirty="0">
                <a:solidFill>
                  <a:schemeClr val="accent1">
                    <a:lumMod val="20000"/>
                    <a:lumOff val="80000"/>
                  </a:schemeClr>
                </a:solidFill>
                <a:latin typeface="Cambria" panose="02040503050406030204" pitchFamily="18" charset="0"/>
              </a:rPr>
              <a:t>339 sections valid on 1/1/2024 automatically extended to June 30, 2025</a:t>
            </a:r>
          </a:p>
          <a:p>
            <a:pPr>
              <a:spcAft>
                <a:spcPts val="600"/>
              </a:spcAft>
              <a:buClr>
                <a:prstClr val="white">
                  <a:shade val="95000"/>
                </a:prstClr>
              </a:buClr>
              <a:buFont typeface="Wingdings" panose="05000000000000000000" pitchFamily="2" charset="2"/>
              <a:buChar char="Ø"/>
            </a:pPr>
            <a:r>
              <a:rPr lang="en-US" sz="3600" b="1" i="1" dirty="0">
                <a:solidFill>
                  <a:schemeClr val="accent1">
                    <a:lumMod val="20000"/>
                    <a:lumOff val="80000"/>
                  </a:schemeClr>
                </a:solidFill>
                <a:latin typeface="Cambria" panose="02040503050406030204" pitchFamily="18" charset="0"/>
              </a:rPr>
              <a:t>26 applicants (28%) were granted credit relief for 39 sections</a:t>
            </a:r>
          </a:p>
          <a:p>
            <a:pPr>
              <a:spcAft>
                <a:spcPts val="600"/>
              </a:spcAft>
              <a:buClr>
                <a:prstClr val="white">
                  <a:shade val="95000"/>
                </a:prstClr>
              </a:buClr>
              <a:buFont typeface="Wingdings" panose="05000000000000000000" pitchFamily="2" charset="2"/>
              <a:buChar char="Ø"/>
            </a:pPr>
            <a:endParaRPr lang="en-US" sz="4000" b="1" i="1" dirty="0">
              <a:solidFill>
                <a:schemeClr val="accent1">
                  <a:lumMod val="20000"/>
                  <a:lumOff val="80000"/>
                </a:schemeClr>
              </a:solidFill>
              <a:latin typeface="Cambria" panose="020405030504060302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white">
                    <a:shade val="50000"/>
                  </a:prstClr>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white">
                  <a:shade val="50000"/>
                </a:prstClr>
              </a:solidFill>
              <a:effectLst/>
              <a:uLnTx/>
              <a:uFillTx/>
              <a:latin typeface="Book Antiqua"/>
              <a:ea typeface="+mn-ea"/>
              <a:cs typeface="+mn-cs"/>
            </a:endParaRPr>
          </a:p>
        </p:txBody>
      </p:sp>
      <p:sp>
        <p:nvSpPr>
          <p:cNvPr id="2" name="Rectangle 1">
            <a:extLst>
              <a:ext uri="{FF2B5EF4-FFF2-40B4-BE49-F238E27FC236}">
                <a16:creationId xmlns:a16="http://schemas.microsoft.com/office/drawing/2014/main" id="{F1A4B833-C33C-BC90-08D7-19F05B38A50D}"/>
              </a:ext>
            </a:extLst>
          </p:cNvPr>
          <p:cNvSpPr/>
          <p:nvPr/>
        </p:nvSpPr>
        <p:spPr>
          <a:xfrm>
            <a:off x="381000" y="304800"/>
            <a:ext cx="8458200" cy="64633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a:ln/>
                <a:solidFill>
                  <a:srgbClr val="6585CF">
                    <a:lumMod val="75000"/>
                  </a:srgbClr>
                </a:solidFill>
                <a:latin typeface="Cambria" panose="02040503050406030204" pitchFamily="18" charset="0"/>
                <a:ea typeface="Cambria" panose="02040503050406030204" pitchFamily="18" charset="0"/>
              </a:rPr>
              <a:t>Other Notes Regarding Examinations</a:t>
            </a:r>
          </a:p>
        </p:txBody>
      </p:sp>
    </p:spTree>
    <p:extLst>
      <p:ext uri="{BB962C8B-B14F-4D97-AF65-F5344CB8AC3E}">
        <p14:creationId xmlns:p14="http://schemas.microsoft.com/office/powerpoint/2010/main" val="243306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par>
                          <p:cTn id="15" fill="hold">
                            <p:stCondLst>
                              <p:cond delay="1500"/>
                            </p:stCondLst>
                            <p:childTnLst>
                              <p:par>
                                <p:cTn id="16" presetID="16" presetClass="entr" presetSubtype="21" fill="hold" grpId="0" nodeType="afterEffect">
                                  <p:stCondLst>
                                    <p:cond delay="100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par>
                          <p:cTn id="19" fill="hold">
                            <p:stCondLst>
                              <p:cond delay="3000"/>
                            </p:stCondLst>
                            <p:childTnLst>
                              <p:par>
                                <p:cTn id="20" presetID="16" presetClass="entr" presetSubtype="21" fill="hold" grpId="0" nodeType="afterEffect">
                                  <p:stCondLst>
                                    <p:cond delay="100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par>
                          <p:cTn id="23" fill="hold">
                            <p:stCondLst>
                              <p:cond delay="4500"/>
                            </p:stCondLst>
                            <p:childTnLst>
                              <p:par>
                                <p:cTn id="24" presetID="16" presetClass="entr" presetSubtype="21" fill="hold" grpId="0" nodeType="afterEffect">
                                  <p:stCondLst>
                                    <p:cond delay="100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arn(inVertical)">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dirty="0"/>
          </a:p>
        </p:txBody>
      </p:sp>
      <p:sp>
        <p:nvSpPr>
          <p:cNvPr id="6" name="Rectangle 5"/>
          <p:cNvSpPr/>
          <p:nvPr/>
        </p:nvSpPr>
        <p:spPr>
          <a:xfrm>
            <a:off x="475488" y="534575"/>
            <a:ext cx="8229600" cy="1107996"/>
          </a:xfrm>
          <a:prstGeom prst="rect">
            <a:avLst/>
          </a:prstGeom>
          <a:noFill/>
        </p:spPr>
        <p:txBody>
          <a:bodyPr wrap="square" lIns="91440" tIns="45720" rIns="91440" bIns="45720">
            <a:spAutoFit/>
          </a:bodyPr>
          <a:lstStyle/>
          <a:p>
            <a:pPr algn="ctr"/>
            <a:r>
              <a:rPr lang="en-US"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Elephant" panose="02020904090505020303" pitchFamily="18" charset="0"/>
              </a:rPr>
              <a:t># 2</a:t>
            </a:r>
          </a:p>
        </p:txBody>
      </p:sp>
      <p:sp>
        <p:nvSpPr>
          <p:cNvPr id="8" name="Rectangle 7"/>
          <p:cNvSpPr/>
          <p:nvPr/>
        </p:nvSpPr>
        <p:spPr>
          <a:xfrm>
            <a:off x="475488" y="2438400"/>
            <a:ext cx="8193024" cy="175432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rgbClr val="6585CF">
                    <a:lumMod val="75000"/>
                  </a:srgbClr>
                </a:solidFill>
              </a:rPr>
              <a:t>Additional Pathway to Licensure</a:t>
            </a:r>
          </a:p>
        </p:txBody>
      </p:sp>
    </p:spTree>
    <p:extLst>
      <p:ext uri="{BB962C8B-B14F-4D97-AF65-F5344CB8AC3E}">
        <p14:creationId xmlns:p14="http://schemas.microsoft.com/office/powerpoint/2010/main" val="340047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1500" fill="hold"/>
                                        <p:tgtEl>
                                          <p:spTgt spid="6"/>
                                        </p:tgtEl>
                                      </p:cBhvr>
                                      <p:by x="150000" y="150000"/>
                                    </p:animScale>
                                  </p:childTnLst>
                                </p:cTn>
                              </p:par>
                            </p:childTnLst>
                          </p:cTn>
                        </p:par>
                        <p:par>
                          <p:cTn id="7" fill="hold">
                            <p:stCondLst>
                              <p:cond delay="1500"/>
                            </p:stCondLst>
                            <p:childTnLst>
                              <p:par>
                                <p:cTn id="8" presetID="31"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fltVal val="0"/>
                                          </p:val>
                                        </p:tav>
                                        <p:tav tm="100000">
                                          <p:val>
                                            <p:strVal val="#ppt_w"/>
                                          </p:val>
                                        </p:tav>
                                      </p:tavLst>
                                    </p:anim>
                                    <p:anim calcmode="lin" valueType="num">
                                      <p:cBhvr>
                                        <p:cTn id="11" dur="1000" fill="hold"/>
                                        <p:tgtEl>
                                          <p:spTgt spid="8"/>
                                        </p:tgtEl>
                                        <p:attrNameLst>
                                          <p:attrName>ppt_h</p:attrName>
                                        </p:attrNameLst>
                                      </p:cBhvr>
                                      <p:tavLst>
                                        <p:tav tm="0">
                                          <p:val>
                                            <p:fltVal val="0"/>
                                          </p:val>
                                        </p:tav>
                                        <p:tav tm="100000">
                                          <p:val>
                                            <p:strVal val="#ppt_h"/>
                                          </p:val>
                                        </p:tav>
                                      </p:tavLst>
                                    </p:anim>
                                    <p:anim calcmode="lin" valueType="num">
                                      <p:cBhvr>
                                        <p:cTn id="12" dur="1000" fill="hold"/>
                                        <p:tgtEl>
                                          <p:spTgt spid="8"/>
                                        </p:tgtEl>
                                        <p:attrNameLst>
                                          <p:attrName>style.rotation</p:attrName>
                                        </p:attrNameLst>
                                      </p:cBhvr>
                                      <p:tavLst>
                                        <p:tav tm="0">
                                          <p:val>
                                            <p:fltVal val="90"/>
                                          </p:val>
                                        </p:tav>
                                        <p:tav tm="100000">
                                          <p:val>
                                            <p:fltVal val="0"/>
                                          </p:val>
                                        </p:tav>
                                      </p:tavLst>
                                    </p:anim>
                                    <p:animEffect transition="in" filter="fade">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458200" cy="5105400"/>
          </a:xfrm>
        </p:spPr>
        <p:txBody>
          <a:bodyPr>
            <a:normAutofit/>
          </a:bodyPr>
          <a:lstStyle/>
          <a:p>
            <a:pPr>
              <a:spcAft>
                <a:spcPts val="600"/>
              </a:spcAft>
              <a:buClr>
                <a:prstClr val="white">
                  <a:shade val="95000"/>
                </a:prstClr>
              </a:buClr>
              <a:buFont typeface="Wingdings" panose="05000000000000000000" pitchFamily="2" charset="2"/>
              <a:buChar char="Ø"/>
            </a:pPr>
            <a:r>
              <a:rPr lang="en-US" sz="3200" b="1" i="1" dirty="0">
                <a:solidFill>
                  <a:srgbClr val="00B0F0"/>
                </a:solidFill>
                <a:latin typeface="Cambria" panose="02040503050406030204" pitchFamily="18" charset="0"/>
              </a:rPr>
              <a:t>Board Rule 3.11 – Education Requirement for Licensure</a:t>
            </a:r>
          </a:p>
          <a:p>
            <a:pPr lvl="1">
              <a:spcAft>
                <a:spcPts val="600"/>
              </a:spcAft>
              <a:buClr>
                <a:prstClr val="white">
                  <a:shade val="95000"/>
                </a:prstClr>
              </a:buClr>
              <a:buFont typeface="Wingdings" panose="05000000000000000000" pitchFamily="2" charset="2"/>
              <a:buChar char="Ø"/>
            </a:pPr>
            <a:r>
              <a:rPr lang="en-US" sz="2800" dirty="0">
                <a:solidFill>
                  <a:schemeClr val="accent1">
                    <a:lumMod val="40000"/>
                    <a:lumOff val="60000"/>
                  </a:schemeClr>
                </a:solidFill>
              </a:rPr>
              <a:t>Bachelor’s degree</a:t>
            </a:r>
          </a:p>
          <a:p>
            <a:pPr lvl="1">
              <a:spcAft>
                <a:spcPts val="600"/>
              </a:spcAft>
              <a:buClr>
                <a:prstClr val="white">
                  <a:shade val="95000"/>
                </a:prstClr>
              </a:buClr>
              <a:buFont typeface="Wingdings" panose="05000000000000000000" pitchFamily="2" charset="2"/>
              <a:buChar char="Ø"/>
            </a:pPr>
            <a:r>
              <a:rPr lang="en-US" sz="2800" dirty="0">
                <a:solidFill>
                  <a:schemeClr val="accent1">
                    <a:lumMod val="40000"/>
                    <a:lumOff val="60000"/>
                  </a:schemeClr>
                </a:solidFill>
              </a:rPr>
              <a:t>150 semester credit hours</a:t>
            </a:r>
          </a:p>
          <a:p>
            <a:pPr lvl="1">
              <a:spcAft>
                <a:spcPts val="600"/>
              </a:spcAft>
              <a:buClr>
                <a:prstClr val="white">
                  <a:shade val="95000"/>
                </a:prstClr>
              </a:buClr>
              <a:buFont typeface="Wingdings" panose="05000000000000000000" pitchFamily="2" charset="2"/>
              <a:buChar char="Ø"/>
            </a:pPr>
            <a:r>
              <a:rPr lang="en-US" sz="2800" dirty="0">
                <a:solidFill>
                  <a:schemeClr val="accent1">
                    <a:lumMod val="40000"/>
                    <a:lumOff val="60000"/>
                  </a:schemeClr>
                </a:solidFill>
              </a:rPr>
              <a:t>30 hours upper-level accounting courses</a:t>
            </a:r>
          </a:p>
          <a:p>
            <a:pPr lvl="1">
              <a:spcAft>
                <a:spcPts val="600"/>
              </a:spcAft>
              <a:buClr>
                <a:prstClr val="white">
                  <a:shade val="95000"/>
                </a:prstClr>
              </a:buClr>
              <a:buFont typeface="Wingdings" panose="05000000000000000000" pitchFamily="2" charset="2"/>
              <a:buChar char="Ø"/>
            </a:pPr>
            <a:r>
              <a:rPr lang="en-US" sz="2800" dirty="0">
                <a:solidFill>
                  <a:schemeClr val="accent1">
                    <a:lumMod val="40000"/>
                    <a:lumOff val="60000"/>
                  </a:schemeClr>
                </a:solidFill>
              </a:rPr>
              <a:t>Must cover 6 core subjects</a:t>
            </a:r>
          </a:p>
          <a:p>
            <a:pPr lvl="1">
              <a:spcAft>
                <a:spcPts val="600"/>
              </a:spcAft>
              <a:buClr>
                <a:prstClr val="white">
                  <a:shade val="95000"/>
                </a:prstClr>
              </a:buClr>
              <a:buFont typeface="Wingdings" panose="05000000000000000000" pitchFamily="2" charset="2"/>
              <a:buChar char="Ø"/>
            </a:pPr>
            <a:r>
              <a:rPr lang="en-US" sz="2800" dirty="0">
                <a:solidFill>
                  <a:schemeClr val="accent1">
                    <a:lumMod val="40000"/>
                    <a:lumOff val="60000"/>
                  </a:schemeClr>
                </a:solidFill>
              </a:rPr>
              <a:t>30 hours business courses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white">
                    <a:shade val="50000"/>
                  </a:prstClr>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white">
                  <a:shade val="50000"/>
                </a:prstClr>
              </a:solidFill>
              <a:effectLst/>
              <a:uLnTx/>
              <a:uFillTx/>
              <a:latin typeface="Book Antiqua"/>
              <a:ea typeface="+mn-ea"/>
              <a:cs typeface="+mn-cs"/>
            </a:endParaRPr>
          </a:p>
        </p:txBody>
      </p:sp>
      <p:sp>
        <p:nvSpPr>
          <p:cNvPr id="2" name="Rectangle 1">
            <a:extLst>
              <a:ext uri="{FF2B5EF4-FFF2-40B4-BE49-F238E27FC236}">
                <a16:creationId xmlns:a16="http://schemas.microsoft.com/office/drawing/2014/main" id="{F61F93F5-DCE3-0866-5420-7020D5B6C301}"/>
              </a:ext>
            </a:extLst>
          </p:cNvPr>
          <p:cNvSpPr/>
          <p:nvPr/>
        </p:nvSpPr>
        <p:spPr>
          <a:xfrm>
            <a:off x="381000" y="304800"/>
            <a:ext cx="8458200"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6585CF">
                    <a:lumMod val="75000"/>
                  </a:srgbClr>
                </a:solidFill>
                <a:latin typeface="Cambria" panose="02040503050406030204" pitchFamily="18" charset="0"/>
                <a:ea typeface="Cambria" panose="02040503050406030204" pitchFamily="18" charset="0"/>
              </a:rPr>
              <a:t>Licensure Requirements (current)</a:t>
            </a:r>
          </a:p>
        </p:txBody>
      </p:sp>
    </p:spTree>
    <p:extLst>
      <p:ext uri="{BB962C8B-B14F-4D97-AF65-F5344CB8AC3E}">
        <p14:creationId xmlns:p14="http://schemas.microsoft.com/office/powerpoint/2010/main" val="387986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childTnLst>
                          </p:cTn>
                        </p:par>
                        <p:par>
                          <p:cTn id="25" fill="hold">
                            <p:stCondLst>
                              <p:cond delay="2500"/>
                            </p:stCondLst>
                            <p:childTnLst>
                              <p:par>
                                <p:cTn id="26" presetID="16" presetClass="entr" presetSubtype="21"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500"/>
                                        <p:tgtEl>
                                          <p:spTgt spid="3">
                                            <p:txEl>
                                              <p:pRg st="4" end="4"/>
                                            </p:txEl>
                                          </p:spTgt>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458200" cy="5105400"/>
          </a:xfrm>
        </p:spPr>
        <p:txBody>
          <a:bodyPr>
            <a:normAutofit/>
          </a:bodyPr>
          <a:lstStyle/>
          <a:p>
            <a:pPr>
              <a:spcAft>
                <a:spcPts val="600"/>
              </a:spcAft>
              <a:buClr>
                <a:prstClr val="white">
                  <a:shade val="95000"/>
                </a:prstClr>
              </a:buClr>
              <a:buFont typeface="Wingdings" panose="05000000000000000000" pitchFamily="2" charset="2"/>
              <a:buChar char="Ø"/>
            </a:pPr>
            <a:r>
              <a:rPr lang="en-US" sz="3200" b="1" i="1" dirty="0">
                <a:solidFill>
                  <a:srgbClr val="00B0F0"/>
                </a:solidFill>
                <a:latin typeface="Cambria" panose="02040503050406030204" pitchFamily="18" charset="0"/>
              </a:rPr>
              <a:t>Board Rule 3.11 – Education and Experience Requirements for Licensure</a:t>
            </a:r>
          </a:p>
          <a:p>
            <a:pPr lvl="1">
              <a:spcAft>
                <a:spcPts val="600"/>
              </a:spcAft>
              <a:buClr>
                <a:prstClr val="white">
                  <a:shade val="95000"/>
                </a:prstClr>
              </a:buClr>
              <a:buFont typeface="Wingdings" panose="05000000000000000000" pitchFamily="2" charset="2"/>
              <a:buChar char="Ø"/>
            </a:pPr>
            <a:r>
              <a:rPr lang="en-US" sz="2800" dirty="0">
                <a:solidFill>
                  <a:schemeClr val="accent4">
                    <a:lumMod val="50000"/>
                  </a:schemeClr>
                </a:solidFill>
              </a:rPr>
              <a:t>Education Requirements</a:t>
            </a:r>
          </a:p>
          <a:p>
            <a:pPr lvl="2">
              <a:spcAft>
                <a:spcPts val="600"/>
              </a:spcAft>
              <a:buClr>
                <a:prstClr val="white">
                  <a:shade val="95000"/>
                </a:prstClr>
              </a:buClr>
              <a:buFont typeface="Wingdings" panose="05000000000000000000" pitchFamily="2" charset="2"/>
              <a:buChar char="Ø"/>
            </a:pPr>
            <a:r>
              <a:rPr lang="en-US" sz="2600" dirty="0">
                <a:solidFill>
                  <a:schemeClr val="accent1">
                    <a:lumMod val="40000"/>
                    <a:lumOff val="60000"/>
                  </a:schemeClr>
                </a:solidFill>
              </a:rPr>
              <a:t>Bachelor’s degree</a:t>
            </a:r>
          </a:p>
          <a:p>
            <a:pPr lvl="2">
              <a:spcAft>
                <a:spcPts val="600"/>
              </a:spcAft>
              <a:buClr>
                <a:prstClr val="white">
                  <a:shade val="95000"/>
                </a:prstClr>
              </a:buClr>
              <a:buFont typeface="Wingdings" panose="05000000000000000000" pitchFamily="2" charset="2"/>
              <a:buChar char="Ø"/>
            </a:pPr>
            <a:r>
              <a:rPr lang="en-US" sz="2600" dirty="0">
                <a:solidFill>
                  <a:schemeClr val="accent1">
                    <a:lumMod val="40000"/>
                    <a:lumOff val="60000"/>
                  </a:schemeClr>
                </a:solidFill>
              </a:rPr>
              <a:t>30 hours upper-level accounting courses</a:t>
            </a:r>
          </a:p>
          <a:p>
            <a:pPr lvl="2">
              <a:spcAft>
                <a:spcPts val="600"/>
              </a:spcAft>
              <a:buClr>
                <a:prstClr val="white">
                  <a:shade val="95000"/>
                </a:prstClr>
              </a:buClr>
              <a:buFont typeface="Wingdings" panose="05000000000000000000" pitchFamily="2" charset="2"/>
              <a:buChar char="Ø"/>
            </a:pPr>
            <a:r>
              <a:rPr lang="en-US" sz="2600" dirty="0">
                <a:solidFill>
                  <a:schemeClr val="accent1">
                    <a:lumMod val="40000"/>
                    <a:lumOff val="60000"/>
                  </a:schemeClr>
                </a:solidFill>
              </a:rPr>
              <a:t>Must cover 5 core subjects</a:t>
            </a:r>
          </a:p>
          <a:p>
            <a:pPr lvl="2">
              <a:spcAft>
                <a:spcPts val="600"/>
              </a:spcAft>
              <a:buClr>
                <a:prstClr val="white">
                  <a:shade val="95000"/>
                </a:prstClr>
              </a:buClr>
              <a:buFont typeface="Wingdings" panose="05000000000000000000" pitchFamily="2" charset="2"/>
              <a:buChar char="Ø"/>
            </a:pPr>
            <a:r>
              <a:rPr lang="en-US" sz="2600" dirty="0">
                <a:solidFill>
                  <a:schemeClr val="accent1">
                    <a:lumMod val="40000"/>
                    <a:lumOff val="60000"/>
                  </a:schemeClr>
                </a:solidFill>
              </a:rPr>
              <a:t>30 hours business courses</a:t>
            </a:r>
          </a:p>
          <a:p>
            <a:pPr lvl="2">
              <a:spcAft>
                <a:spcPts val="600"/>
              </a:spcAft>
              <a:buClr>
                <a:prstClr val="white">
                  <a:shade val="95000"/>
                </a:prstClr>
              </a:buClr>
              <a:buFont typeface="Wingdings" panose="05000000000000000000" pitchFamily="2" charset="2"/>
              <a:buChar char="Ø"/>
            </a:pPr>
            <a:r>
              <a:rPr lang="en-US" sz="2600" dirty="0">
                <a:solidFill>
                  <a:schemeClr val="accent1">
                    <a:lumMod val="40000"/>
                    <a:lumOff val="60000"/>
                  </a:schemeClr>
                </a:solidFill>
              </a:rPr>
              <a:t>Internship and Independent Study rules unchanged</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white">
                    <a:shade val="50000"/>
                  </a:prstClr>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white">
                  <a:shade val="50000"/>
                </a:prstClr>
              </a:solidFill>
              <a:effectLst/>
              <a:uLnTx/>
              <a:uFillTx/>
              <a:latin typeface="Book Antiqua"/>
              <a:ea typeface="+mn-ea"/>
              <a:cs typeface="+mn-cs"/>
            </a:endParaRPr>
          </a:p>
        </p:txBody>
      </p:sp>
      <p:sp>
        <p:nvSpPr>
          <p:cNvPr id="2" name="Rectangle 1">
            <a:extLst>
              <a:ext uri="{FF2B5EF4-FFF2-40B4-BE49-F238E27FC236}">
                <a16:creationId xmlns:a16="http://schemas.microsoft.com/office/drawing/2014/main" id="{F61F93F5-DCE3-0866-5420-7020D5B6C301}"/>
              </a:ext>
            </a:extLst>
          </p:cNvPr>
          <p:cNvSpPr/>
          <p:nvPr/>
        </p:nvSpPr>
        <p:spPr>
          <a:xfrm>
            <a:off x="228600" y="304800"/>
            <a:ext cx="8686800"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6585CF">
                    <a:lumMod val="75000"/>
                  </a:srgbClr>
                </a:solidFill>
                <a:latin typeface="Cambria" panose="02040503050406030204" pitchFamily="18" charset="0"/>
                <a:ea typeface="Cambria" panose="02040503050406030204" pitchFamily="18" charset="0"/>
              </a:rPr>
              <a:t>Licensure Requirements (proposed)</a:t>
            </a:r>
          </a:p>
        </p:txBody>
      </p:sp>
    </p:spTree>
    <p:extLst>
      <p:ext uri="{BB962C8B-B14F-4D97-AF65-F5344CB8AC3E}">
        <p14:creationId xmlns:p14="http://schemas.microsoft.com/office/powerpoint/2010/main" val="51656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par>
                          <p:cTn id="19" fill="hold">
                            <p:stCondLst>
                              <p:cond delay="2000"/>
                            </p:stCondLst>
                            <p:childTnLst>
                              <p:par>
                                <p:cTn id="20" presetID="16" presetClass="entr" presetSubtype="21"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par>
                          <p:cTn id="23" fill="hold">
                            <p:stCondLst>
                              <p:cond delay="2500"/>
                            </p:stCondLst>
                            <p:childTnLst>
                              <p:par>
                                <p:cTn id="24" presetID="16" presetClass="entr" presetSubtype="21"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arn(inVertical)">
                                      <p:cBhvr>
                                        <p:cTn id="26" dur="500"/>
                                        <p:tgtEl>
                                          <p:spTgt spid="3">
                                            <p:txEl>
                                              <p:pRg st="3" end="3"/>
                                            </p:txEl>
                                          </p:spTgt>
                                        </p:tgtEl>
                                      </p:cBhvr>
                                    </p:animEffect>
                                  </p:childTnLst>
                                </p:cTn>
                              </p:par>
                            </p:childTnLst>
                          </p:cTn>
                        </p:par>
                        <p:par>
                          <p:cTn id="27" fill="hold">
                            <p:stCondLst>
                              <p:cond delay="3000"/>
                            </p:stCondLst>
                            <p:childTnLst>
                              <p:par>
                                <p:cTn id="28" presetID="16" presetClass="entr" presetSubtype="21" fill="hold" grpId="0"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arn(inVertical)">
                                      <p:cBhvr>
                                        <p:cTn id="30" dur="500"/>
                                        <p:tgtEl>
                                          <p:spTgt spid="3">
                                            <p:txEl>
                                              <p:pRg st="4" end="4"/>
                                            </p:txEl>
                                          </p:spTgt>
                                        </p:tgtEl>
                                      </p:cBhvr>
                                    </p:animEffect>
                                  </p:childTnLst>
                                </p:cTn>
                              </p:par>
                            </p:childTnLst>
                          </p:cTn>
                        </p:par>
                        <p:par>
                          <p:cTn id="31" fill="hold">
                            <p:stCondLst>
                              <p:cond delay="3500"/>
                            </p:stCondLst>
                            <p:childTnLst>
                              <p:par>
                                <p:cTn id="32" presetID="16" presetClass="entr" presetSubtype="21" fill="hold" grpId="0"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barn(inVertical)">
                                      <p:cBhvr>
                                        <p:cTn id="34" dur="500"/>
                                        <p:tgtEl>
                                          <p:spTgt spid="3">
                                            <p:txEl>
                                              <p:pRg st="5" end="5"/>
                                            </p:txEl>
                                          </p:spTgt>
                                        </p:tgtEl>
                                      </p:cBhvr>
                                    </p:animEffect>
                                  </p:childTnLst>
                                </p:cTn>
                              </p:par>
                            </p:childTnLst>
                          </p:cTn>
                        </p:par>
                        <p:par>
                          <p:cTn id="35" fill="hold">
                            <p:stCondLst>
                              <p:cond delay="4000"/>
                            </p:stCondLst>
                            <p:childTnLst>
                              <p:par>
                                <p:cTn id="36" presetID="16" presetClass="entr" presetSubtype="21" fill="hold" grpId="0"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barn(inVertical)">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1_11081-391_CPA Exam PPT">
  <a:themeElements>
    <a:clrScheme name="International Palette">
      <a:dk1>
        <a:sysClr val="windowText" lastClr="000000"/>
      </a:dk1>
      <a:lt1>
        <a:sysClr val="window" lastClr="FFFFFF"/>
      </a:lt1>
      <a:dk2>
        <a:srgbClr val="1F497D"/>
      </a:dk2>
      <a:lt2>
        <a:srgbClr val="EEECE1"/>
      </a:lt2>
      <a:accent1>
        <a:srgbClr val="005BBF"/>
      </a:accent1>
      <a:accent2>
        <a:srgbClr val="F99B0C"/>
      </a:accent2>
      <a:accent3>
        <a:srgbClr val="C6CCBA"/>
      </a:accent3>
      <a:accent4>
        <a:srgbClr val="9EAA99"/>
      </a:accent4>
      <a:accent5>
        <a:srgbClr val="4D4F53"/>
      </a:accent5>
      <a:accent6>
        <a:srgbClr val="256BA8"/>
      </a:accent6>
      <a:hlink>
        <a:srgbClr val="0000FF"/>
      </a:hlink>
      <a:folHlink>
        <a:srgbClr val="FF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41024B8AEF594429BD1C127F1C0D5D4" ma:contentTypeVersion="11" ma:contentTypeDescription="Create a new document." ma:contentTypeScope="" ma:versionID="47d6c89e29bb6a4e42700a305d12a0fd">
  <xsd:schema xmlns:xsd="http://www.w3.org/2001/XMLSchema" xmlns:xs="http://www.w3.org/2001/XMLSchema" xmlns:p="http://schemas.microsoft.com/office/2006/metadata/properties" xmlns:ns3="3afd335a-5238-45a4-a5ea-005e045ba696" xmlns:ns4="8625381f-d92b-47a7-a031-cc04f962029a" targetNamespace="http://schemas.microsoft.com/office/2006/metadata/properties" ma:root="true" ma:fieldsID="9db73637e5f9f05b33f2be2c793d9037" ns3:_="" ns4:_="">
    <xsd:import namespace="3afd335a-5238-45a4-a5ea-005e045ba696"/>
    <xsd:import namespace="8625381f-d92b-47a7-a031-cc04f962029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fd335a-5238-45a4-a5ea-005e045ba6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25381f-d92b-47a7-a031-cc04f962029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EB75374-BFBB-46FA-9572-67D8049BF640}">
  <ds:schemaRefs>
    <ds:schemaRef ds:uri="http://schemas.microsoft.com/sharepoint/v3/contenttype/forms"/>
  </ds:schemaRefs>
</ds:datastoreItem>
</file>

<file path=customXml/itemProps2.xml><?xml version="1.0" encoding="utf-8"?>
<ds:datastoreItem xmlns:ds="http://schemas.openxmlformats.org/officeDocument/2006/customXml" ds:itemID="{A81AFACD-A4DE-4808-B306-F95E06A2A0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fd335a-5238-45a4-a5ea-005e045ba696"/>
    <ds:schemaRef ds:uri="8625381f-d92b-47a7-a031-cc04f96202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EFE4C9-7899-496D-A149-7723A1E66E97}">
  <ds:schemaRefs>
    <ds:schemaRef ds:uri="http://purl.org/dc/dcmitype/"/>
    <ds:schemaRef ds:uri="http://schemas.microsoft.com/office/infopath/2007/PartnerControls"/>
    <ds:schemaRef ds:uri="http://schemas.microsoft.com/office/2006/documentManagement/types"/>
    <ds:schemaRef ds:uri="3afd335a-5238-45a4-a5ea-005e045ba696"/>
    <ds:schemaRef ds:uri="http://purl.org/dc/elements/1.1/"/>
    <ds:schemaRef ds:uri="http://schemas.microsoft.com/office/2006/metadata/properties"/>
    <ds:schemaRef ds:uri="http://purl.org/dc/terms/"/>
    <ds:schemaRef ds:uri="http://schemas.openxmlformats.org/package/2006/metadata/core-properties"/>
    <ds:schemaRef ds:uri="8625381f-d92b-47a7-a031-cc04f962029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Apex</Template>
  <TotalTime>18523</TotalTime>
  <Words>1893</Words>
  <Application>Microsoft Office PowerPoint</Application>
  <PresentationFormat>On-screen Show (4:3)</PresentationFormat>
  <Paragraphs>312</Paragraphs>
  <Slides>44</Slides>
  <Notes>29</Notes>
  <HiddenSlides>0</HiddenSlides>
  <MMClips>0</MMClips>
  <ScaleCrop>false</ScaleCrop>
  <HeadingPairs>
    <vt:vector size="8" baseType="variant">
      <vt:variant>
        <vt:lpstr>Fonts Used</vt:lpstr>
      </vt:variant>
      <vt:variant>
        <vt:i4>13</vt:i4>
      </vt:variant>
      <vt:variant>
        <vt:lpstr>Theme</vt:lpstr>
      </vt:variant>
      <vt:variant>
        <vt:i4>4</vt:i4>
      </vt:variant>
      <vt:variant>
        <vt:lpstr>Embedded OLE Servers</vt:lpstr>
      </vt:variant>
      <vt:variant>
        <vt:i4>1</vt:i4>
      </vt:variant>
      <vt:variant>
        <vt:lpstr>Slide Titles</vt:lpstr>
      </vt:variant>
      <vt:variant>
        <vt:i4>44</vt:i4>
      </vt:variant>
    </vt:vector>
  </HeadingPairs>
  <TitlesOfParts>
    <vt:vector size="62" baseType="lpstr">
      <vt:lpstr>ＭＳ Ｐゴシック</vt:lpstr>
      <vt:lpstr>Arial</vt:lpstr>
      <vt:lpstr>Book Antiqua</vt:lpstr>
      <vt:lpstr>Calibri</vt:lpstr>
      <vt:lpstr>Calibri Light</vt:lpstr>
      <vt:lpstr>Cambria</vt:lpstr>
      <vt:lpstr>Elephant</vt:lpstr>
      <vt:lpstr>Lucida Grande</vt:lpstr>
      <vt:lpstr>Lucida Sans</vt:lpstr>
      <vt:lpstr>Segoe Print</vt:lpstr>
      <vt:lpstr>Wingdings</vt:lpstr>
      <vt:lpstr>Wingdings 2</vt:lpstr>
      <vt:lpstr>Wingdings 3</vt:lpstr>
      <vt:lpstr>Apex</vt:lpstr>
      <vt:lpstr>1_11081-391_CPA Exam PPT</vt:lpstr>
      <vt:lpstr>1_Apex</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Pathway August 2024</vt:lpstr>
      <vt:lpstr>Additional Pathway October 2024</vt:lpstr>
      <vt:lpstr>Additional Pathway November 2024</vt:lpstr>
      <vt:lpstr>Additional Pathway Plus  Automatic Mobility Nov 2024</vt:lpstr>
      <vt:lpstr>NASBA’s Exposure Draft</vt:lpstr>
      <vt:lpstr>Competency-Based Experience Pathway</vt:lpstr>
      <vt:lpstr>Competency-based Experience</vt:lpstr>
      <vt:lpstr>Competency-based Experience Certification 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Proposals to Address the Accounting Pipeline and Barriers to Entry</vt:lpstr>
      <vt:lpstr>Alternate Path to Certification</vt:lpstr>
      <vt:lpstr>Filling the Pipeline</vt:lpstr>
      <vt:lpstr>Proposal 3: Filling the Pipeline</vt:lpstr>
      <vt:lpstr>Proposal 3: Filling the Pipeline</vt:lpstr>
      <vt:lpstr>Proposal 3: Benefits</vt:lpstr>
      <vt:lpstr>Proposal 3: Ask the State of Arkansas</vt:lpstr>
      <vt:lpstr>Mid-Pipeline Work Opportunity</vt:lpstr>
      <vt:lpstr>Proposal 2: Mid-Pipeline Work Opportunity</vt:lpstr>
      <vt:lpstr>Proposal 2: Mid-Pipeline Work Opportunity</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CPA Application Process</dc:title>
  <dc:creator>James Corley</dc:creator>
  <cp:lastModifiedBy>Laura J Young</cp:lastModifiedBy>
  <cp:revision>881</cp:revision>
  <cp:lastPrinted>2024-07-17T14:44:29Z</cp:lastPrinted>
  <dcterms:created xsi:type="dcterms:W3CDTF">2006-08-16T00:00:00Z</dcterms:created>
  <dcterms:modified xsi:type="dcterms:W3CDTF">2024-11-25T17:41:01Z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0x010100041024B8AEF594429BD1C127F1C0D5D4</vt:lpwstr>
  </property>
</Properties>
</file>