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12" r:id="rId2"/>
    <p:sldId id="291" r:id="rId3"/>
    <p:sldId id="314" r:id="rId4"/>
    <p:sldId id="290" r:id="rId5"/>
    <p:sldId id="256" r:id="rId6"/>
    <p:sldId id="311" r:id="rId7"/>
    <p:sldId id="294" r:id="rId8"/>
    <p:sldId id="309" r:id="rId9"/>
    <p:sldId id="295" r:id="rId10"/>
    <p:sldId id="310" r:id="rId11"/>
    <p:sldId id="315" r:id="rId12"/>
    <p:sldId id="316" r:id="rId13"/>
    <p:sldId id="317" r:id="rId14"/>
    <p:sldId id="318" r:id="rId15"/>
    <p:sldId id="319" r:id="rId16"/>
    <p:sldId id="320" r:id="rId17"/>
    <p:sldId id="321" r:id="rId18"/>
    <p:sldId id="257" r:id="rId19"/>
    <p:sldId id="322" r:id="rId20"/>
    <p:sldId id="324" r:id="rId21"/>
    <p:sldId id="325" r:id="rId22"/>
    <p:sldId id="327" r:id="rId23"/>
    <p:sldId id="326" r:id="rId24"/>
    <p:sldId id="32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74" d="100"/>
          <a:sy n="74" d="100"/>
        </p:scale>
        <p:origin x="72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4560B-6E74-492C-A01F-D745EA6A68B6}"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0B80E-01F9-45E5-8FBC-200D26BA2CB4}" type="slidenum">
              <a:rPr lang="en-US" smtClean="0"/>
              <a:t>‹#›</a:t>
            </a:fld>
            <a:endParaRPr lang="en-US"/>
          </a:p>
        </p:txBody>
      </p:sp>
    </p:spTree>
    <p:extLst>
      <p:ext uri="{BB962C8B-B14F-4D97-AF65-F5344CB8AC3E}">
        <p14:creationId xmlns:p14="http://schemas.microsoft.com/office/powerpoint/2010/main" val="144605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923D9-B0D0-4AAB-90BA-8BDFACEB6AF8}"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ADCA-4DF2-4FD1-A65F-B4E324E7825B}" type="slidenum">
              <a:rPr lang="en-US" smtClean="0"/>
              <a:t>‹#›</a:t>
            </a:fld>
            <a:endParaRPr lang="en-US"/>
          </a:p>
        </p:txBody>
      </p:sp>
    </p:spTree>
    <p:extLst>
      <p:ext uri="{BB962C8B-B14F-4D97-AF65-F5344CB8AC3E}">
        <p14:creationId xmlns:p14="http://schemas.microsoft.com/office/powerpoint/2010/main" val="62294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923D9-B0D0-4AAB-90BA-8BDFACEB6AF8}"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ADCA-4DF2-4FD1-A65F-B4E324E7825B}" type="slidenum">
              <a:rPr lang="en-US" smtClean="0"/>
              <a:t>‹#›</a:t>
            </a:fld>
            <a:endParaRPr lang="en-US"/>
          </a:p>
        </p:txBody>
      </p:sp>
    </p:spTree>
    <p:extLst>
      <p:ext uri="{BB962C8B-B14F-4D97-AF65-F5344CB8AC3E}">
        <p14:creationId xmlns:p14="http://schemas.microsoft.com/office/powerpoint/2010/main" val="247564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923D9-B0D0-4AAB-90BA-8BDFACEB6AF8}"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ADCA-4DF2-4FD1-A65F-B4E324E7825B}" type="slidenum">
              <a:rPr lang="en-US" smtClean="0"/>
              <a:t>‹#›</a:t>
            </a:fld>
            <a:endParaRPr lang="en-US"/>
          </a:p>
        </p:txBody>
      </p:sp>
    </p:spTree>
    <p:extLst>
      <p:ext uri="{BB962C8B-B14F-4D97-AF65-F5344CB8AC3E}">
        <p14:creationId xmlns:p14="http://schemas.microsoft.com/office/powerpoint/2010/main" val="129170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923D9-B0D0-4AAB-90BA-8BDFACEB6AF8}"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ADCA-4DF2-4FD1-A65F-B4E324E7825B}" type="slidenum">
              <a:rPr lang="en-US" smtClean="0"/>
              <a:t>‹#›</a:t>
            </a:fld>
            <a:endParaRPr lang="en-US"/>
          </a:p>
        </p:txBody>
      </p:sp>
    </p:spTree>
    <p:extLst>
      <p:ext uri="{BB962C8B-B14F-4D97-AF65-F5344CB8AC3E}">
        <p14:creationId xmlns:p14="http://schemas.microsoft.com/office/powerpoint/2010/main" val="166367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923D9-B0D0-4AAB-90BA-8BDFACEB6AF8}"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ADCA-4DF2-4FD1-A65F-B4E324E7825B}" type="slidenum">
              <a:rPr lang="en-US" smtClean="0"/>
              <a:t>‹#›</a:t>
            </a:fld>
            <a:endParaRPr lang="en-US"/>
          </a:p>
        </p:txBody>
      </p:sp>
    </p:spTree>
    <p:extLst>
      <p:ext uri="{BB962C8B-B14F-4D97-AF65-F5344CB8AC3E}">
        <p14:creationId xmlns:p14="http://schemas.microsoft.com/office/powerpoint/2010/main" val="374037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923D9-B0D0-4AAB-90BA-8BDFACEB6AF8}"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EADCA-4DF2-4FD1-A65F-B4E324E7825B}" type="slidenum">
              <a:rPr lang="en-US" smtClean="0"/>
              <a:t>‹#›</a:t>
            </a:fld>
            <a:endParaRPr lang="en-US"/>
          </a:p>
        </p:txBody>
      </p:sp>
    </p:spTree>
    <p:extLst>
      <p:ext uri="{BB962C8B-B14F-4D97-AF65-F5344CB8AC3E}">
        <p14:creationId xmlns:p14="http://schemas.microsoft.com/office/powerpoint/2010/main" val="160060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923D9-B0D0-4AAB-90BA-8BDFACEB6AF8}"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DEADCA-4DF2-4FD1-A65F-B4E324E7825B}" type="slidenum">
              <a:rPr lang="en-US" smtClean="0"/>
              <a:t>‹#›</a:t>
            </a:fld>
            <a:endParaRPr lang="en-US"/>
          </a:p>
        </p:txBody>
      </p:sp>
    </p:spTree>
    <p:extLst>
      <p:ext uri="{BB962C8B-B14F-4D97-AF65-F5344CB8AC3E}">
        <p14:creationId xmlns:p14="http://schemas.microsoft.com/office/powerpoint/2010/main" val="2949985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923D9-B0D0-4AAB-90BA-8BDFACEB6AF8}"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DEADCA-4DF2-4FD1-A65F-B4E324E7825B}" type="slidenum">
              <a:rPr lang="en-US" smtClean="0"/>
              <a:t>‹#›</a:t>
            </a:fld>
            <a:endParaRPr lang="en-US"/>
          </a:p>
        </p:txBody>
      </p:sp>
    </p:spTree>
    <p:extLst>
      <p:ext uri="{BB962C8B-B14F-4D97-AF65-F5344CB8AC3E}">
        <p14:creationId xmlns:p14="http://schemas.microsoft.com/office/powerpoint/2010/main" val="2755282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923D9-B0D0-4AAB-90BA-8BDFACEB6AF8}"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DEADCA-4DF2-4FD1-A65F-B4E324E7825B}" type="slidenum">
              <a:rPr lang="en-US" smtClean="0"/>
              <a:t>‹#›</a:t>
            </a:fld>
            <a:endParaRPr lang="en-US"/>
          </a:p>
        </p:txBody>
      </p:sp>
    </p:spTree>
    <p:extLst>
      <p:ext uri="{BB962C8B-B14F-4D97-AF65-F5344CB8AC3E}">
        <p14:creationId xmlns:p14="http://schemas.microsoft.com/office/powerpoint/2010/main" val="92365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923D9-B0D0-4AAB-90BA-8BDFACEB6AF8}"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EADCA-4DF2-4FD1-A65F-B4E324E7825B}" type="slidenum">
              <a:rPr lang="en-US" smtClean="0"/>
              <a:t>‹#›</a:t>
            </a:fld>
            <a:endParaRPr lang="en-US"/>
          </a:p>
        </p:txBody>
      </p:sp>
    </p:spTree>
    <p:extLst>
      <p:ext uri="{BB962C8B-B14F-4D97-AF65-F5344CB8AC3E}">
        <p14:creationId xmlns:p14="http://schemas.microsoft.com/office/powerpoint/2010/main" val="266409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923D9-B0D0-4AAB-90BA-8BDFACEB6AF8}"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EADCA-4DF2-4FD1-A65F-B4E324E7825B}" type="slidenum">
              <a:rPr lang="en-US" smtClean="0"/>
              <a:t>‹#›</a:t>
            </a:fld>
            <a:endParaRPr lang="en-US"/>
          </a:p>
        </p:txBody>
      </p:sp>
    </p:spTree>
    <p:extLst>
      <p:ext uri="{BB962C8B-B14F-4D97-AF65-F5344CB8AC3E}">
        <p14:creationId xmlns:p14="http://schemas.microsoft.com/office/powerpoint/2010/main" val="162371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923D9-B0D0-4AAB-90BA-8BDFACEB6AF8}" type="datetimeFigureOut">
              <a:rPr lang="en-US" smtClean="0"/>
              <a:t>11/25/2024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EADCA-4DF2-4FD1-A65F-B4E324E7825B}" type="slidenum">
              <a:rPr lang="en-US" smtClean="0"/>
              <a:t>‹#›</a:t>
            </a:fld>
            <a:endParaRPr lang="en-US"/>
          </a:p>
        </p:txBody>
      </p:sp>
    </p:spTree>
    <p:extLst>
      <p:ext uri="{BB962C8B-B14F-4D97-AF65-F5344CB8AC3E}">
        <p14:creationId xmlns:p14="http://schemas.microsoft.com/office/powerpoint/2010/main" val="2452003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 y="0"/>
            <a:ext cx="12190473" cy="6858855"/>
          </a:xfrm>
          <a:prstGeom prst="rect">
            <a:avLst/>
          </a:prstGeom>
        </p:spPr>
      </p:pic>
    </p:spTree>
    <p:extLst>
      <p:ext uri="{BB962C8B-B14F-4D97-AF65-F5344CB8AC3E}">
        <p14:creationId xmlns:p14="http://schemas.microsoft.com/office/powerpoint/2010/main" val="2565983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7" y="-856"/>
            <a:ext cx="12190473" cy="6858855"/>
          </a:xfrm>
          <a:prstGeom prst="rect">
            <a:avLst/>
          </a:prstGeom>
        </p:spPr>
      </p:pic>
      <p:sp>
        <p:nvSpPr>
          <p:cNvPr id="4" name="Title 1"/>
          <p:cNvSpPr txBox="1">
            <a:spLocks/>
          </p:cNvSpPr>
          <p:nvPr/>
        </p:nvSpPr>
        <p:spPr>
          <a:xfrm>
            <a:off x="1524762" y="648537"/>
            <a:ext cx="9144000" cy="748001"/>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mn-lt"/>
              </a:rPr>
              <a:t>ASU 2023-08: Implementation and Effective Date</a:t>
            </a:r>
            <a:endParaRPr lang="en-US" sz="4800" dirty="0">
              <a:solidFill>
                <a:schemeClr val="bg1"/>
              </a:solidFill>
            </a:endParaRPr>
          </a:p>
        </p:txBody>
      </p:sp>
      <p:sp>
        <p:nvSpPr>
          <p:cNvPr id="6" name="Subtitle 2"/>
          <p:cNvSpPr txBox="1">
            <a:spLocks/>
          </p:cNvSpPr>
          <p:nvPr/>
        </p:nvSpPr>
        <p:spPr>
          <a:xfrm>
            <a:off x="2752435" y="2221969"/>
            <a:ext cx="7333673" cy="35191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Effective for all entities for fiscal years beginning after December 15, 2024, including interim periods within those fiscal years</a:t>
            </a:r>
          </a:p>
          <a:p>
            <a:pPr lvl="1">
              <a:buFont typeface="Courier New" panose="02070309020205020404" pitchFamily="49" charset="0"/>
              <a:buChar char="o"/>
            </a:pPr>
            <a:r>
              <a:rPr lang="en-US" sz="2000" dirty="0"/>
              <a:t>Early adoption is permitted for annual and interim financial statements</a:t>
            </a:r>
          </a:p>
          <a:p>
            <a:r>
              <a:rPr lang="en-US" sz="2400" dirty="0"/>
              <a:t>Cumulative-effect adjustment to the opening balance of retained earnings as of the beginning of the period in which the entity adopts the amendment is required</a:t>
            </a:r>
          </a:p>
          <a:p>
            <a:pPr marL="0" indent="0">
              <a:buNone/>
            </a:pPr>
            <a:endParaRPr lang="en-US" sz="2400" dirty="0"/>
          </a:p>
        </p:txBody>
      </p:sp>
    </p:spTree>
    <p:extLst>
      <p:ext uri="{BB962C8B-B14F-4D97-AF65-F5344CB8AC3E}">
        <p14:creationId xmlns:p14="http://schemas.microsoft.com/office/powerpoint/2010/main" val="4072699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6" y="0"/>
            <a:ext cx="12190471" cy="6858854"/>
          </a:xfrm>
          <a:prstGeom prst="rect">
            <a:avLst/>
          </a:prstGeom>
        </p:spPr>
      </p:pic>
      <p:sp>
        <p:nvSpPr>
          <p:cNvPr id="6" name="Title 1"/>
          <p:cNvSpPr txBox="1">
            <a:spLocks/>
          </p:cNvSpPr>
          <p:nvPr/>
        </p:nvSpPr>
        <p:spPr>
          <a:xfrm>
            <a:off x="1524000" y="730240"/>
            <a:ext cx="9144000" cy="7480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mn-lt"/>
              </a:rPr>
              <a:t>ASU 2023-08: Main Provisions</a:t>
            </a:r>
            <a:endParaRPr lang="en-US" sz="4800" dirty="0">
              <a:solidFill>
                <a:schemeClr val="bg1"/>
              </a:solidFill>
            </a:endParaRPr>
          </a:p>
        </p:txBody>
      </p:sp>
      <p:sp>
        <p:nvSpPr>
          <p:cNvPr id="7" name="Subtitle 2"/>
          <p:cNvSpPr>
            <a:spLocks noGrp="1"/>
          </p:cNvSpPr>
          <p:nvPr>
            <p:ph type="subTitle" idx="1"/>
          </p:nvPr>
        </p:nvSpPr>
        <p:spPr>
          <a:xfrm>
            <a:off x="2752435" y="2221969"/>
            <a:ext cx="7333673" cy="3519157"/>
          </a:xfrm>
        </p:spPr>
        <p:txBody>
          <a:bodyPr>
            <a:normAutofit/>
          </a:bodyPr>
          <a:lstStyle/>
          <a:p>
            <a:pPr marL="342900" indent="-342900" algn="l">
              <a:buFont typeface="Arial" panose="020B0604020202020204" pitchFamily="34" charset="0"/>
              <a:buChar char="•"/>
            </a:pPr>
            <a:r>
              <a:rPr lang="en-US" dirty="0"/>
              <a:t>The asset must meet all of the following criteria to be in scope of the amendment:</a:t>
            </a:r>
          </a:p>
          <a:p>
            <a:pPr marL="914400" lvl="1" indent="-457200" algn="l">
              <a:buFont typeface="+mj-lt"/>
              <a:buAutoNum type="arabicPeriod"/>
            </a:pPr>
            <a:r>
              <a:rPr lang="en-US" dirty="0"/>
              <a:t>Meets the ASC definition of an intangible asset</a:t>
            </a:r>
          </a:p>
          <a:p>
            <a:pPr marL="914400" lvl="1" indent="-457200" algn="l">
              <a:buFont typeface="+mj-lt"/>
              <a:buAutoNum type="arabicPeriod"/>
            </a:pPr>
            <a:r>
              <a:rPr lang="en-US" dirty="0"/>
              <a:t>Does not provide the asset holder with enforceable rights to or claims on underlying goods, services, or other assets</a:t>
            </a:r>
          </a:p>
          <a:p>
            <a:pPr marL="914400" lvl="1" indent="-457200" algn="l">
              <a:buFont typeface="+mj-lt"/>
              <a:buAutoNum type="arabicPeriod"/>
            </a:pPr>
            <a:r>
              <a:rPr lang="en-US" dirty="0"/>
              <a:t>Is created </a:t>
            </a:r>
            <a:r>
              <a:rPr lang="en-US" i="1" dirty="0"/>
              <a:t>or</a:t>
            </a:r>
            <a:r>
              <a:rPr lang="en-US" dirty="0"/>
              <a:t> resides on a distributed ledger based on the blockchain or </a:t>
            </a:r>
            <a:r>
              <a:rPr lang="en-US" i="1" dirty="0"/>
              <a:t>similar technology</a:t>
            </a:r>
            <a:endParaRPr lang="en-US" dirty="0"/>
          </a:p>
          <a:p>
            <a:pPr marL="914400" lvl="1" indent="-457200" algn="l">
              <a:buFont typeface="+mj-lt"/>
              <a:buAutoNum type="arabicPeriod"/>
            </a:pPr>
            <a:r>
              <a:rPr lang="en-US" dirty="0"/>
              <a:t>Is secured through cryptography</a:t>
            </a:r>
          </a:p>
          <a:p>
            <a:pPr marL="914400" lvl="1" indent="-457200" algn="l">
              <a:buFont typeface="+mj-lt"/>
              <a:buAutoNum type="arabicPeriod"/>
            </a:pPr>
            <a:r>
              <a:rPr lang="en-US" dirty="0"/>
              <a:t>Is fungible</a:t>
            </a:r>
          </a:p>
          <a:p>
            <a:pPr marL="914400" lvl="1" indent="-457200" algn="l">
              <a:buFont typeface="+mj-lt"/>
              <a:buAutoNum type="arabicPeriod"/>
            </a:pPr>
            <a:r>
              <a:rPr lang="en-US" dirty="0"/>
              <a:t>Is </a:t>
            </a:r>
            <a:r>
              <a:rPr lang="en-US" b="1" u="sng" dirty="0"/>
              <a:t>not</a:t>
            </a:r>
            <a:r>
              <a:rPr lang="en-US" dirty="0"/>
              <a:t> created by the reporting entity or its related parties </a:t>
            </a:r>
          </a:p>
        </p:txBody>
      </p:sp>
    </p:spTree>
    <p:extLst>
      <p:ext uri="{BB962C8B-B14F-4D97-AF65-F5344CB8AC3E}">
        <p14:creationId xmlns:p14="http://schemas.microsoft.com/office/powerpoint/2010/main" val="559623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6" y="0"/>
            <a:ext cx="12190471" cy="6858854"/>
          </a:xfrm>
          <a:prstGeom prst="rect">
            <a:avLst/>
          </a:prstGeom>
        </p:spPr>
      </p:pic>
      <p:sp>
        <p:nvSpPr>
          <p:cNvPr id="6" name="Title 1"/>
          <p:cNvSpPr txBox="1">
            <a:spLocks/>
          </p:cNvSpPr>
          <p:nvPr/>
        </p:nvSpPr>
        <p:spPr>
          <a:xfrm>
            <a:off x="1524000" y="730240"/>
            <a:ext cx="9144000" cy="7480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mn-lt"/>
              </a:rPr>
              <a:t>ASU 2023-08: Main Provisions</a:t>
            </a:r>
            <a:endParaRPr lang="en-US" sz="4800" dirty="0">
              <a:solidFill>
                <a:schemeClr val="bg1"/>
              </a:solidFill>
            </a:endParaRPr>
          </a:p>
        </p:txBody>
      </p:sp>
      <p:sp>
        <p:nvSpPr>
          <p:cNvPr id="7" name="Subtitle 2"/>
          <p:cNvSpPr>
            <a:spLocks noGrp="1"/>
          </p:cNvSpPr>
          <p:nvPr>
            <p:ph type="subTitle" idx="1"/>
          </p:nvPr>
        </p:nvSpPr>
        <p:spPr>
          <a:xfrm>
            <a:off x="2752435" y="2221969"/>
            <a:ext cx="7333673" cy="3519157"/>
          </a:xfrm>
        </p:spPr>
        <p:txBody>
          <a:bodyPr>
            <a:normAutofit/>
          </a:bodyPr>
          <a:lstStyle/>
          <a:p>
            <a:pPr marL="342900" indent="-342900" algn="l">
              <a:buFont typeface="Arial" panose="020B0604020202020204" pitchFamily="34" charset="0"/>
              <a:buChar char="•"/>
            </a:pPr>
            <a:r>
              <a:rPr lang="en-US" dirty="0"/>
              <a:t>Examples that meet the main provisions:</a:t>
            </a:r>
          </a:p>
          <a:p>
            <a:pPr marL="800100" lvl="1" indent="-342900" algn="l">
              <a:buFont typeface="Courier New" panose="02070309020205020404" pitchFamily="49" charset="0"/>
              <a:buChar char="o"/>
            </a:pPr>
            <a:r>
              <a:rPr lang="en-US" dirty="0"/>
              <a:t>Bitcoin</a:t>
            </a:r>
          </a:p>
          <a:p>
            <a:pPr marL="800100" lvl="1" indent="-342900" algn="l">
              <a:buFont typeface="Courier New" panose="02070309020205020404" pitchFamily="49" charset="0"/>
              <a:buChar char="o"/>
            </a:pPr>
            <a:r>
              <a:rPr lang="en-US" dirty="0"/>
              <a:t>Ethereum</a:t>
            </a:r>
          </a:p>
          <a:p>
            <a:pPr marL="800100" lvl="1" indent="-342900" algn="l">
              <a:buFont typeface="Courier New" panose="02070309020205020404" pitchFamily="49" charset="0"/>
              <a:buChar char="o"/>
            </a:pPr>
            <a:r>
              <a:rPr lang="en-US" dirty="0"/>
              <a:t>Dogecoin</a:t>
            </a:r>
          </a:p>
          <a:p>
            <a:pPr marL="800100" lvl="1" indent="-342900" algn="l">
              <a:buFont typeface="Courier New" panose="02070309020205020404" pitchFamily="49" charset="0"/>
              <a:buChar char="o"/>
            </a:pPr>
            <a:r>
              <a:rPr lang="en-US" dirty="0"/>
              <a:t>Many listed cryptocurrencies</a:t>
            </a:r>
          </a:p>
          <a:p>
            <a:pPr marL="342900" indent="-342900" algn="l">
              <a:buFont typeface="Arial" panose="020B0604020202020204" pitchFamily="34" charset="0"/>
              <a:buChar char="•"/>
            </a:pPr>
            <a:r>
              <a:rPr lang="en-US" dirty="0"/>
              <a:t>Examples that would not meet the main provisions:</a:t>
            </a:r>
          </a:p>
          <a:p>
            <a:pPr marL="800100" lvl="1" indent="-342900" algn="l">
              <a:buFont typeface="Courier New" panose="02070309020205020404" pitchFamily="49" charset="0"/>
              <a:buChar char="o"/>
            </a:pPr>
            <a:r>
              <a:rPr lang="en-US" dirty="0"/>
              <a:t>Wrapped tokens</a:t>
            </a:r>
          </a:p>
          <a:p>
            <a:pPr marL="800100" lvl="1" indent="-342900" algn="l">
              <a:buFont typeface="Courier New" panose="02070309020205020404" pitchFamily="49" charset="0"/>
              <a:buChar char="o"/>
            </a:pPr>
            <a:r>
              <a:rPr lang="en-US" dirty="0"/>
              <a:t>Non-fungible tokens (NFTs)</a:t>
            </a:r>
          </a:p>
          <a:p>
            <a:pPr marL="800100" lvl="1" indent="-342900" algn="l">
              <a:buFont typeface="Courier New" panose="02070309020205020404" pitchFamily="49" charset="0"/>
              <a:buChar char="o"/>
            </a:pPr>
            <a:r>
              <a:rPr lang="en-US" dirty="0"/>
              <a:t>Some stable coins</a:t>
            </a:r>
          </a:p>
        </p:txBody>
      </p:sp>
    </p:spTree>
    <p:extLst>
      <p:ext uri="{BB962C8B-B14F-4D97-AF65-F5344CB8AC3E}">
        <p14:creationId xmlns:p14="http://schemas.microsoft.com/office/powerpoint/2010/main" val="4188597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 y="0"/>
            <a:ext cx="12190473" cy="6858856"/>
          </a:xfrm>
          <a:prstGeom prst="rect">
            <a:avLst/>
          </a:prstGeom>
        </p:spPr>
      </p:pic>
      <p:sp>
        <p:nvSpPr>
          <p:cNvPr id="3" name="Title 1"/>
          <p:cNvSpPr txBox="1">
            <a:spLocks/>
          </p:cNvSpPr>
          <p:nvPr/>
        </p:nvSpPr>
        <p:spPr>
          <a:xfrm>
            <a:off x="1524762" y="648537"/>
            <a:ext cx="9144000" cy="748001"/>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mn-lt"/>
              </a:rPr>
              <a:t>ASU No. 2022-06, </a:t>
            </a:r>
            <a:r>
              <a:rPr lang="en-US" sz="4800" b="1" i="1" dirty="0">
                <a:solidFill>
                  <a:schemeClr val="bg1"/>
                </a:solidFill>
                <a:latin typeface="+mn-lt"/>
              </a:rPr>
              <a:t>Deferral of the Sunset Date of Topic 848</a:t>
            </a:r>
            <a:endParaRPr lang="en-US" sz="4800" dirty="0">
              <a:solidFill>
                <a:schemeClr val="bg1"/>
              </a:solidFill>
            </a:endParaRPr>
          </a:p>
        </p:txBody>
      </p:sp>
      <p:sp>
        <p:nvSpPr>
          <p:cNvPr id="5" name="Subtitle 2"/>
          <p:cNvSpPr txBox="1">
            <a:spLocks/>
          </p:cNvSpPr>
          <p:nvPr/>
        </p:nvSpPr>
        <p:spPr>
          <a:xfrm>
            <a:off x="2752435" y="2221969"/>
            <a:ext cx="7333673" cy="35191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Subtitle 2">
            <a:extLst>
              <a:ext uri="{FF2B5EF4-FFF2-40B4-BE49-F238E27FC236}">
                <a16:creationId xmlns:a16="http://schemas.microsoft.com/office/drawing/2014/main" id="{23B7EB0B-5899-55FE-916F-A4EF20A6ED08}"/>
              </a:ext>
            </a:extLst>
          </p:cNvPr>
          <p:cNvSpPr txBox="1">
            <a:spLocks/>
          </p:cNvSpPr>
          <p:nvPr/>
        </p:nvSpPr>
        <p:spPr>
          <a:xfrm>
            <a:off x="2904835" y="2374369"/>
            <a:ext cx="7333673" cy="3519157"/>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a:t>This ASU was issued in response to the UK Financial Conduct Authority (FCA) extending the intended cessation date of the USD LIBOR interest rates</a:t>
            </a:r>
          </a:p>
          <a:p>
            <a:pPr marL="342900" indent="-342900"/>
            <a:r>
              <a:rPr lang="en-US" dirty="0"/>
              <a:t>ASU 2020-04, </a:t>
            </a:r>
            <a:r>
              <a:rPr lang="en-US" i="1" dirty="0"/>
              <a:t>Reference Rate Reform (Topic 848): Facilitation of the Effects of Reference Rate Reform on Financial Reporting </a:t>
            </a:r>
            <a:r>
              <a:rPr lang="en-US" dirty="0"/>
              <a:t>included a sunset provision related to exceptions and optional expedients for contract modifications and hedging relationships</a:t>
            </a:r>
          </a:p>
          <a:p>
            <a:pPr lvl="1">
              <a:buFont typeface="Courier New" panose="02070309020205020404" pitchFamily="49" charset="0"/>
              <a:buChar char="o"/>
            </a:pPr>
            <a:r>
              <a:rPr lang="en-US" dirty="0"/>
              <a:t>This sunset provision assumed that the LIBOR rates would be discontinued by the end of 2021</a:t>
            </a:r>
          </a:p>
          <a:p>
            <a:r>
              <a:rPr lang="en-US" dirty="0"/>
              <a:t>The ASU affects all entities that have contracts, hedging relationships, and other transactions that utilize the LIBOR rate or any other reference rate that is expected to be discontinued as a result of reference rate reform</a:t>
            </a:r>
          </a:p>
        </p:txBody>
      </p:sp>
      <p:pic>
        <p:nvPicPr>
          <p:cNvPr id="9" name="Picture 8">
            <a:extLst>
              <a:ext uri="{FF2B5EF4-FFF2-40B4-BE49-F238E27FC236}">
                <a16:creationId xmlns:a16="http://schemas.microsoft.com/office/drawing/2014/main" id="{F769CC9C-65E4-A5D7-672E-9F8162230547}"/>
              </a:ext>
            </a:extLst>
          </p:cNvPr>
          <p:cNvPicPr>
            <a:picLocks noChangeAspect="1"/>
          </p:cNvPicPr>
          <p:nvPr/>
        </p:nvPicPr>
        <p:blipFill>
          <a:blip r:embed="rId3"/>
          <a:stretch>
            <a:fillRect/>
          </a:stretch>
        </p:blipFill>
        <p:spPr>
          <a:xfrm>
            <a:off x="9253422" y="5775856"/>
            <a:ext cx="2610214" cy="905001"/>
          </a:xfrm>
          <a:prstGeom prst="rect">
            <a:avLst/>
          </a:prstGeom>
        </p:spPr>
      </p:pic>
    </p:spTree>
    <p:extLst>
      <p:ext uri="{BB962C8B-B14F-4D97-AF65-F5344CB8AC3E}">
        <p14:creationId xmlns:p14="http://schemas.microsoft.com/office/powerpoint/2010/main" val="10826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 y="0"/>
            <a:ext cx="12190473" cy="6858856"/>
          </a:xfrm>
          <a:prstGeom prst="rect">
            <a:avLst/>
          </a:prstGeom>
        </p:spPr>
      </p:pic>
      <p:sp>
        <p:nvSpPr>
          <p:cNvPr id="3" name="Title 1"/>
          <p:cNvSpPr txBox="1">
            <a:spLocks/>
          </p:cNvSpPr>
          <p:nvPr/>
        </p:nvSpPr>
        <p:spPr>
          <a:xfrm>
            <a:off x="1524762" y="648537"/>
            <a:ext cx="9144000" cy="748001"/>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mn-lt"/>
              </a:rPr>
              <a:t>Provisions and Effective Use Date of ASU No. 2022-06</a:t>
            </a:r>
            <a:endParaRPr lang="en-US" sz="4800" dirty="0">
              <a:solidFill>
                <a:schemeClr val="bg1"/>
              </a:solidFill>
            </a:endParaRPr>
          </a:p>
        </p:txBody>
      </p:sp>
      <p:sp>
        <p:nvSpPr>
          <p:cNvPr id="5" name="Subtitle 2"/>
          <p:cNvSpPr txBox="1">
            <a:spLocks/>
          </p:cNvSpPr>
          <p:nvPr/>
        </p:nvSpPr>
        <p:spPr>
          <a:xfrm>
            <a:off x="2752435" y="2221969"/>
            <a:ext cx="7333673" cy="35191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Subtitle 2">
            <a:extLst>
              <a:ext uri="{FF2B5EF4-FFF2-40B4-BE49-F238E27FC236}">
                <a16:creationId xmlns:a16="http://schemas.microsoft.com/office/drawing/2014/main" id="{A8CEFFA9-7A88-0C0A-ED72-3046DCFA1F4E}"/>
              </a:ext>
            </a:extLst>
          </p:cNvPr>
          <p:cNvSpPr txBox="1">
            <a:spLocks/>
          </p:cNvSpPr>
          <p:nvPr/>
        </p:nvSpPr>
        <p:spPr>
          <a:xfrm>
            <a:off x="2904835" y="2374369"/>
            <a:ext cx="7333673" cy="351915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a:t>Key provisions of ASU No. 2022-06</a:t>
            </a:r>
          </a:p>
          <a:p>
            <a:pPr lvl="1">
              <a:buFont typeface="Courier New" panose="02070309020205020404" pitchFamily="49" charset="0"/>
              <a:buChar char="o"/>
            </a:pPr>
            <a:r>
              <a:rPr lang="en-US" dirty="0"/>
              <a:t>Delays the sunset provision included in ASU 2020-04 from December 31, 2022 to December 31, 2024</a:t>
            </a:r>
          </a:p>
          <a:p>
            <a:pPr lvl="2"/>
            <a:r>
              <a:rPr lang="en-US" dirty="0"/>
              <a:t>This deferment is based on the FCA delaying the intended cessation date of USD LIBOR rates to June 30, 2023</a:t>
            </a:r>
          </a:p>
          <a:p>
            <a:pPr lvl="1">
              <a:buFont typeface="Courier New" panose="02070309020205020404" pitchFamily="49" charset="0"/>
              <a:buChar char="o"/>
            </a:pPr>
            <a:r>
              <a:rPr lang="en-US" dirty="0"/>
              <a:t>Entities should note that after December 31, 2024, the exceptions and optional expedients for contract modifications and hedging relationships will no longer be permitted</a:t>
            </a:r>
          </a:p>
          <a:p>
            <a:pPr lvl="1">
              <a:buFont typeface="Courier New" panose="02070309020205020404" pitchFamily="49" charset="0"/>
              <a:buChar char="o"/>
            </a:pPr>
            <a:r>
              <a:rPr lang="en-US" dirty="0"/>
              <a:t>ASU 2022-06 was effective for all entities upon issuance (December 2022)</a:t>
            </a:r>
          </a:p>
        </p:txBody>
      </p:sp>
    </p:spTree>
    <p:extLst>
      <p:ext uri="{BB962C8B-B14F-4D97-AF65-F5344CB8AC3E}">
        <p14:creationId xmlns:p14="http://schemas.microsoft.com/office/powerpoint/2010/main" val="2393495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7" y="-856"/>
            <a:ext cx="12190473" cy="6858855"/>
          </a:xfrm>
          <a:prstGeom prst="rect">
            <a:avLst/>
          </a:prstGeom>
        </p:spPr>
      </p:pic>
      <p:sp>
        <p:nvSpPr>
          <p:cNvPr id="4" name="Title 1"/>
          <p:cNvSpPr txBox="1">
            <a:spLocks/>
          </p:cNvSpPr>
          <p:nvPr/>
        </p:nvSpPr>
        <p:spPr>
          <a:xfrm>
            <a:off x="1524762" y="648537"/>
            <a:ext cx="9144000" cy="748001"/>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mn-lt"/>
              </a:rPr>
              <a:t>ASU 840 to ASC 842: Differences and Similarities</a:t>
            </a:r>
            <a:endParaRPr lang="en-US" sz="4800" dirty="0">
              <a:solidFill>
                <a:schemeClr val="bg1"/>
              </a:solidFill>
            </a:endParaRPr>
          </a:p>
        </p:txBody>
      </p:sp>
      <p:sp>
        <p:nvSpPr>
          <p:cNvPr id="6" name="Subtitle 2"/>
          <p:cNvSpPr txBox="1">
            <a:spLocks/>
          </p:cNvSpPr>
          <p:nvPr/>
        </p:nvSpPr>
        <p:spPr>
          <a:xfrm>
            <a:off x="2752435" y="2221969"/>
            <a:ext cx="7333673" cy="35191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p:txBody>
      </p:sp>
      <p:graphicFrame>
        <p:nvGraphicFramePr>
          <p:cNvPr id="3" name="Table 2">
            <a:extLst>
              <a:ext uri="{FF2B5EF4-FFF2-40B4-BE49-F238E27FC236}">
                <a16:creationId xmlns:a16="http://schemas.microsoft.com/office/drawing/2014/main" id="{FBBC0DCF-F046-6D0C-8340-15CA2147EA1D}"/>
              </a:ext>
            </a:extLst>
          </p:cNvPr>
          <p:cNvGraphicFramePr>
            <a:graphicFrameLocks noGrp="1"/>
          </p:cNvGraphicFramePr>
          <p:nvPr>
            <p:extLst>
              <p:ext uri="{D42A27DB-BD31-4B8C-83A1-F6EECF244321}">
                <p14:modId xmlns:p14="http://schemas.microsoft.com/office/powerpoint/2010/main" val="1282494230"/>
              </p:ext>
            </p:extLst>
          </p:nvPr>
        </p:nvGraphicFramePr>
        <p:xfrm>
          <a:off x="3241675" y="2374668"/>
          <a:ext cx="8128000" cy="3505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97263977"/>
                    </a:ext>
                  </a:extLst>
                </a:gridCol>
                <a:gridCol w="4064000">
                  <a:extLst>
                    <a:ext uri="{9D8B030D-6E8A-4147-A177-3AD203B41FA5}">
                      <a16:colId xmlns:a16="http://schemas.microsoft.com/office/drawing/2014/main" val="3065954250"/>
                    </a:ext>
                  </a:extLst>
                </a:gridCol>
              </a:tblGrid>
              <a:tr h="370840">
                <a:tc>
                  <a:txBody>
                    <a:bodyPr/>
                    <a:lstStyle/>
                    <a:p>
                      <a:pPr algn="ctr"/>
                      <a:r>
                        <a:rPr lang="en-US" dirty="0"/>
                        <a:t>Differences</a:t>
                      </a:r>
                    </a:p>
                  </a:txBody>
                  <a:tcPr/>
                </a:tc>
                <a:tc>
                  <a:txBody>
                    <a:bodyPr/>
                    <a:lstStyle/>
                    <a:p>
                      <a:pPr algn="ctr"/>
                      <a:r>
                        <a:rPr lang="en-US" dirty="0"/>
                        <a:t>Similarities</a:t>
                      </a:r>
                    </a:p>
                  </a:txBody>
                  <a:tcPr/>
                </a:tc>
                <a:extLst>
                  <a:ext uri="{0D108BD9-81ED-4DB2-BD59-A6C34878D82A}">
                    <a16:rowId xmlns:a16="http://schemas.microsoft.com/office/drawing/2014/main" val="3756939488"/>
                  </a:ext>
                </a:extLst>
              </a:tr>
              <a:tr h="370840">
                <a:tc>
                  <a:txBody>
                    <a:bodyPr/>
                    <a:lstStyle/>
                    <a:p>
                      <a:pPr marL="285750" indent="-285750">
                        <a:buFont typeface="Arial" panose="020B0604020202020204" pitchFamily="34" charset="0"/>
                        <a:buChar char="•"/>
                      </a:pPr>
                      <a:r>
                        <a:rPr lang="en-US" dirty="0"/>
                        <a:t>Operating leases on balance sheet</a:t>
                      </a:r>
                    </a:p>
                  </a:txBody>
                  <a:tcPr/>
                </a:tc>
                <a:tc>
                  <a:txBody>
                    <a:bodyPr/>
                    <a:lstStyle/>
                    <a:p>
                      <a:pPr marL="285750" indent="-285750">
                        <a:buFont typeface="Arial" panose="020B0604020202020204" pitchFamily="34" charset="0"/>
                        <a:buChar char="•"/>
                      </a:pPr>
                      <a:r>
                        <a:rPr lang="en-US" dirty="0"/>
                        <a:t>Income statement unchanged</a:t>
                      </a:r>
                    </a:p>
                  </a:txBody>
                  <a:tcPr/>
                </a:tc>
                <a:extLst>
                  <a:ext uri="{0D108BD9-81ED-4DB2-BD59-A6C34878D82A}">
                    <a16:rowId xmlns:a16="http://schemas.microsoft.com/office/drawing/2014/main" val="2649758247"/>
                  </a:ext>
                </a:extLst>
              </a:tr>
              <a:tr h="370840">
                <a:tc>
                  <a:txBody>
                    <a:bodyPr/>
                    <a:lstStyle/>
                    <a:p>
                      <a:pPr marL="285750" indent="-285750">
                        <a:buFont typeface="Arial" panose="020B0604020202020204" pitchFamily="34" charset="0"/>
                        <a:buChar char="•"/>
                      </a:pPr>
                      <a:r>
                        <a:rPr lang="en-US" dirty="0"/>
                        <a:t>Capital leases are now finance leases</a:t>
                      </a:r>
                    </a:p>
                  </a:txBody>
                  <a:tcPr/>
                </a:tc>
                <a:tc>
                  <a:txBody>
                    <a:bodyPr/>
                    <a:lstStyle/>
                    <a:p>
                      <a:pPr marL="285750" indent="-285750">
                        <a:buFont typeface="Arial" panose="020B0604020202020204" pitchFamily="34" charset="0"/>
                        <a:buChar char="•"/>
                      </a:pPr>
                      <a:r>
                        <a:rPr lang="en-US" dirty="0"/>
                        <a:t>Capital and finance lease calculations</a:t>
                      </a:r>
                    </a:p>
                  </a:txBody>
                  <a:tcPr/>
                </a:tc>
                <a:extLst>
                  <a:ext uri="{0D108BD9-81ED-4DB2-BD59-A6C34878D82A}">
                    <a16:rowId xmlns:a16="http://schemas.microsoft.com/office/drawing/2014/main" val="3164440684"/>
                  </a:ext>
                </a:extLst>
              </a:tr>
              <a:tr h="370840">
                <a:tc>
                  <a:txBody>
                    <a:bodyPr/>
                    <a:lstStyle/>
                    <a:p>
                      <a:pPr marL="285750" indent="-285750">
                        <a:buFont typeface="Arial" panose="020B0604020202020204" pitchFamily="34" charset="0"/>
                        <a:buChar char="•"/>
                      </a:pPr>
                      <a:r>
                        <a:rPr lang="en-US" dirty="0"/>
                        <a:t>Lease classification</a:t>
                      </a:r>
                    </a:p>
                  </a:txBody>
                  <a:tcPr/>
                </a:tc>
                <a:tc>
                  <a:txBody>
                    <a:bodyPr/>
                    <a:lstStyle/>
                    <a:p>
                      <a:pPr marL="285750" indent="-285750">
                        <a:buFont typeface="Arial" panose="020B0604020202020204" pitchFamily="34" charset="0"/>
                        <a:buChar char="•"/>
                      </a:pPr>
                      <a:r>
                        <a:rPr lang="en-US" dirty="0"/>
                        <a:t>Renewal criteria: Reasonably assured = reasonably certain</a:t>
                      </a:r>
                    </a:p>
                  </a:txBody>
                  <a:tcPr/>
                </a:tc>
                <a:extLst>
                  <a:ext uri="{0D108BD9-81ED-4DB2-BD59-A6C34878D82A}">
                    <a16:rowId xmlns:a16="http://schemas.microsoft.com/office/drawing/2014/main" val="3051682145"/>
                  </a:ext>
                </a:extLst>
              </a:tr>
              <a:tr h="370840">
                <a:tc>
                  <a:txBody>
                    <a:bodyPr/>
                    <a:lstStyle/>
                    <a:p>
                      <a:pPr marL="285750" indent="-285750">
                        <a:buFont typeface="Arial" panose="020B0604020202020204" pitchFamily="34" charset="0"/>
                        <a:buChar char="•"/>
                      </a:pPr>
                      <a:r>
                        <a:rPr lang="en-US" dirty="0"/>
                        <a:t>No deferred or prepaid expense</a:t>
                      </a:r>
                    </a:p>
                  </a:txBody>
                  <a:tcPr/>
                </a:tc>
                <a:tc>
                  <a:txBody>
                    <a:bodyPr/>
                    <a:lstStyle/>
                    <a:p>
                      <a:pPr marL="285750" lvl="0" indent="-285750">
                        <a:buFont typeface="Arial" panose="020B0604020202020204" pitchFamily="34" charset="0"/>
                        <a:buChar char="•"/>
                      </a:pPr>
                      <a:r>
                        <a:rPr lang="en-US" dirty="0"/>
                        <a:t>Remeasurement and modification accounting</a:t>
                      </a:r>
                    </a:p>
                  </a:txBody>
                  <a:tcPr/>
                </a:tc>
                <a:extLst>
                  <a:ext uri="{0D108BD9-81ED-4DB2-BD59-A6C34878D82A}">
                    <a16:rowId xmlns:a16="http://schemas.microsoft.com/office/drawing/2014/main" val="1666141120"/>
                  </a:ext>
                </a:extLst>
              </a:tr>
              <a:tr h="370840">
                <a:tc>
                  <a:txBody>
                    <a:bodyPr/>
                    <a:lstStyle/>
                    <a:p>
                      <a:pPr marL="285750" indent="-285750">
                        <a:buFont typeface="Arial" panose="020B0604020202020204" pitchFamily="34" charset="0"/>
                        <a:buChar char="•"/>
                      </a:pPr>
                      <a:r>
                        <a:rPr lang="en-US" dirty="0"/>
                        <a:t>Initial direct costs</a:t>
                      </a:r>
                    </a:p>
                  </a:txBody>
                  <a:tcPr/>
                </a:tc>
                <a:tc>
                  <a:txBody>
                    <a:bodyPr/>
                    <a:lstStyle/>
                    <a:p>
                      <a:endParaRPr lang="en-US"/>
                    </a:p>
                  </a:txBody>
                  <a:tcPr/>
                </a:tc>
                <a:extLst>
                  <a:ext uri="{0D108BD9-81ED-4DB2-BD59-A6C34878D82A}">
                    <a16:rowId xmlns:a16="http://schemas.microsoft.com/office/drawing/2014/main" val="2214106610"/>
                  </a:ext>
                </a:extLst>
              </a:tr>
              <a:tr h="370840">
                <a:tc>
                  <a:txBody>
                    <a:bodyPr/>
                    <a:lstStyle/>
                    <a:p>
                      <a:pPr marL="285750" indent="-285750">
                        <a:buFont typeface="Arial" panose="020B0604020202020204" pitchFamily="34" charset="0"/>
                        <a:buChar char="•"/>
                      </a:pPr>
                      <a:r>
                        <a:rPr lang="en-US" dirty="0"/>
                        <a:t>Footnote disclosure</a:t>
                      </a:r>
                    </a:p>
                  </a:txBody>
                  <a:tcPr/>
                </a:tc>
                <a:tc>
                  <a:txBody>
                    <a:bodyPr/>
                    <a:lstStyle/>
                    <a:p>
                      <a:endParaRPr lang="en-US"/>
                    </a:p>
                  </a:txBody>
                  <a:tcPr/>
                </a:tc>
                <a:extLst>
                  <a:ext uri="{0D108BD9-81ED-4DB2-BD59-A6C34878D82A}">
                    <a16:rowId xmlns:a16="http://schemas.microsoft.com/office/drawing/2014/main" val="3089545383"/>
                  </a:ext>
                </a:extLst>
              </a:tr>
              <a:tr h="370840">
                <a:tc>
                  <a:txBody>
                    <a:bodyPr/>
                    <a:lstStyle/>
                    <a:p>
                      <a:pPr marL="285750" indent="-285750">
                        <a:buFont typeface="Arial" panose="020B0604020202020204" pitchFamily="34" charset="0"/>
                        <a:buChar char="•"/>
                      </a:pPr>
                      <a:r>
                        <a:rPr lang="en-US" dirty="0"/>
                        <a:t>Centralized recordkeeping</a:t>
                      </a:r>
                    </a:p>
                  </a:txBody>
                  <a:tcPr/>
                </a:tc>
                <a:tc>
                  <a:txBody>
                    <a:bodyPr/>
                    <a:lstStyle/>
                    <a:p>
                      <a:endParaRPr lang="en-US" dirty="0"/>
                    </a:p>
                  </a:txBody>
                  <a:tcPr/>
                </a:tc>
                <a:extLst>
                  <a:ext uri="{0D108BD9-81ED-4DB2-BD59-A6C34878D82A}">
                    <a16:rowId xmlns:a16="http://schemas.microsoft.com/office/drawing/2014/main" val="112930920"/>
                  </a:ext>
                </a:extLst>
              </a:tr>
            </a:tbl>
          </a:graphicData>
        </a:graphic>
      </p:graphicFrame>
    </p:spTree>
    <p:extLst>
      <p:ext uri="{BB962C8B-B14F-4D97-AF65-F5344CB8AC3E}">
        <p14:creationId xmlns:p14="http://schemas.microsoft.com/office/powerpoint/2010/main" val="349523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7" y="-124681"/>
            <a:ext cx="12190473" cy="6858855"/>
          </a:xfrm>
          <a:prstGeom prst="rect">
            <a:avLst/>
          </a:prstGeom>
        </p:spPr>
      </p:pic>
      <p:sp>
        <p:nvSpPr>
          <p:cNvPr id="4" name="Title 1"/>
          <p:cNvSpPr txBox="1">
            <a:spLocks/>
          </p:cNvSpPr>
          <p:nvPr/>
        </p:nvSpPr>
        <p:spPr>
          <a:xfrm>
            <a:off x="1524762" y="648537"/>
            <a:ext cx="9144000" cy="748001"/>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mn-lt"/>
              </a:rPr>
              <a:t>Lessee Determination of Finance and Operating Lease</a:t>
            </a:r>
            <a:endParaRPr lang="en-US" sz="4800" dirty="0">
              <a:solidFill>
                <a:schemeClr val="bg1"/>
              </a:solidFill>
            </a:endParaRPr>
          </a:p>
        </p:txBody>
      </p:sp>
      <p:sp>
        <p:nvSpPr>
          <p:cNvPr id="6" name="Subtitle 2"/>
          <p:cNvSpPr txBox="1">
            <a:spLocks/>
          </p:cNvSpPr>
          <p:nvPr/>
        </p:nvSpPr>
        <p:spPr>
          <a:xfrm>
            <a:off x="2752435" y="2221969"/>
            <a:ext cx="7333673" cy="35191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p:txBody>
      </p:sp>
      <p:sp>
        <p:nvSpPr>
          <p:cNvPr id="3" name="Subtitle 2">
            <a:extLst>
              <a:ext uri="{FF2B5EF4-FFF2-40B4-BE49-F238E27FC236}">
                <a16:creationId xmlns:a16="http://schemas.microsoft.com/office/drawing/2014/main" id="{3CC30B34-B694-D9C4-C7C4-DB8188EB9BC8}"/>
              </a:ext>
            </a:extLst>
          </p:cNvPr>
          <p:cNvSpPr txBox="1">
            <a:spLocks/>
          </p:cNvSpPr>
          <p:nvPr/>
        </p:nvSpPr>
        <p:spPr>
          <a:xfrm>
            <a:off x="2904835" y="2374369"/>
            <a:ext cx="7333673" cy="351915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US" dirty="0"/>
              <a:t>Looks to similar factors in U.S. GAAP today:</a:t>
            </a:r>
          </a:p>
          <a:p>
            <a:pPr lvl="1">
              <a:buFont typeface="Courier New" panose="02070309020205020404" pitchFamily="49" charset="0"/>
              <a:buChar char="o"/>
            </a:pPr>
            <a:r>
              <a:rPr lang="en-US" dirty="0"/>
              <a:t>Payments represent substantially all of the asset fair value</a:t>
            </a:r>
          </a:p>
          <a:p>
            <a:pPr lvl="1">
              <a:buFont typeface="Courier New" panose="02070309020205020404" pitchFamily="49" charset="0"/>
              <a:buChar char="o"/>
            </a:pPr>
            <a:r>
              <a:rPr lang="en-US" dirty="0"/>
              <a:t>Lease term is for a major portion of asset’s life</a:t>
            </a:r>
          </a:p>
          <a:p>
            <a:pPr lvl="1">
              <a:buFont typeface="Courier New" panose="02070309020205020404" pitchFamily="49" charset="0"/>
              <a:buChar char="o"/>
            </a:pPr>
            <a:r>
              <a:rPr lang="en-US" dirty="0"/>
              <a:t>Bargain purchase option</a:t>
            </a:r>
          </a:p>
          <a:p>
            <a:pPr lvl="1">
              <a:buFont typeface="Courier New" panose="02070309020205020404" pitchFamily="49" charset="0"/>
              <a:buChar char="o"/>
            </a:pPr>
            <a:r>
              <a:rPr lang="en-US" dirty="0"/>
              <a:t>Title transfer at end of the lease</a:t>
            </a:r>
          </a:p>
          <a:p>
            <a:pPr lvl="1">
              <a:buFont typeface="Courier New" panose="02070309020205020404" pitchFamily="49" charset="0"/>
              <a:buChar char="o"/>
            </a:pPr>
            <a:r>
              <a:rPr lang="en-US" dirty="0"/>
              <a:t>Underlying asset is of such a specialized nature that is no alternative use for the lessor at lease end</a:t>
            </a:r>
          </a:p>
          <a:p>
            <a:r>
              <a:rPr lang="en-US" dirty="0"/>
              <a:t>No bright lines for fair value an asset life tests</a:t>
            </a:r>
          </a:p>
          <a:p>
            <a:r>
              <a:rPr lang="en-US" dirty="0"/>
              <a:t>Calculation used for determining lease classification is generally the same as that for determining lease liability</a:t>
            </a:r>
          </a:p>
        </p:txBody>
      </p:sp>
    </p:spTree>
    <p:extLst>
      <p:ext uri="{BB962C8B-B14F-4D97-AF65-F5344CB8AC3E}">
        <p14:creationId xmlns:p14="http://schemas.microsoft.com/office/powerpoint/2010/main" val="2417501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6" y="0"/>
            <a:ext cx="12190471" cy="6858854"/>
          </a:xfrm>
          <a:prstGeom prst="rect">
            <a:avLst/>
          </a:prstGeom>
        </p:spPr>
      </p:pic>
      <p:sp>
        <p:nvSpPr>
          <p:cNvPr id="6" name="Title 1"/>
          <p:cNvSpPr txBox="1">
            <a:spLocks/>
          </p:cNvSpPr>
          <p:nvPr/>
        </p:nvSpPr>
        <p:spPr>
          <a:xfrm>
            <a:off x="1524000" y="730240"/>
            <a:ext cx="9144000" cy="7480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mn-lt"/>
              </a:rPr>
              <a:t>Lease Classification Example</a:t>
            </a:r>
            <a:endParaRPr lang="en-US" sz="4800" dirty="0">
              <a:solidFill>
                <a:schemeClr val="bg1"/>
              </a:solidFill>
            </a:endParaRPr>
          </a:p>
        </p:txBody>
      </p:sp>
      <p:sp>
        <p:nvSpPr>
          <p:cNvPr id="7" name="Subtitle 2"/>
          <p:cNvSpPr>
            <a:spLocks noGrp="1"/>
          </p:cNvSpPr>
          <p:nvPr>
            <p:ph type="subTitle" idx="1"/>
          </p:nvPr>
        </p:nvSpPr>
        <p:spPr>
          <a:xfrm>
            <a:off x="2752435" y="2221969"/>
            <a:ext cx="7333673" cy="3664481"/>
          </a:xfrm>
        </p:spPr>
        <p:txBody>
          <a:bodyPr>
            <a:normAutofit fontScale="85000" lnSpcReduction="10000"/>
          </a:bodyPr>
          <a:lstStyle/>
          <a:p>
            <a:pPr marL="342900" indent="-342900" algn="l">
              <a:buFont typeface="Arial" panose="020B0604020202020204" pitchFamily="34" charset="0"/>
              <a:buChar char="•"/>
            </a:pPr>
            <a:r>
              <a:rPr lang="en-US" dirty="0"/>
              <a:t>Facts:</a:t>
            </a:r>
          </a:p>
          <a:p>
            <a:pPr marL="800100" lvl="1" indent="-342900" algn="l">
              <a:buFont typeface="Courier New" panose="02070309020205020404" pitchFamily="49" charset="0"/>
              <a:buChar char="o"/>
            </a:pPr>
            <a:r>
              <a:rPr lang="en-US" dirty="0"/>
              <a:t>A lessee enters into a 15-year lease of an office building that has a remaining economic life of 40 years at the commencement date</a:t>
            </a:r>
          </a:p>
          <a:p>
            <a:pPr marL="800100" lvl="1" indent="-342900" algn="l">
              <a:buFont typeface="Courier New" panose="02070309020205020404" pitchFamily="49" charset="0"/>
              <a:buChar char="o"/>
            </a:pPr>
            <a:r>
              <a:rPr lang="en-US" dirty="0"/>
              <a:t>The payments are $30,000 per year, the present value of which is $300,000, calculated using the lessee’s incremental borrowing rate. The fair value of the property at the commencement date is $400,000</a:t>
            </a:r>
          </a:p>
          <a:p>
            <a:pPr marL="800100" lvl="1" indent="-342900" algn="l">
              <a:buFont typeface="Courier New" panose="02070309020205020404" pitchFamily="49" charset="0"/>
              <a:buChar char="o"/>
            </a:pPr>
            <a:r>
              <a:rPr lang="en-US" dirty="0"/>
              <a:t>No purchase option</a:t>
            </a:r>
          </a:p>
          <a:p>
            <a:pPr marL="342900" indent="-342900" algn="l">
              <a:buFont typeface="Arial" panose="020B0604020202020204" pitchFamily="34" charset="0"/>
              <a:buChar char="•"/>
            </a:pPr>
            <a:r>
              <a:rPr lang="en-US" dirty="0"/>
              <a:t>Analysis:</a:t>
            </a:r>
          </a:p>
          <a:p>
            <a:pPr marL="800100" lvl="1" indent="-342900" algn="l">
              <a:buFont typeface="Courier New" panose="02070309020205020404" pitchFamily="49" charset="0"/>
              <a:buChar char="o"/>
            </a:pPr>
            <a:r>
              <a:rPr lang="en-US" dirty="0"/>
              <a:t>The lease is an operating lease based on the following:</a:t>
            </a:r>
          </a:p>
          <a:p>
            <a:pPr marL="1257300" lvl="2" indent="-342900" algn="l">
              <a:buFont typeface="Arial" panose="020B0604020202020204" pitchFamily="34" charset="0"/>
              <a:buChar char="•"/>
            </a:pPr>
            <a:r>
              <a:rPr lang="en-US" dirty="0"/>
              <a:t>The underlying asset is property;</a:t>
            </a:r>
          </a:p>
          <a:p>
            <a:pPr marL="1257300" lvl="2" indent="-342900" algn="l">
              <a:buFont typeface="Arial" panose="020B0604020202020204" pitchFamily="34" charset="0"/>
              <a:buChar char="•"/>
            </a:pPr>
            <a:r>
              <a:rPr lang="en-US" dirty="0"/>
              <a:t>The lease term is not for a major part of the remaining economic life of the property; and</a:t>
            </a:r>
          </a:p>
          <a:p>
            <a:pPr marL="1257300" lvl="2" indent="-342900" algn="l">
              <a:buFont typeface="Arial" panose="020B0604020202020204" pitchFamily="34" charset="0"/>
              <a:buChar char="•"/>
            </a:pPr>
            <a:r>
              <a:rPr lang="en-US" dirty="0"/>
              <a:t>The present value of the lease payments does not account for substantially all of the fair value of the property</a:t>
            </a:r>
          </a:p>
        </p:txBody>
      </p:sp>
    </p:spTree>
    <p:extLst>
      <p:ext uri="{BB962C8B-B14F-4D97-AF65-F5344CB8AC3E}">
        <p14:creationId xmlns:p14="http://schemas.microsoft.com/office/powerpoint/2010/main" val="1561659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0"/>
            <a:ext cx="12188954" cy="6858000"/>
          </a:xfrm>
          <a:prstGeom prst="rect">
            <a:avLst/>
          </a:prstGeom>
        </p:spPr>
      </p:pic>
      <p:sp>
        <p:nvSpPr>
          <p:cNvPr id="3" name="TextBox 2"/>
          <p:cNvSpPr txBox="1"/>
          <p:nvPr/>
        </p:nvSpPr>
        <p:spPr>
          <a:xfrm>
            <a:off x="2648177" y="2390685"/>
            <a:ext cx="6704271" cy="2585323"/>
          </a:xfrm>
          <a:prstGeom prst="rect">
            <a:avLst/>
          </a:prstGeom>
          <a:noFill/>
        </p:spPr>
        <p:txBody>
          <a:bodyPr wrap="none" rtlCol="0">
            <a:spAutoFit/>
          </a:bodyPr>
          <a:lstStyle/>
          <a:p>
            <a:pPr algn="ctr"/>
            <a:r>
              <a:rPr lang="en-US" sz="5400" b="1" dirty="0">
                <a:solidFill>
                  <a:schemeClr val="accent1">
                    <a:lumMod val="50000"/>
                  </a:schemeClr>
                </a:solidFill>
              </a:rPr>
              <a:t>Updates to the AICPA’s</a:t>
            </a:r>
          </a:p>
          <a:p>
            <a:pPr algn="ctr"/>
            <a:r>
              <a:rPr lang="en-US" sz="5400" b="1" dirty="0">
                <a:solidFill>
                  <a:schemeClr val="accent1">
                    <a:lumMod val="50000"/>
                  </a:schemeClr>
                </a:solidFill>
              </a:rPr>
              <a:t>Quality Management</a:t>
            </a:r>
          </a:p>
          <a:p>
            <a:pPr algn="ctr"/>
            <a:r>
              <a:rPr lang="en-US" sz="5400" b="1" dirty="0">
                <a:solidFill>
                  <a:schemeClr val="accent1">
                    <a:lumMod val="50000"/>
                  </a:schemeClr>
                </a:solidFill>
              </a:rPr>
              <a:t>Standards </a:t>
            </a:r>
          </a:p>
        </p:txBody>
      </p:sp>
      <p:pic>
        <p:nvPicPr>
          <p:cNvPr id="5" name="Picture 4">
            <a:extLst>
              <a:ext uri="{FF2B5EF4-FFF2-40B4-BE49-F238E27FC236}">
                <a16:creationId xmlns:a16="http://schemas.microsoft.com/office/drawing/2014/main" id="{D5B9AF75-AA73-E7B9-A2E4-F6565546266B}"/>
              </a:ext>
            </a:extLst>
          </p:cNvPr>
          <p:cNvPicPr>
            <a:picLocks noChangeAspect="1"/>
          </p:cNvPicPr>
          <p:nvPr/>
        </p:nvPicPr>
        <p:blipFill>
          <a:blip r:embed="rId3"/>
          <a:stretch>
            <a:fillRect/>
          </a:stretch>
        </p:blipFill>
        <p:spPr>
          <a:xfrm>
            <a:off x="9229543" y="5710174"/>
            <a:ext cx="2610214" cy="905001"/>
          </a:xfrm>
          <a:prstGeom prst="rect">
            <a:avLst/>
          </a:prstGeom>
        </p:spPr>
      </p:pic>
    </p:spTree>
    <p:extLst>
      <p:ext uri="{BB962C8B-B14F-4D97-AF65-F5344CB8AC3E}">
        <p14:creationId xmlns:p14="http://schemas.microsoft.com/office/powerpoint/2010/main" val="968641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6" y="0"/>
            <a:ext cx="12190471" cy="6858854"/>
          </a:xfrm>
          <a:prstGeom prst="rect">
            <a:avLst/>
          </a:prstGeom>
        </p:spPr>
      </p:pic>
      <p:sp>
        <p:nvSpPr>
          <p:cNvPr id="6" name="Title 1"/>
          <p:cNvSpPr txBox="1">
            <a:spLocks/>
          </p:cNvSpPr>
          <p:nvPr/>
        </p:nvSpPr>
        <p:spPr>
          <a:xfrm>
            <a:off x="1524000" y="730240"/>
            <a:ext cx="9144000" cy="748001"/>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mn-lt"/>
              </a:rPr>
              <a:t>SQMS 1 – Firm’s System of Quality Management</a:t>
            </a:r>
            <a:endParaRPr lang="en-US" sz="4800" dirty="0">
              <a:solidFill>
                <a:schemeClr val="bg1"/>
              </a:solidFill>
            </a:endParaRPr>
          </a:p>
        </p:txBody>
      </p:sp>
      <p:sp>
        <p:nvSpPr>
          <p:cNvPr id="7" name="Subtitle 2"/>
          <p:cNvSpPr>
            <a:spLocks noGrp="1"/>
          </p:cNvSpPr>
          <p:nvPr>
            <p:ph type="subTitle" idx="1"/>
          </p:nvPr>
        </p:nvSpPr>
        <p:spPr>
          <a:xfrm>
            <a:off x="2752435" y="2221969"/>
            <a:ext cx="7333673" cy="3519157"/>
          </a:xfrm>
        </p:spPr>
        <p:txBody>
          <a:bodyPr>
            <a:normAutofit fontScale="92500" lnSpcReduction="20000"/>
          </a:bodyPr>
          <a:lstStyle/>
          <a:p>
            <a:pPr algn="l"/>
            <a:r>
              <a:rPr lang="en-US" dirty="0"/>
              <a:t>The quality management system is required to address:</a:t>
            </a:r>
          </a:p>
          <a:p>
            <a:pPr marL="914400" lvl="1" indent="-457200" algn="l">
              <a:buFont typeface="+mj-lt"/>
              <a:buAutoNum type="arabicPeriod"/>
            </a:pPr>
            <a:r>
              <a:rPr lang="en-US" dirty="0"/>
              <a:t>Firm’s risk assessment process (new)</a:t>
            </a:r>
          </a:p>
          <a:p>
            <a:pPr marL="914400" lvl="1" indent="-457200" algn="l">
              <a:buFont typeface="+mj-lt"/>
              <a:buAutoNum type="arabicPeriod"/>
            </a:pPr>
            <a:r>
              <a:rPr lang="en-US" dirty="0"/>
              <a:t>Governance and leadership (adapted from the leadership responsibilities for quality within the firm component in QC 10)</a:t>
            </a:r>
          </a:p>
          <a:p>
            <a:pPr marL="914400" lvl="1" indent="-457200" algn="l">
              <a:buFont typeface="+mj-lt"/>
              <a:buAutoNum type="arabicPeriod"/>
            </a:pPr>
            <a:r>
              <a:rPr lang="en-US" dirty="0"/>
              <a:t>Relevant ethical requirements (same name as component in QC 10)</a:t>
            </a:r>
          </a:p>
          <a:p>
            <a:pPr marL="914400" lvl="1" indent="-457200" algn="l">
              <a:buFont typeface="+mj-lt"/>
              <a:buAutoNum type="arabicPeriod"/>
            </a:pPr>
            <a:r>
              <a:rPr lang="en-US" dirty="0"/>
              <a:t>Acceptance and continuance of client relationships and specific engagements (same name as component in QC 10)</a:t>
            </a:r>
          </a:p>
          <a:p>
            <a:pPr marL="914400" lvl="1" indent="-457200" algn="l">
              <a:buFont typeface="+mj-lt"/>
              <a:buAutoNum type="arabicPeriod"/>
            </a:pPr>
            <a:r>
              <a:rPr lang="en-US" dirty="0"/>
              <a:t>Engagement performance (same name as component in QC 10)</a:t>
            </a:r>
          </a:p>
          <a:p>
            <a:pPr marL="914400" lvl="1" indent="-457200" algn="l">
              <a:buFont typeface="+mj-lt"/>
              <a:buAutoNum type="arabicPeriod"/>
            </a:pPr>
            <a:r>
              <a:rPr lang="en-US" dirty="0"/>
              <a:t>Resources (adapted from the human resources component in QC 10)</a:t>
            </a:r>
          </a:p>
          <a:p>
            <a:pPr marL="914400" lvl="1" indent="-457200" algn="l">
              <a:buFont typeface="+mj-lt"/>
              <a:buAutoNum type="arabicPeriod"/>
            </a:pPr>
            <a:r>
              <a:rPr lang="en-US" dirty="0"/>
              <a:t>Information and communication (new)</a:t>
            </a:r>
          </a:p>
          <a:p>
            <a:pPr marL="914400" lvl="1" indent="-457200" algn="l">
              <a:buFont typeface="+mj-lt"/>
              <a:buAutoNum type="arabicPeriod"/>
            </a:pPr>
            <a:r>
              <a:rPr lang="en-US" dirty="0"/>
              <a:t>The monitoring and remediation process (adapted from the monitoring in QC 10)</a:t>
            </a:r>
          </a:p>
          <a:p>
            <a:pPr marL="914400" lvl="1" indent="-457200" algn="l">
              <a:buFont typeface="+mj-lt"/>
              <a:buAutoNum type="arabicPeriod"/>
            </a:pPr>
            <a:endParaRPr lang="en-US" dirty="0"/>
          </a:p>
        </p:txBody>
      </p:sp>
    </p:spTree>
    <p:extLst>
      <p:ext uri="{BB962C8B-B14F-4D97-AF65-F5344CB8AC3E}">
        <p14:creationId xmlns:p14="http://schemas.microsoft.com/office/powerpoint/2010/main" val="355551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 y="0"/>
            <a:ext cx="12190473" cy="68588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30615" y="2540753"/>
            <a:ext cx="2203382" cy="24366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a:xfrm>
            <a:off x="5194293" y="2630543"/>
            <a:ext cx="4493224" cy="2414860"/>
          </a:xfrm>
          <a:prstGeom prst="rect">
            <a:avLst/>
          </a:prstGeom>
        </p:spPr>
      </p:pic>
    </p:spTree>
    <p:extLst>
      <p:ext uri="{BB962C8B-B14F-4D97-AF65-F5344CB8AC3E}">
        <p14:creationId xmlns:p14="http://schemas.microsoft.com/office/powerpoint/2010/main" val="3059965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 y="0"/>
            <a:ext cx="12190473" cy="6858856"/>
          </a:xfrm>
          <a:prstGeom prst="rect">
            <a:avLst/>
          </a:prstGeom>
        </p:spPr>
      </p:pic>
      <p:sp>
        <p:nvSpPr>
          <p:cNvPr id="3" name="Title 1"/>
          <p:cNvSpPr txBox="1">
            <a:spLocks/>
          </p:cNvSpPr>
          <p:nvPr/>
        </p:nvSpPr>
        <p:spPr>
          <a:xfrm>
            <a:off x="1524762" y="648537"/>
            <a:ext cx="9144000" cy="748001"/>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mn-lt"/>
              </a:rPr>
              <a:t>SQMS 1 – Firm’s System of Quality Management – Major Changes</a:t>
            </a:r>
            <a:endParaRPr lang="en-US" sz="4800" dirty="0">
              <a:solidFill>
                <a:schemeClr val="bg1"/>
              </a:solidFill>
            </a:endParaRPr>
          </a:p>
        </p:txBody>
      </p:sp>
      <p:sp>
        <p:nvSpPr>
          <p:cNvPr id="5" name="Subtitle 2"/>
          <p:cNvSpPr txBox="1">
            <a:spLocks/>
          </p:cNvSpPr>
          <p:nvPr/>
        </p:nvSpPr>
        <p:spPr>
          <a:xfrm>
            <a:off x="2752435" y="2221969"/>
            <a:ext cx="7333673" cy="35191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Subtitle 2">
            <a:extLst>
              <a:ext uri="{FF2B5EF4-FFF2-40B4-BE49-F238E27FC236}">
                <a16:creationId xmlns:a16="http://schemas.microsoft.com/office/drawing/2014/main" id="{A8CEFFA9-7A88-0C0A-ED72-3046DCFA1F4E}"/>
              </a:ext>
            </a:extLst>
          </p:cNvPr>
          <p:cNvSpPr txBox="1">
            <a:spLocks/>
          </p:cNvSpPr>
          <p:nvPr/>
        </p:nvSpPr>
        <p:spPr>
          <a:xfrm>
            <a:off x="2904835" y="2374369"/>
            <a:ext cx="7333673" cy="364543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1800" b="1" dirty="0"/>
              <a:t>Component 1: Risk assessment process </a:t>
            </a:r>
            <a:r>
              <a:rPr lang="en-US" sz="1800" dirty="0"/>
              <a:t>– This component is new and is designed to cause firm leadership to assume responsibility for the establishment of quality objectives in each component with the exception of monitoring and remediation</a:t>
            </a:r>
          </a:p>
          <a:p>
            <a:pPr marL="342900" indent="-342900"/>
            <a:r>
              <a:rPr lang="en-US" sz="1800" dirty="0"/>
              <a:t>Firms are also required to establish additional quality objectives when needed based on the nature of the firm and its engagements. The second step to the risk assessment process is to identify risks to the achievement of the objectives (quality risks)</a:t>
            </a:r>
          </a:p>
          <a:p>
            <a:pPr marL="342900" indent="-342900"/>
            <a:r>
              <a:rPr lang="en-US" sz="1800" dirty="0"/>
              <a:t>To do this the firm considers how risks arise and how often they are likely to occur and how long the risk would take to have an effect on quality and whether the firm would, in period of time, be able to respond and mitigate the quality risk</a:t>
            </a:r>
          </a:p>
          <a:p>
            <a:pPr marL="342900" indent="-342900"/>
            <a:r>
              <a:rPr lang="en-US" sz="1800" dirty="0"/>
              <a:t>Based on the assessment, the firm would initiate a response. The standard specifies certain responses, but these will not be sufficient for the firm to address all of its quality risks</a:t>
            </a:r>
          </a:p>
        </p:txBody>
      </p:sp>
      <p:pic>
        <p:nvPicPr>
          <p:cNvPr id="7" name="Picture 6">
            <a:extLst>
              <a:ext uri="{FF2B5EF4-FFF2-40B4-BE49-F238E27FC236}">
                <a16:creationId xmlns:a16="http://schemas.microsoft.com/office/drawing/2014/main" id="{F06DEF9E-9328-B979-6888-72C83AA47609}"/>
              </a:ext>
            </a:extLst>
          </p:cNvPr>
          <p:cNvPicPr>
            <a:picLocks noChangeAspect="1"/>
          </p:cNvPicPr>
          <p:nvPr/>
        </p:nvPicPr>
        <p:blipFill>
          <a:blip r:embed="rId3"/>
          <a:stretch>
            <a:fillRect/>
          </a:stretch>
        </p:blipFill>
        <p:spPr>
          <a:xfrm>
            <a:off x="9253422" y="5813956"/>
            <a:ext cx="2610214" cy="905001"/>
          </a:xfrm>
          <a:prstGeom prst="rect">
            <a:avLst/>
          </a:prstGeom>
        </p:spPr>
      </p:pic>
    </p:spTree>
    <p:extLst>
      <p:ext uri="{BB962C8B-B14F-4D97-AF65-F5344CB8AC3E}">
        <p14:creationId xmlns:p14="http://schemas.microsoft.com/office/powerpoint/2010/main" val="3405032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 y="0"/>
            <a:ext cx="12190473" cy="6858856"/>
          </a:xfrm>
          <a:prstGeom prst="rect">
            <a:avLst/>
          </a:prstGeom>
        </p:spPr>
      </p:pic>
      <p:sp>
        <p:nvSpPr>
          <p:cNvPr id="3" name="Title 1"/>
          <p:cNvSpPr txBox="1">
            <a:spLocks/>
          </p:cNvSpPr>
          <p:nvPr/>
        </p:nvSpPr>
        <p:spPr>
          <a:xfrm>
            <a:off x="1524762" y="648537"/>
            <a:ext cx="9144000" cy="748001"/>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mn-lt"/>
              </a:rPr>
              <a:t>SQMS 1 – Firm’s System of Quality Management – Major Changes</a:t>
            </a:r>
            <a:endParaRPr lang="en-US" sz="4800" dirty="0">
              <a:solidFill>
                <a:schemeClr val="bg1"/>
              </a:solidFill>
            </a:endParaRPr>
          </a:p>
        </p:txBody>
      </p:sp>
      <p:sp>
        <p:nvSpPr>
          <p:cNvPr id="5" name="Subtitle 2"/>
          <p:cNvSpPr txBox="1">
            <a:spLocks/>
          </p:cNvSpPr>
          <p:nvPr/>
        </p:nvSpPr>
        <p:spPr>
          <a:xfrm>
            <a:off x="2752435" y="2221969"/>
            <a:ext cx="7333673" cy="35191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Subtitle 2">
            <a:extLst>
              <a:ext uri="{FF2B5EF4-FFF2-40B4-BE49-F238E27FC236}">
                <a16:creationId xmlns:a16="http://schemas.microsoft.com/office/drawing/2014/main" id="{A8CEFFA9-7A88-0C0A-ED72-3046DCFA1F4E}"/>
              </a:ext>
            </a:extLst>
          </p:cNvPr>
          <p:cNvSpPr txBox="1">
            <a:spLocks/>
          </p:cNvSpPr>
          <p:nvPr/>
        </p:nvSpPr>
        <p:spPr>
          <a:xfrm>
            <a:off x="2904835" y="2374369"/>
            <a:ext cx="7333673" cy="351915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Frequent Comments from Respondents: </a:t>
            </a:r>
            <a:r>
              <a:rPr lang="en-US" sz="1800" dirty="0"/>
              <a:t>Where the three steps seem to be straightforward, small-to-midsize firms are concerned that the examples in the standard related to the risks of a smaller firm with few engagement partners and shared authority and accountability not clearly defined and assigned may not be able to overcome, resulting in quality management failures:</a:t>
            </a:r>
          </a:p>
          <a:p>
            <a:r>
              <a:rPr lang="en-US" sz="1800" dirty="0"/>
              <a:t>Standard suggests that responses to quality risks could cause additional quality risks, making the standard complicated to implement</a:t>
            </a:r>
          </a:p>
          <a:p>
            <a:r>
              <a:rPr lang="en-US" sz="1800" dirty="0"/>
              <a:t>Other issues revolve around the continuous update for changes to quality risks</a:t>
            </a:r>
          </a:p>
          <a:p>
            <a:r>
              <a:rPr lang="en-US" sz="1800" dirty="0"/>
              <a:t>Small-to-midsize firms are concerned that in the midst of keeping up with their engagements during busier times resources will need to be diverted to perform this continuous update</a:t>
            </a:r>
          </a:p>
        </p:txBody>
      </p:sp>
    </p:spTree>
    <p:extLst>
      <p:ext uri="{BB962C8B-B14F-4D97-AF65-F5344CB8AC3E}">
        <p14:creationId xmlns:p14="http://schemas.microsoft.com/office/powerpoint/2010/main" val="1234035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7" y="-124681"/>
            <a:ext cx="12190473" cy="6858855"/>
          </a:xfrm>
          <a:prstGeom prst="rect">
            <a:avLst/>
          </a:prstGeom>
        </p:spPr>
      </p:pic>
      <p:sp>
        <p:nvSpPr>
          <p:cNvPr id="4" name="Title 1"/>
          <p:cNvSpPr txBox="1">
            <a:spLocks/>
          </p:cNvSpPr>
          <p:nvPr/>
        </p:nvSpPr>
        <p:spPr>
          <a:xfrm>
            <a:off x="1524762" y="648537"/>
            <a:ext cx="9144000" cy="748001"/>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mn-lt"/>
              </a:rPr>
              <a:t>SQMS 1 – Firm’s System of Quality Management – Major Changes</a:t>
            </a:r>
            <a:endParaRPr lang="en-US" sz="4800" dirty="0">
              <a:solidFill>
                <a:schemeClr val="bg1"/>
              </a:solidFill>
            </a:endParaRPr>
          </a:p>
        </p:txBody>
      </p:sp>
      <p:sp>
        <p:nvSpPr>
          <p:cNvPr id="6" name="Subtitle 2"/>
          <p:cNvSpPr txBox="1">
            <a:spLocks/>
          </p:cNvSpPr>
          <p:nvPr/>
        </p:nvSpPr>
        <p:spPr>
          <a:xfrm>
            <a:off x="2752435" y="2221969"/>
            <a:ext cx="7333673" cy="35191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p:txBody>
      </p:sp>
      <p:sp>
        <p:nvSpPr>
          <p:cNvPr id="3" name="Subtitle 2">
            <a:extLst>
              <a:ext uri="{FF2B5EF4-FFF2-40B4-BE49-F238E27FC236}">
                <a16:creationId xmlns:a16="http://schemas.microsoft.com/office/drawing/2014/main" id="{3CC30B34-B694-D9C4-C7C4-DB8188EB9BC8}"/>
              </a:ext>
            </a:extLst>
          </p:cNvPr>
          <p:cNvSpPr txBox="1">
            <a:spLocks/>
          </p:cNvSpPr>
          <p:nvPr/>
        </p:nvSpPr>
        <p:spPr>
          <a:xfrm>
            <a:off x="2904835" y="2374369"/>
            <a:ext cx="7333673" cy="351915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US" sz="1800" b="1" dirty="0"/>
              <a:t>Component 7: Information and Communication</a:t>
            </a:r>
            <a:r>
              <a:rPr lang="en-US" sz="1800" dirty="0"/>
              <a:t> – The current quality standards, QC 10, does not address the need for information and communication across the system and with engagement teams</a:t>
            </a:r>
          </a:p>
          <a:p>
            <a:pPr marL="171450" indent="-171450"/>
            <a:r>
              <a:rPr lang="en-US" sz="1800" dirty="0"/>
              <a:t>The ASB feels this is very important to ensure an effective quality management system and effective engagement performance</a:t>
            </a:r>
          </a:p>
          <a:p>
            <a:pPr marL="171450" indent="-171450"/>
            <a:r>
              <a:rPr lang="en-US" sz="1800" dirty="0"/>
              <a:t>SQMS 1 includes a component designed to provide guidance on this two-way mechanism to supply a continuous flow of information and communication</a:t>
            </a:r>
          </a:p>
          <a:p>
            <a:pPr marL="171450" indent="-171450"/>
            <a:r>
              <a:rPr lang="en-US" sz="1800" dirty="0"/>
              <a:t>The standard requires the firm to implement an information system that contains processes to identify, capture, process, and maintain information</a:t>
            </a:r>
          </a:p>
          <a:p>
            <a:pPr marL="171450" indent="-171450"/>
            <a:r>
              <a:rPr lang="en-US" sz="1800" dirty="0"/>
              <a:t>The standard is scalable, acknowledging that less complex firms with fewer personnel and direct involvement of leadership may accomplish the objective with less rigorous or detailed policies and procedures</a:t>
            </a:r>
          </a:p>
          <a:p>
            <a:pPr marL="171450" indent="-171450"/>
            <a:r>
              <a:rPr lang="en-US" sz="1800" dirty="0"/>
              <a:t>The standard addresses both internal and external communication</a:t>
            </a:r>
          </a:p>
        </p:txBody>
      </p:sp>
    </p:spTree>
    <p:extLst>
      <p:ext uri="{BB962C8B-B14F-4D97-AF65-F5344CB8AC3E}">
        <p14:creationId xmlns:p14="http://schemas.microsoft.com/office/powerpoint/2010/main" val="204375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7" y="-124681"/>
            <a:ext cx="12190473" cy="6858855"/>
          </a:xfrm>
          <a:prstGeom prst="rect">
            <a:avLst/>
          </a:prstGeom>
        </p:spPr>
      </p:pic>
      <p:sp>
        <p:nvSpPr>
          <p:cNvPr id="4" name="Title 1"/>
          <p:cNvSpPr txBox="1">
            <a:spLocks/>
          </p:cNvSpPr>
          <p:nvPr/>
        </p:nvSpPr>
        <p:spPr>
          <a:xfrm>
            <a:off x="1524762" y="648537"/>
            <a:ext cx="9144000" cy="748001"/>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mn-lt"/>
              </a:rPr>
              <a:t>SAS 145, </a:t>
            </a:r>
            <a:r>
              <a:rPr lang="en-US" sz="4800" b="1" i="1" dirty="0">
                <a:solidFill>
                  <a:schemeClr val="bg1"/>
                </a:solidFill>
                <a:latin typeface="+mn-lt"/>
              </a:rPr>
              <a:t>Understanding the Entity and Its Environment and Assessing the Risks of Material Misstatement</a:t>
            </a:r>
            <a:endParaRPr lang="en-US" sz="4800" dirty="0">
              <a:solidFill>
                <a:schemeClr val="bg1"/>
              </a:solidFill>
            </a:endParaRPr>
          </a:p>
        </p:txBody>
      </p:sp>
      <p:sp>
        <p:nvSpPr>
          <p:cNvPr id="6" name="Subtitle 2"/>
          <p:cNvSpPr txBox="1">
            <a:spLocks/>
          </p:cNvSpPr>
          <p:nvPr/>
        </p:nvSpPr>
        <p:spPr>
          <a:xfrm>
            <a:off x="2752435" y="2221969"/>
            <a:ext cx="7333673" cy="35191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p:txBody>
      </p:sp>
      <p:sp>
        <p:nvSpPr>
          <p:cNvPr id="3" name="Subtitle 2">
            <a:extLst>
              <a:ext uri="{FF2B5EF4-FFF2-40B4-BE49-F238E27FC236}">
                <a16:creationId xmlns:a16="http://schemas.microsoft.com/office/drawing/2014/main" id="{3CC30B34-B694-D9C4-C7C4-DB8188EB9BC8}"/>
              </a:ext>
            </a:extLst>
          </p:cNvPr>
          <p:cNvSpPr txBox="1">
            <a:spLocks/>
          </p:cNvSpPr>
          <p:nvPr/>
        </p:nvSpPr>
        <p:spPr>
          <a:xfrm>
            <a:off x="2904835" y="2374369"/>
            <a:ext cx="7333673" cy="351915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US" dirty="0"/>
              <a:t>SAS 145 contains significant revisions to AU-C 315, </a:t>
            </a:r>
            <a:r>
              <a:rPr lang="en-US" i="1" dirty="0"/>
              <a:t>Understanding the Entity and Its Environment and Assessing Risks of Material Misstatement</a:t>
            </a:r>
          </a:p>
          <a:p>
            <a:pPr marL="171450" indent="-171450"/>
            <a:r>
              <a:rPr lang="en-US" dirty="0"/>
              <a:t>AU-C 315 was the leading source of matters for further consideration in 2020 peer reviews</a:t>
            </a:r>
          </a:p>
          <a:p>
            <a:pPr lvl="1">
              <a:buFont typeface="Courier New" panose="02070309020205020404" pitchFamily="49" charset="0"/>
              <a:buChar char="o"/>
            </a:pPr>
            <a:r>
              <a:rPr lang="en-US" dirty="0"/>
              <a:t>The ASB is also attempting to align with the International Standards on Auditing (ISA)</a:t>
            </a:r>
          </a:p>
          <a:p>
            <a:pPr lvl="1">
              <a:buFont typeface="Courier New" panose="02070309020205020404" pitchFamily="49" charset="0"/>
              <a:buChar char="o"/>
            </a:pPr>
            <a:r>
              <a:rPr lang="en-US" dirty="0"/>
              <a:t>SAS 145 does not change the fundamental concepts of audit risk. Rather, SAS 145 aims to improve audit quality by providing additional guidance and clarification to auditors on how to identify and assess risks of material misstatement</a:t>
            </a:r>
          </a:p>
          <a:p>
            <a:r>
              <a:rPr lang="en-US" dirty="0"/>
              <a:t>Effective for periods ending on or after December 15, 2023</a:t>
            </a:r>
          </a:p>
        </p:txBody>
      </p:sp>
    </p:spTree>
    <p:extLst>
      <p:ext uri="{BB962C8B-B14F-4D97-AF65-F5344CB8AC3E}">
        <p14:creationId xmlns:p14="http://schemas.microsoft.com/office/powerpoint/2010/main" val="3632388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0"/>
            <a:ext cx="12188954" cy="6858000"/>
          </a:xfrm>
          <a:prstGeom prst="rect">
            <a:avLst/>
          </a:prstGeom>
        </p:spPr>
      </p:pic>
      <p:sp>
        <p:nvSpPr>
          <p:cNvPr id="3" name="TextBox 2"/>
          <p:cNvSpPr txBox="1"/>
          <p:nvPr/>
        </p:nvSpPr>
        <p:spPr>
          <a:xfrm>
            <a:off x="3551297" y="2828835"/>
            <a:ext cx="4459554" cy="1200329"/>
          </a:xfrm>
          <a:prstGeom prst="rect">
            <a:avLst/>
          </a:prstGeom>
          <a:noFill/>
        </p:spPr>
        <p:txBody>
          <a:bodyPr wrap="none" rtlCol="0">
            <a:spAutoFit/>
          </a:bodyPr>
          <a:lstStyle/>
          <a:p>
            <a:r>
              <a:rPr lang="en-US" sz="7200" b="1" dirty="0">
                <a:solidFill>
                  <a:schemeClr val="accent1">
                    <a:lumMod val="50000"/>
                  </a:schemeClr>
                </a:solidFill>
              </a:rPr>
              <a:t>Thank you!</a:t>
            </a:r>
          </a:p>
        </p:txBody>
      </p:sp>
      <p:pic>
        <p:nvPicPr>
          <p:cNvPr id="5" name="Picture 4">
            <a:extLst>
              <a:ext uri="{FF2B5EF4-FFF2-40B4-BE49-F238E27FC236}">
                <a16:creationId xmlns:a16="http://schemas.microsoft.com/office/drawing/2014/main" id="{E5DA0903-7CEC-A3B8-2C5D-2F0E51DCF41C}"/>
              </a:ext>
            </a:extLst>
          </p:cNvPr>
          <p:cNvPicPr>
            <a:picLocks noChangeAspect="1"/>
          </p:cNvPicPr>
          <p:nvPr/>
        </p:nvPicPr>
        <p:blipFill>
          <a:blip r:embed="rId3"/>
          <a:stretch>
            <a:fillRect/>
          </a:stretch>
        </p:blipFill>
        <p:spPr>
          <a:xfrm>
            <a:off x="9248593" y="5805424"/>
            <a:ext cx="2610214" cy="905001"/>
          </a:xfrm>
          <a:prstGeom prst="rect">
            <a:avLst/>
          </a:prstGeom>
        </p:spPr>
      </p:pic>
    </p:spTree>
    <p:extLst>
      <p:ext uri="{BB962C8B-B14F-4D97-AF65-F5344CB8AC3E}">
        <p14:creationId xmlns:p14="http://schemas.microsoft.com/office/powerpoint/2010/main" val="107209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 y="0"/>
            <a:ext cx="12190473" cy="68588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18042" y="2540753"/>
            <a:ext cx="2163617" cy="235175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a:xfrm>
            <a:off x="5109452" y="2540753"/>
            <a:ext cx="4493224" cy="2414860"/>
          </a:xfrm>
          <a:prstGeom prst="rect">
            <a:avLst/>
          </a:prstGeom>
        </p:spPr>
      </p:pic>
    </p:spTree>
    <p:extLst>
      <p:ext uri="{BB962C8B-B14F-4D97-AF65-F5344CB8AC3E}">
        <p14:creationId xmlns:p14="http://schemas.microsoft.com/office/powerpoint/2010/main" val="223968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 y="0"/>
            <a:ext cx="12190473" cy="6858856"/>
          </a:xfrm>
          <a:prstGeom prst="rect">
            <a:avLst/>
          </a:prstGeom>
        </p:spPr>
      </p:pic>
      <p:sp>
        <p:nvSpPr>
          <p:cNvPr id="6" name="TextBox 5"/>
          <p:cNvSpPr txBox="1"/>
          <p:nvPr/>
        </p:nvSpPr>
        <p:spPr>
          <a:xfrm>
            <a:off x="2048463" y="2892830"/>
            <a:ext cx="8096597" cy="1446550"/>
          </a:xfrm>
          <a:prstGeom prst="rect">
            <a:avLst/>
          </a:prstGeom>
          <a:noFill/>
        </p:spPr>
        <p:txBody>
          <a:bodyPr wrap="square" rtlCol="0">
            <a:spAutoFit/>
          </a:bodyPr>
          <a:lstStyle/>
          <a:p>
            <a:pPr algn="ctr"/>
            <a:r>
              <a:rPr lang="en-US" sz="4400" b="1" dirty="0"/>
              <a:t>Current Issues in Accounting and Auditing: An Annual Update</a:t>
            </a:r>
          </a:p>
        </p:txBody>
      </p:sp>
    </p:spTree>
    <p:extLst>
      <p:ext uri="{BB962C8B-B14F-4D97-AF65-F5344CB8AC3E}">
        <p14:creationId xmlns:p14="http://schemas.microsoft.com/office/powerpoint/2010/main" val="68176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 y="0"/>
            <a:ext cx="12190473" cy="6858856"/>
          </a:xfrm>
          <a:prstGeom prst="rect">
            <a:avLst/>
          </a:prstGeom>
        </p:spPr>
      </p:pic>
      <p:sp>
        <p:nvSpPr>
          <p:cNvPr id="2" name="Title 1"/>
          <p:cNvSpPr>
            <a:spLocks noGrp="1"/>
          </p:cNvSpPr>
          <p:nvPr>
            <p:ph type="ctrTitle"/>
          </p:nvPr>
        </p:nvSpPr>
        <p:spPr>
          <a:xfrm>
            <a:off x="1524000" y="207963"/>
            <a:ext cx="9144000" cy="1496740"/>
          </a:xfrm>
        </p:spPr>
        <p:txBody>
          <a:bodyPr>
            <a:normAutofit/>
          </a:bodyPr>
          <a:lstStyle/>
          <a:p>
            <a:r>
              <a:rPr lang="en-US" b="1" dirty="0">
                <a:solidFill>
                  <a:schemeClr val="bg1"/>
                </a:solidFill>
                <a:latin typeface="+mn-lt"/>
              </a:rPr>
              <a:t>Learning Objectives</a:t>
            </a:r>
            <a:br>
              <a:rPr lang="en-US" dirty="0">
                <a:solidFill>
                  <a:schemeClr val="bg1"/>
                </a:solidFill>
              </a:rPr>
            </a:br>
            <a:r>
              <a:rPr lang="en-US" sz="3600" dirty="0">
                <a:solidFill>
                  <a:schemeClr val="bg1"/>
                </a:solidFill>
              </a:rPr>
              <a:t>GAAP and ASUs</a:t>
            </a:r>
          </a:p>
        </p:txBody>
      </p:sp>
      <p:sp>
        <p:nvSpPr>
          <p:cNvPr id="3" name="Subtitle 2"/>
          <p:cNvSpPr>
            <a:spLocks noGrp="1"/>
          </p:cNvSpPr>
          <p:nvPr>
            <p:ph type="subTitle" idx="1"/>
          </p:nvPr>
        </p:nvSpPr>
        <p:spPr>
          <a:xfrm>
            <a:off x="2752435" y="2221969"/>
            <a:ext cx="7333673" cy="3519157"/>
          </a:xfrm>
        </p:spPr>
        <p:txBody>
          <a:bodyPr>
            <a:normAutofit/>
          </a:bodyPr>
          <a:lstStyle/>
          <a:p>
            <a:pPr marL="342900" indent="-342900" algn="l">
              <a:buFont typeface="Arial" panose="020B0604020202020204" pitchFamily="34" charset="0"/>
              <a:buChar char="•"/>
            </a:pPr>
            <a:r>
              <a:rPr lang="en-US" dirty="0"/>
              <a:t>FASB issues GAAP and ASUs (Accounting Standards Updates)</a:t>
            </a:r>
          </a:p>
          <a:p>
            <a:pPr marL="342900" indent="-342900" algn="l">
              <a:buFont typeface="Arial" panose="020B0604020202020204" pitchFamily="34" charset="0"/>
              <a:buChar char="•"/>
            </a:pPr>
            <a:r>
              <a:rPr lang="en-US" dirty="0"/>
              <a:t>ASUs are not authoritative standards, but they are used for FASB to explain how they have changed GAAP </a:t>
            </a:r>
          </a:p>
        </p:txBody>
      </p:sp>
    </p:spTree>
    <p:extLst>
      <p:ext uri="{BB962C8B-B14F-4D97-AF65-F5344CB8AC3E}">
        <p14:creationId xmlns:p14="http://schemas.microsoft.com/office/powerpoint/2010/main" val="393997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6" y="0"/>
            <a:ext cx="12190471" cy="6858854"/>
          </a:xfrm>
          <a:prstGeom prst="rect">
            <a:avLst/>
          </a:prstGeom>
        </p:spPr>
      </p:pic>
      <p:sp>
        <p:nvSpPr>
          <p:cNvPr id="6" name="Title 1"/>
          <p:cNvSpPr txBox="1">
            <a:spLocks/>
          </p:cNvSpPr>
          <p:nvPr/>
        </p:nvSpPr>
        <p:spPr>
          <a:xfrm>
            <a:off x="1524000" y="730240"/>
            <a:ext cx="9144000" cy="748001"/>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mn-lt"/>
              </a:rPr>
              <a:t>Recently Issued Accounting Standards Updates</a:t>
            </a:r>
            <a:endParaRPr lang="en-US" sz="4800" dirty="0">
              <a:solidFill>
                <a:schemeClr val="bg1"/>
              </a:solidFill>
            </a:endParaRPr>
          </a:p>
        </p:txBody>
      </p:sp>
      <p:sp>
        <p:nvSpPr>
          <p:cNvPr id="7" name="Subtitle 2"/>
          <p:cNvSpPr>
            <a:spLocks noGrp="1"/>
          </p:cNvSpPr>
          <p:nvPr>
            <p:ph type="subTitle" idx="1"/>
          </p:nvPr>
        </p:nvSpPr>
        <p:spPr>
          <a:xfrm>
            <a:off x="2752435" y="2221969"/>
            <a:ext cx="7333673" cy="3519157"/>
          </a:xfrm>
        </p:spPr>
        <p:txBody>
          <a:bodyPr>
            <a:normAutofit/>
          </a:bodyPr>
          <a:lstStyle/>
          <a:p>
            <a:pPr marL="342900" indent="-342900" algn="l">
              <a:buFont typeface="Arial" panose="020B0604020202020204" pitchFamily="34" charset="0"/>
              <a:buChar char="•"/>
            </a:pPr>
            <a:r>
              <a:rPr lang="en-US" dirty="0"/>
              <a:t>ASUs issued in 2024:</a:t>
            </a:r>
          </a:p>
          <a:p>
            <a:pPr marL="800100" lvl="1" indent="-342900" algn="l">
              <a:buFont typeface="Courier New" panose="02070309020205020404" pitchFamily="49" charset="0"/>
              <a:buChar char="o"/>
            </a:pPr>
            <a:r>
              <a:rPr lang="en-US" dirty="0"/>
              <a:t>ASU No. 2024-02, </a:t>
            </a:r>
            <a:r>
              <a:rPr lang="en-US" i="1" dirty="0"/>
              <a:t>Codification Improvements – Amendments to Remove References to the Concepts Statements</a:t>
            </a:r>
          </a:p>
          <a:p>
            <a:pPr marL="800100" lvl="1" indent="-342900" algn="l">
              <a:buFont typeface="Courier New" panose="02070309020205020404" pitchFamily="49" charset="0"/>
              <a:buChar char="o"/>
            </a:pPr>
            <a:r>
              <a:rPr lang="en-US" dirty="0"/>
              <a:t>ASU No. 2024-01, </a:t>
            </a:r>
            <a:r>
              <a:rPr lang="en-US" i="1" dirty="0"/>
              <a:t>Compensation – Stock Compensation (Topic 718): Scope Application of Profits Interest and Similar Awards</a:t>
            </a:r>
            <a:endParaRPr lang="en-US" dirty="0"/>
          </a:p>
        </p:txBody>
      </p:sp>
    </p:spTree>
    <p:extLst>
      <p:ext uri="{BB962C8B-B14F-4D97-AF65-F5344CB8AC3E}">
        <p14:creationId xmlns:p14="http://schemas.microsoft.com/office/powerpoint/2010/main" val="1969767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0"/>
            <a:ext cx="12190476" cy="6858856"/>
          </a:xfrm>
          <a:prstGeom prst="rect">
            <a:avLst/>
          </a:prstGeom>
        </p:spPr>
      </p:pic>
      <p:sp>
        <p:nvSpPr>
          <p:cNvPr id="3" name="Title 1"/>
          <p:cNvSpPr txBox="1">
            <a:spLocks/>
          </p:cNvSpPr>
          <p:nvPr/>
        </p:nvSpPr>
        <p:spPr>
          <a:xfrm>
            <a:off x="1524762" y="648537"/>
            <a:ext cx="9144000" cy="748001"/>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mn-lt"/>
              </a:rPr>
              <a:t>Recently Issued Accounting Standards Updates</a:t>
            </a:r>
            <a:endParaRPr lang="en-US" sz="4800" dirty="0">
              <a:solidFill>
                <a:schemeClr val="bg1"/>
              </a:solidFill>
            </a:endParaRPr>
          </a:p>
        </p:txBody>
      </p:sp>
      <p:sp>
        <p:nvSpPr>
          <p:cNvPr id="5" name="Subtitle 2"/>
          <p:cNvSpPr txBox="1">
            <a:spLocks/>
          </p:cNvSpPr>
          <p:nvPr/>
        </p:nvSpPr>
        <p:spPr>
          <a:xfrm>
            <a:off x="2752435" y="2221969"/>
            <a:ext cx="7333673" cy="351915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Update 2023-09 – </a:t>
            </a:r>
            <a:r>
              <a:rPr lang="en-US" sz="2400" i="1" dirty="0"/>
              <a:t>Income Taxes (Topic 740): Improvements to Income Tax Disclosures</a:t>
            </a:r>
          </a:p>
          <a:p>
            <a:r>
              <a:rPr lang="en-US" sz="2400" dirty="0"/>
              <a:t>Update 2023-08 – </a:t>
            </a:r>
            <a:r>
              <a:rPr lang="en-US" sz="2400" i="1" dirty="0"/>
              <a:t>Intangibles – Goodwill and Other – Crypto Assets (Subtopic 350-60): Accounting for and Disclosure of Crypto Assets</a:t>
            </a:r>
          </a:p>
          <a:p>
            <a:r>
              <a:rPr lang="en-US" sz="2400" dirty="0"/>
              <a:t>Update 2023-07 – </a:t>
            </a:r>
            <a:r>
              <a:rPr lang="en-US" sz="2400" i="1" dirty="0"/>
              <a:t>Segment Reporting (Topic 280): Improvements to Reportable Segment Disclosures</a:t>
            </a:r>
          </a:p>
          <a:p>
            <a:r>
              <a:rPr lang="en-US" sz="2400" dirty="0"/>
              <a:t>Update 2023-06 – </a:t>
            </a:r>
            <a:r>
              <a:rPr lang="en-US" sz="2400" i="1" dirty="0"/>
              <a:t>Disclosure Improvements: Codification Amendments in Response to the SEC’s Disclosure Update and Simplification Initiative</a:t>
            </a:r>
          </a:p>
          <a:p>
            <a:r>
              <a:rPr lang="en-US" sz="2400" dirty="0"/>
              <a:t>Update 2023-05 – </a:t>
            </a:r>
            <a:r>
              <a:rPr lang="en-US" sz="2400" i="1" dirty="0"/>
              <a:t>Business Combinations – Joint Venture Formations (Subtopic 805-60): Recognition and Initial Measurement</a:t>
            </a:r>
          </a:p>
          <a:p>
            <a:r>
              <a:rPr lang="en-US" sz="2400" dirty="0"/>
              <a:t>Update 2023-04 – </a:t>
            </a:r>
            <a:r>
              <a:rPr lang="en-US" sz="2400" i="1" dirty="0"/>
              <a:t>Liabilities (Topic 405): Amendments to SEC Paragraphs Pursuant to SEC Staff Accounting Bulletin No. 121 (SEC Update)</a:t>
            </a:r>
            <a:endParaRPr lang="en-US" sz="2400" dirty="0"/>
          </a:p>
        </p:txBody>
      </p:sp>
    </p:spTree>
    <p:extLst>
      <p:ext uri="{BB962C8B-B14F-4D97-AF65-F5344CB8AC3E}">
        <p14:creationId xmlns:p14="http://schemas.microsoft.com/office/powerpoint/2010/main" val="3836821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 y="0"/>
            <a:ext cx="12190473" cy="6858856"/>
          </a:xfrm>
          <a:prstGeom prst="rect">
            <a:avLst/>
          </a:prstGeom>
        </p:spPr>
      </p:pic>
      <p:sp>
        <p:nvSpPr>
          <p:cNvPr id="3" name="Title 1"/>
          <p:cNvSpPr txBox="1">
            <a:spLocks/>
          </p:cNvSpPr>
          <p:nvPr/>
        </p:nvSpPr>
        <p:spPr>
          <a:xfrm>
            <a:off x="1524762" y="648537"/>
            <a:ext cx="9144000" cy="748001"/>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mn-lt"/>
              </a:rPr>
              <a:t>Recently Issued Accounting Standards Updates</a:t>
            </a:r>
            <a:endParaRPr lang="en-US" sz="4800" dirty="0">
              <a:solidFill>
                <a:schemeClr val="bg1"/>
              </a:solidFill>
            </a:endParaRPr>
          </a:p>
        </p:txBody>
      </p:sp>
      <p:sp>
        <p:nvSpPr>
          <p:cNvPr id="5" name="Subtitle 2"/>
          <p:cNvSpPr txBox="1">
            <a:spLocks/>
          </p:cNvSpPr>
          <p:nvPr/>
        </p:nvSpPr>
        <p:spPr>
          <a:xfrm>
            <a:off x="2752435" y="2221969"/>
            <a:ext cx="7333673" cy="351915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Update 2023-03 – </a:t>
            </a:r>
            <a:r>
              <a:rPr lang="en-US" sz="2400" i="1" dirty="0"/>
              <a:t>Presentation of Financial Statements (Topic 205), Income Statement – Reporting Comprehensive Income (Topic 220), Distinguishing Liabilities from Equity (Topic 480), Equity (Topic 505), and Compensation – Stock Compensation (Topic 718): Amendments to SEC Paragraphs Pursuant to SEC Staff Accounting Bulletin No. 120, SEC Staff Announcement at the March 24, 2022 EITF Meeting, and Staff Accounting Bulletin Topic 6.B, Accounting Series Release 280 – General Revision of Regulation S-X: Income or Loss Applicable to Common Stock (SEC Update)</a:t>
            </a:r>
          </a:p>
          <a:p>
            <a:r>
              <a:rPr lang="en-US" sz="2400" dirty="0"/>
              <a:t>Update 2023-02 – </a:t>
            </a:r>
            <a:r>
              <a:rPr lang="en-US" sz="2400" i="1" dirty="0"/>
              <a:t>Investments – Equity Method and Joint Ventures (Topic 323): Accounting for Investments in Tax Credit Structures Using the Proportional Amortization Method (a consensus of the Emerging Issues Task Force)</a:t>
            </a:r>
          </a:p>
          <a:p>
            <a:r>
              <a:rPr lang="en-US" sz="2400" dirty="0"/>
              <a:t>Update 2023-01 – </a:t>
            </a:r>
            <a:r>
              <a:rPr lang="en-US" sz="2400" i="1" dirty="0"/>
              <a:t>Leases (Topic 842): Common Control Arrangements</a:t>
            </a:r>
            <a:endParaRPr lang="en-US" sz="2400" dirty="0"/>
          </a:p>
          <a:p>
            <a:endParaRPr lang="en-US" dirty="0"/>
          </a:p>
        </p:txBody>
      </p:sp>
    </p:spTree>
    <p:extLst>
      <p:ext uri="{BB962C8B-B14F-4D97-AF65-F5344CB8AC3E}">
        <p14:creationId xmlns:p14="http://schemas.microsoft.com/office/powerpoint/2010/main" val="4033135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7" y="-856"/>
            <a:ext cx="12190473" cy="6858856"/>
          </a:xfrm>
          <a:prstGeom prst="rect">
            <a:avLst/>
          </a:prstGeom>
        </p:spPr>
      </p:pic>
      <p:sp>
        <p:nvSpPr>
          <p:cNvPr id="4" name="Title 1"/>
          <p:cNvSpPr txBox="1">
            <a:spLocks/>
          </p:cNvSpPr>
          <p:nvPr/>
        </p:nvSpPr>
        <p:spPr>
          <a:xfrm>
            <a:off x="1524762" y="648537"/>
            <a:ext cx="9144000" cy="748001"/>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mn-lt"/>
              </a:rPr>
              <a:t>ASU 2023-08: </a:t>
            </a:r>
            <a:r>
              <a:rPr lang="en-US" sz="4800" b="1" i="1" dirty="0">
                <a:solidFill>
                  <a:schemeClr val="bg1"/>
                </a:solidFill>
                <a:latin typeface="+mn-lt"/>
              </a:rPr>
              <a:t>Intangibles – Goodwill and Other – Crypto Assets (Subtopic 350-60)</a:t>
            </a:r>
            <a:endParaRPr lang="en-US" sz="4800" dirty="0">
              <a:solidFill>
                <a:schemeClr val="bg1"/>
              </a:solidFill>
            </a:endParaRPr>
          </a:p>
        </p:txBody>
      </p:sp>
      <p:sp>
        <p:nvSpPr>
          <p:cNvPr id="6" name="Subtitle 2"/>
          <p:cNvSpPr txBox="1">
            <a:spLocks/>
          </p:cNvSpPr>
          <p:nvPr/>
        </p:nvSpPr>
        <p:spPr>
          <a:xfrm>
            <a:off x="2752435" y="2221969"/>
            <a:ext cx="7333673" cy="35191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Establishes balance sheet, income statement, and statement of cash flow reporting requirements for crypto assets and other intangible assets meeting the FASB’s revised definition of a crypto asset</a:t>
            </a:r>
          </a:p>
          <a:p>
            <a:pPr lvl="1">
              <a:buFont typeface="Courier New" panose="02070309020205020404" pitchFamily="49" charset="0"/>
              <a:buChar char="o"/>
            </a:pPr>
            <a:r>
              <a:rPr lang="en-US" sz="2000" dirty="0"/>
              <a:t>Previously, the best recommendation was for crypto assets to be classified as intangible assets subject to impairment testing and carried at cost less impairment</a:t>
            </a:r>
          </a:p>
          <a:p>
            <a:pPr lvl="1">
              <a:buFont typeface="Courier New" panose="02070309020205020404" pitchFamily="49" charset="0"/>
              <a:buChar char="o"/>
            </a:pPr>
            <a:r>
              <a:rPr lang="en-US" sz="2000" dirty="0"/>
              <a:t>Gain recognition was disallowed</a:t>
            </a:r>
          </a:p>
          <a:p>
            <a:r>
              <a:rPr lang="en-US" sz="2400" dirty="0"/>
              <a:t>Expands disclosure requirements for reporting holdings in crypto assets</a:t>
            </a:r>
          </a:p>
          <a:p>
            <a:pPr lvl="1">
              <a:buFont typeface="Courier New" panose="02070309020205020404" pitchFamily="49" charset="0"/>
              <a:buChar char="o"/>
            </a:pPr>
            <a:endParaRPr lang="en-US" sz="2000" dirty="0"/>
          </a:p>
          <a:p>
            <a:pPr lvl="1">
              <a:buFont typeface="Courier New" panose="02070309020205020404" pitchFamily="49" charset="0"/>
              <a:buChar char="o"/>
            </a:pPr>
            <a:endParaRPr lang="en-US" sz="2000" dirty="0"/>
          </a:p>
        </p:txBody>
      </p:sp>
    </p:spTree>
    <p:extLst>
      <p:ext uri="{BB962C8B-B14F-4D97-AF65-F5344CB8AC3E}">
        <p14:creationId xmlns:p14="http://schemas.microsoft.com/office/powerpoint/2010/main" val="2489308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numCol="2" rtlCol="0">
        <a:spAutoFit/>
      </a:bodyPr>
      <a:lstStyle>
        <a:defPPr>
          <a:defRPr sz="20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1819</Words>
  <Application>Microsoft Office PowerPoint</Application>
  <PresentationFormat>Widescreen</PresentationFormat>
  <Paragraphs>127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Learning Objectives GAAP and ASUs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Succession: Is Your Firm Ready for the Future?</dc:title>
  <dc:creator>DON RODGERS</dc:creator>
  <cp:lastModifiedBy>Laura J Young</cp:lastModifiedBy>
  <cp:revision>36</cp:revision>
  <dcterms:created xsi:type="dcterms:W3CDTF">2019-09-26T18:49:56Z</dcterms:created>
  <dcterms:modified xsi:type="dcterms:W3CDTF">2024-11-25T16:58:34Z</dcterms:modified>
</cp:coreProperties>
</file>