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013" y="-67"/>
      </p:cViewPr>
      <p:guideLst>
        <p:guide orient="horz" pos="2160"/>
        <p:guide pos="2880"/>
      </p:guideLst>
    </p:cSldViewPr>
  </p:slideViewPr>
  <p:notesTextViewPr>
    <p:cViewPr>
      <p:scale>
        <a:sx n="1" d="1"/>
        <a:sy n="1" d="1"/>
      </p:scale>
      <p:origin x="0" y="0"/>
    </p:cViewPr>
  </p:notesTextViewPr>
  <p:notesViewPr>
    <p:cSldViewPr>
      <p:cViewPr varScale="1">
        <p:scale>
          <a:sx n="62" d="100"/>
          <a:sy n="62" d="100"/>
        </p:scale>
        <p:origin x="-2016" y="-7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64980"/>
          </a:xfrm>
          <a:prstGeom prst="rect">
            <a:avLst/>
          </a:prstGeom>
        </p:spPr>
        <p:txBody>
          <a:bodyPr vert="horz" lIns="91440" tIns="45720" rIns="91440" bIns="45720" rtlCol="0"/>
          <a:lstStyle>
            <a:lvl1pPr algn="r">
              <a:defRPr sz="1200"/>
            </a:lvl1pPr>
          </a:lstStyle>
          <a:p>
            <a:fld id="{EA2A2ADF-1398-4DA9-9E82-9F7A0FCF7103}" type="datetimeFigureOut">
              <a:rPr lang="en-US" smtClean="0"/>
              <a:pPr/>
              <a:t>3/14/2012</a:t>
            </a:fld>
            <a:endParaRPr lang="en-US"/>
          </a:p>
        </p:txBody>
      </p:sp>
      <p:sp>
        <p:nvSpPr>
          <p:cNvPr id="4" name="Footer Placeholder 3"/>
          <p:cNvSpPr>
            <a:spLocks noGrp="1"/>
          </p:cNvSpPr>
          <p:nvPr>
            <p:ph type="ftr" sz="quarter" idx="2"/>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823"/>
            <a:ext cx="2972421" cy="464980"/>
          </a:xfrm>
          <a:prstGeom prst="rect">
            <a:avLst/>
          </a:prstGeom>
        </p:spPr>
        <p:txBody>
          <a:bodyPr vert="horz" lIns="91440" tIns="45720" rIns="91440" bIns="45720" rtlCol="0" anchor="b"/>
          <a:lstStyle>
            <a:lvl1pPr algn="r">
              <a:defRPr sz="1200"/>
            </a:lvl1pPr>
          </a:lstStyle>
          <a:p>
            <a:fld id="{697C1BCD-A09D-4B52-98E8-54244562E548}" type="slidenum">
              <a:rPr lang="en-US" smtClean="0"/>
              <a:pPr/>
              <a:t>‹#›</a:t>
            </a:fld>
            <a:endParaRPr lang="en-US"/>
          </a:p>
        </p:txBody>
      </p:sp>
    </p:spTree>
    <p:extLst>
      <p:ext uri="{BB962C8B-B14F-4D97-AF65-F5344CB8AC3E}">
        <p14:creationId xmlns:p14="http://schemas.microsoft.com/office/powerpoint/2010/main" xmlns="" val="893189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027" y="1"/>
            <a:ext cx="2972421" cy="464980"/>
          </a:xfrm>
          <a:prstGeom prst="rect">
            <a:avLst/>
          </a:prstGeom>
        </p:spPr>
        <p:txBody>
          <a:bodyPr vert="horz" lIns="91440" tIns="45720" rIns="91440" bIns="45720" rtlCol="0"/>
          <a:lstStyle>
            <a:lvl1pPr algn="r">
              <a:defRPr sz="1200"/>
            </a:lvl1pPr>
          </a:lstStyle>
          <a:p>
            <a:fld id="{584B7B77-9636-4D71-B385-114082EE2138}" type="datetimeFigureOut">
              <a:rPr lang="en-US" smtClean="0"/>
              <a:pPr/>
              <a:t>3/14/2012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6421" y="4416510"/>
            <a:ext cx="5485158" cy="418322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027" y="8829823"/>
            <a:ext cx="2972421" cy="464980"/>
          </a:xfrm>
          <a:prstGeom prst="rect">
            <a:avLst/>
          </a:prstGeom>
        </p:spPr>
        <p:txBody>
          <a:bodyPr vert="horz" lIns="91440" tIns="45720" rIns="91440" bIns="45720" rtlCol="0" anchor="b"/>
          <a:lstStyle>
            <a:lvl1pPr algn="r">
              <a:defRPr sz="1200"/>
            </a:lvl1pPr>
          </a:lstStyle>
          <a:p>
            <a:fld id="{8F123AFA-055D-4B31-9382-F61405F613DE}" type="slidenum">
              <a:rPr lang="en-US" smtClean="0"/>
              <a:pPr/>
              <a:t>‹#›</a:t>
            </a:fld>
            <a:endParaRPr lang="en-US"/>
          </a:p>
        </p:txBody>
      </p:sp>
    </p:spTree>
    <p:extLst>
      <p:ext uri="{BB962C8B-B14F-4D97-AF65-F5344CB8AC3E}">
        <p14:creationId xmlns:p14="http://schemas.microsoft.com/office/powerpoint/2010/main" xmlns="" val="2231780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descr="C:\Users\jnsch\Desktop\O14ThemesHandoffs\WorkingFiles\FinalHanoff\Sketchbook\Cover.jpg"/>
          <p:cNvPicPr>
            <a:picLocks noChangeAspect="1" noChangeArrowheads="1"/>
          </p:cNvPicPr>
          <p:nvPr/>
        </p:nvPicPr>
        <p:blipFill>
          <a:blip r:embed="rId2" cstate="print">
            <a:duotone>
              <a:prstClr val="black"/>
              <a:schemeClr val="tx2">
                <a:tint val="45000"/>
                <a:satMod val="400000"/>
              </a:schemeClr>
            </a:duotone>
            <a:lum bright="2000"/>
          </a:blip>
          <a:srcRect/>
          <a:stretch>
            <a:fillRect/>
          </a:stretch>
        </p:blipFill>
        <p:spPr bwMode="auto">
          <a:xfrm>
            <a:off x="0" y="0"/>
            <a:ext cx="9144000" cy="6858000"/>
          </a:xfrm>
          <a:prstGeom prst="rect">
            <a:avLst/>
          </a:prstGeom>
          <a:noFill/>
        </p:spPr>
      </p:pic>
      <p:grpSp>
        <p:nvGrpSpPr>
          <p:cNvPr id="16" name="Group 15"/>
          <p:cNvGrpSpPr/>
          <p:nvPr/>
        </p:nvGrpSpPr>
        <p:grpSpPr>
          <a:xfrm rot="20533676">
            <a:off x="618027" y="3923015"/>
            <a:ext cx="2508736" cy="2527488"/>
            <a:chOff x="494947" y="417279"/>
            <a:chExt cx="2417578" cy="2421351"/>
          </a:xfrm>
        </p:grpSpPr>
        <p:sp>
          <p:nvSpPr>
            <p:cNvPr id="12" name="Freeform 11"/>
            <p:cNvSpPr/>
            <p:nvPr/>
          </p:nvSpPr>
          <p:spPr>
            <a:xfrm>
              <a:off x="494947" y="494484"/>
              <a:ext cx="2328384" cy="2344146"/>
            </a:xfrm>
            <a:custGeom>
              <a:avLst/>
              <a:gdLst>
                <a:gd name="connsiteX0" fmla="*/ 94077 w 2328384"/>
                <a:gd name="connsiteY0" fmla="*/ 0 h 2344146"/>
                <a:gd name="connsiteX1" fmla="*/ 0 w 2328384"/>
                <a:gd name="connsiteY1" fmla="*/ 2344146 h 2344146"/>
                <a:gd name="connsiteX2" fmla="*/ 2328384 w 2328384"/>
                <a:gd name="connsiteY2" fmla="*/ 2250067 h 2344146"/>
                <a:gd name="connsiteX3" fmla="*/ 94077 w 2328384"/>
                <a:gd name="connsiteY3" fmla="*/ 0 h 2344146"/>
              </a:gdLst>
              <a:ahLst/>
              <a:cxnLst>
                <a:cxn ang="0">
                  <a:pos x="connsiteX0" y="connsiteY0"/>
                </a:cxn>
                <a:cxn ang="0">
                  <a:pos x="connsiteX1" y="connsiteY1"/>
                </a:cxn>
                <a:cxn ang="0">
                  <a:pos x="connsiteX2" y="connsiteY2"/>
                </a:cxn>
                <a:cxn ang="0">
                  <a:pos x="connsiteX3" y="connsiteY3"/>
                </a:cxn>
              </a:cxnLst>
              <a:rect l="l" t="t" r="r" b="b"/>
              <a:pathLst>
                <a:path w="2328384" h="2344146">
                  <a:moveTo>
                    <a:pt x="94077" y="0"/>
                  </a:moveTo>
                  <a:lnTo>
                    <a:pt x="0" y="2344146"/>
                  </a:lnTo>
                  <a:lnTo>
                    <a:pt x="2328384" y="2250067"/>
                  </a:lnTo>
                  <a:lnTo>
                    <a:pt x="94077" y="0"/>
                  </a:lnTo>
                  <a:close/>
                </a:path>
              </a:pathLst>
            </a:custGeom>
            <a:gradFill flip="none" rotWithShape="1">
              <a:gsLst>
                <a:gs pos="0">
                  <a:srgbClr val="000100">
                    <a:alpha val="31000"/>
                  </a:srgbClr>
                </a:gs>
                <a:gs pos="49000">
                  <a:srgbClr val="FEFFFF">
                    <a:alpha val="0"/>
                  </a:srgbClr>
                </a:gs>
              </a:gsLst>
              <a:path path="circle">
                <a:fillToRect t="100000" r="100000"/>
              </a:path>
              <a:tileRect l="-100000" b="-100000"/>
            </a:gradFill>
            <a:ln>
              <a:noFill/>
            </a:ln>
            <a:effectLst>
              <a:outerShdw blurRad="50800" dist="12700" dir="5400000" rotWithShape="0">
                <a:srgbClr val="000000">
                  <a:alpha val="37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90935" y="417279"/>
              <a:ext cx="2321590" cy="2321590"/>
            </a:xfrm>
            <a:prstGeom prst="rect">
              <a:avLst/>
            </a:prstGeom>
            <a:gradFill flip="none" rotWithShape="1">
              <a:gsLst>
                <a:gs pos="0">
                  <a:srgbClr val="FAE148"/>
                </a:gs>
                <a:gs pos="100000">
                  <a:srgbClr val="FFEB6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stickie-shadow.png"/>
            <p:cNvPicPr>
              <a:picLocks noChangeAspect="1"/>
            </p:cNvPicPr>
            <p:nvPr/>
          </p:nvPicPr>
          <p:blipFill>
            <a:blip r:embed="rId3" cstate="print"/>
            <a:stretch>
              <a:fillRect/>
            </a:stretch>
          </p:blipFill>
          <p:spPr>
            <a:xfrm>
              <a:off x="614456" y="436040"/>
              <a:ext cx="404704" cy="461174"/>
            </a:xfrm>
            <a:prstGeom prst="rect">
              <a:avLst/>
            </a:prstGeom>
          </p:spPr>
        </p:pic>
        <p:pic>
          <p:nvPicPr>
            <p:cNvPr id="15" name="Picture 14" descr="stickie-shadow.png"/>
            <p:cNvPicPr>
              <a:picLocks noChangeAspect="1"/>
            </p:cNvPicPr>
            <p:nvPr/>
          </p:nvPicPr>
          <p:blipFill>
            <a:blip r:embed="rId3" cstate="print"/>
            <a:stretch>
              <a:fillRect/>
            </a:stretch>
          </p:blipFill>
          <p:spPr>
            <a:xfrm rot="16200000">
              <a:off x="637932" y="2282410"/>
              <a:ext cx="404704" cy="461174"/>
            </a:xfrm>
            <a:prstGeom prst="rect">
              <a:avLst/>
            </a:prstGeom>
          </p:spPr>
        </p:pic>
      </p:grpSp>
      <p:pic>
        <p:nvPicPr>
          <p:cNvPr id="8" name="Picture 7" descr="TitleCard.png"/>
          <p:cNvPicPr>
            <a:picLocks noChangeAspect="1"/>
          </p:cNvPicPr>
          <p:nvPr/>
        </p:nvPicPr>
        <p:blipFill>
          <a:blip r:embed="rId4" cstate="print"/>
          <a:stretch>
            <a:fillRect/>
          </a:stretch>
        </p:blipFill>
        <p:spPr>
          <a:xfrm rot="343346">
            <a:off x="2856203" y="2587842"/>
            <a:ext cx="5773084" cy="3850817"/>
          </a:xfrm>
          <a:prstGeom prst="rect">
            <a:avLst/>
          </a:prstGeom>
        </p:spPr>
      </p:pic>
      <p:sp>
        <p:nvSpPr>
          <p:cNvPr id="2" name="Title 1"/>
          <p:cNvSpPr>
            <a:spLocks noGrp="1"/>
          </p:cNvSpPr>
          <p:nvPr>
            <p:ph type="ctrTitle"/>
          </p:nvPr>
        </p:nvSpPr>
        <p:spPr>
          <a:xfrm rot="360000">
            <a:off x="3339809" y="3015792"/>
            <a:ext cx="4847038" cy="1599722"/>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rot="360000">
            <a:off x="3200499" y="4766916"/>
            <a:ext cx="4836456" cy="1040845"/>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20520000">
            <a:off x="963292" y="5061539"/>
            <a:ext cx="1968535" cy="534991"/>
          </a:xfrm>
        </p:spPr>
        <p:txBody>
          <a:bodyPr anchor="t"/>
          <a:lstStyle>
            <a:lvl1pPr algn="ctr">
              <a:defRPr sz="2200">
                <a:solidFill>
                  <a:schemeClr val="accent1"/>
                </a:solidFill>
              </a:defRPr>
            </a:lvl1pPr>
          </a:lstStyle>
          <a:p>
            <a:fld id="{EF9CA9AD-05F9-4969-86E8-5C3A45BBACE5}" type="datetimeFigureOut">
              <a:rPr lang="en-US" smtClean="0"/>
              <a:pPr/>
              <a:t>3/14/2012</a:t>
            </a:fld>
            <a:endParaRPr lang="en-US"/>
          </a:p>
        </p:txBody>
      </p:sp>
      <p:sp>
        <p:nvSpPr>
          <p:cNvPr id="5" name="Footer Placeholder 4"/>
          <p:cNvSpPr>
            <a:spLocks noGrp="1"/>
          </p:cNvSpPr>
          <p:nvPr>
            <p:ph type="ftr" sz="quarter" idx="11"/>
          </p:nvPr>
        </p:nvSpPr>
        <p:spPr>
          <a:xfrm rot="20520000">
            <a:off x="647592" y="4135346"/>
            <a:ext cx="2085881" cy="835010"/>
          </a:xfrm>
        </p:spPr>
        <p:txBody>
          <a:bodyPr anchor="ctr"/>
          <a:lstStyle>
            <a:lvl1pPr algn="l">
              <a:defRPr sz="1600">
                <a:solidFill>
                  <a:schemeClr val="accent5">
                    <a:lumMod val="50000"/>
                  </a:schemeClr>
                </a:solidFill>
              </a:defRPr>
            </a:lvl1pPr>
          </a:lstStyle>
          <a:p>
            <a:endParaRPr lang="en-US"/>
          </a:p>
        </p:txBody>
      </p:sp>
      <p:sp>
        <p:nvSpPr>
          <p:cNvPr id="6" name="Slide Number Placeholder 5"/>
          <p:cNvSpPr>
            <a:spLocks noGrp="1"/>
          </p:cNvSpPr>
          <p:nvPr>
            <p:ph type="sldNum" sz="quarter" idx="12"/>
          </p:nvPr>
        </p:nvSpPr>
        <p:spPr>
          <a:xfrm rot="20520000">
            <a:off x="1981439" y="5509808"/>
            <a:ext cx="738180" cy="426607"/>
          </a:xfrm>
        </p:spPr>
        <p:txBody>
          <a:bodyPr/>
          <a:lstStyle>
            <a:lvl1pPr algn="r">
              <a:defRPr>
                <a:solidFill>
                  <a:schemeClr val="accent1">
                    <a:lumMod val="75000"/>
                  </a:schemeClr>
                </a:solidFill>
              </a:defRPr>
            </a:lvl1pPr>
          </a:lstStyle>
          <a:p>
            <a:fld id="{FDB182CB-7241-4202-A759-5C4901089993}" type="slidenum">
              <a:rPr lang="en-US" smtClean="0"/>
              <a:pPr/>
              <a:t>‹#›</a:t>
            </a:fld>
            <a:endParaRPr lang="en-US"/>
          </a:p>
        </p:txBody>
      </p:sp>
      <p:pic>
        <p:nvPicPr>
          <p:cNvPr id="9" name="Picture 8" descr="coverBand.png"/>
          <p:cNvPicPr>
            <a:picLocks noChangeAspect="1"/>
          </p:cNvPicPr>
          <p:nvPr/>
        </p:nvPicPr>
        <p:blipFill>
          <a:blip r:embed="rId5" cstate="print"/>
          <a:stretch>
            <a:fillRect/>
          </a:stretch>
        </p:blipFill>
        <p:spPr>
          <a:xfrm>
            <a:off x="0" y="5880100"/>
            <a:ext cx="9144000" cy="330200"/>
          </a:xfrm>
          <a:prstGeom prst="rect">
            <a:avLst/>
          </a:prstGeom>
          <a:effectLst>
            <a:outerShdw blurRad="63500" dist="38100" dir="5400000" algn="t" rotWithShape="0">
              <a:prstClr val="black">
                <a:alpha val="59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9CA9AD-05F9-4969-86E8-5C3A45BBACE5}" type="datetimeFigureOut">
              <a:rPr lang="en-US" smtClean="0"/>
              <a:pPr/>
              <a:t>3/14/2012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B182CB-7241-4202-A759-5C49010899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50278"/>
            <a:ext cx="1963320" cy="54695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1280" y="838199"/>
            <a:ext cx="5907840" cy="5181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9CA9AD-05F9-4969-86E8-5C3A45BBACE5}" type="datetimeFigureOut">
              <a:rPr lang="en-US" smtClean="0"/>
              <a:pPr/>
              <a:t>3/14/2012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B182CB-7241-4202-A759-5C49010899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9CA9AD-05F9-4969-86E8-5C3A45BBACE5}" type="datetimeFigureOut">
              <a:rPr lang="en-US" smtClean="0"/>
              <a:pPr/>
              <a:t>3/14/2012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B182CB-7241-4202-A759-5C49010899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1280" y="1497993"/>
            <a:ext cx="8041439" cy="2097259"/>
          </a:xfrm>
        </p:spPr>
        <p:txBody>
          <a:bodyPr anchor="b"/>
          <a:lstStyle>
            <a:lvl1pPr algn="ctr">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38199" y="3754402"/>
            <a:ext cx="7467601" cy="15001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9CA9AD-05F9-4969-86E8-5C3A45BBACE5}" type="datetimeFigureOut">
              <a:rPr lang="en-US" smtClean="0"/>
              <a:pPr/>
              <a:t>3/14/2012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B182CB-7241-4202-A759-5C49010899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F9CA9AD-05F9-4969-86E8-5C3A45BBACE5}" type="datetimeFigureOut">
              <a:rPr lang="en-US" smtClean="0"/>
              <a:pPr/>
              <a:t>3/14/2012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B182CB-7241-4202-A759-5C4901089993}" type="slidenum">
              <a:rPr lang="en-US" smtClean="0"/>
              <a:pPr/>
              <a:t>‹#›</a:t>
            </a:fld>
            <a:endParaRPr lang="en-US"/>
          </a:p>
        </p:txBody>
      </p:sp>
      <p:sp>
        <p:nvSpPr>
          <p:cNvPr id="9" name="Content Placeholder 8"/>
          <p:cNvSpPr>
            <a:spLocks noGrp="1"/>
          </p:cNvSpPr>
          <p:nvPr>
            <p:ph sz="quarter" idx="13"/>
          </p:nvPr>
        </p:nvSpPr>
        <p:spPr>
          <a:xfrm>
            <a:off x="841248"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41248" y="2038388"/>
            <a:ext cx="3017520" cy="542395"/>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291091" y="2038387"/>
            <a:ext cx="3014708" cy="542394"/>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F9CA9AD-05F9-4969-86E8-5C3A45BBACE5}" type="datetimeFigureOut">
              <a:rPr lang="en-US" smtClean="0"/>
              <a:pPr/>
              <a:t>3/14/2012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B182CB-7241-4202-A759-5C4901089993}" type="slidenum">
              <a:rPr lang="en-US" smtClean="0"/>
              <a:pPr/>
              <a:t>‹#›</a:t>
            </a:fld>
            <a:endParaRPr lang="en-US"/>
          </a:p>
        </p:txBody>
      </p:sp>
      <p:sp>
        <p:nvSpPr>
          <p:cNvPr id="16" name="Freeform 22"/>
          <p:cNvSpPr>
            <a:spLocks/>
          </p:cNvSpPr>
          <p:nvPr/>
        </p:nvSpPr>
        <p:spPr bwMode="auto">
          <a:xfrm rot="20274567">
            <a:off x="3933637" y="4281002"/>
            <a:ext cx="1288495" cy="722529"/>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33"/>
          <p:cNvSpPr>
            <a:spLocks/>
          </p:cNvSpPr>
          <p:nvPr/>
        </p:nvSpPr>
        <p:spPr bwMode="auto">
          <a:xfrm rot="9377604">
            <a:off x="3925861" y="3316840"/>
            <a:ext cx="1288495" cy="722529"/>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Content Placeholder 12"/>
          <p:cNvSpPr>
            <a:spLocks noGrp="1"/>
          </p:cNvSpPr>
          <p:nvPr>
            <p:ph sz="quarter" idx="13"/>
          </p:nvPr>
        </p:nvSpPr>
        <p:spPr>
          <a:xfrm>
            <a:off x="841248" y="2743199"/>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5294376" y="2743200"/>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9CA9AD-05F9-4969-86E8-5C3A45BBACE5}" type="datetimeFigureOut">
              <a:rPr lang="en-US" smtClean="0"/>
              <a:pPr/>
              <a:t>3/14/2012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B182CB-7241-4202-A759-5C49010899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CA9AD-05F9-4969-86E8-5C3A45BBACE5}" type="datetimeFigureOut">
              <a:rPr lang="en-US" smtClean="0"/>
              <a:pPr/>
              <a:t>3/14/2012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B182CB-7241-4202-A759-5C49010899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280" y="1487081"/>
            <a:ext cx="3008313" cy="1921339"/>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93350" y="835428"/>
            <a:ext cx="4699370" cy="5151526"/>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51280" y="3408420"/>
            <a:ext cx="3008313" cy="19190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9CA9AD-05F9-4969-86E8-5C3A45BBACE5}" type="datetimeFigureOut">
              <a:rPr lang="en-US" smtClean="0"/>
              <a:pPr/>
              <a:t>3/14/2012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B182CB-7241-4202-A759-5C49010899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tape.png"/>
          <p:cNvPicPr>
            <a:picLocks noChangeAspect="1"/>
          </p:cNvPicPr>
          <p:nvPr/>
        </p:nvPicPr>
        <p:blipFill>
          <a:blip r:embed="rId2" cstate="print"/>
          <a:stretch>
            <a:fillRect/>
          </a:stretch>
        </p:blipFill>
        <p:spPr>
          <a:xfrm>
            <a:off x="3124200" y="191206"/>
            <a:ext cx="2781300" cy="819150"/>
          </a:xfrm>
          <a:prstGeom prst="rect">
            <a:avLst/>
          </a:prstGeom>
        </p:spPr>
      </p:pic>
      <p:sp>
        <p:nvSpPr>
          <p:cNvPr id="2" name="Title 1"/>
          <p:cNvSpPr>
            <a:spLocks noGrp="1"/>
          </p:cNvSpPr>
          <p:nvPr>
            <p:ph type="title"/>
          </p:nvPr>
        </p:nvSpPr>
        <p:spPr>
          <a:xfrm>
            <a:off x="551280" y="4669654"/>
            <a:ext cx="8041440" cy="719865"/>
          </a:xfrm>
        </p:spPr>
        <p:txBody>
          <a:bodyPr anchor="b"/>
          <a:lstStyle>
            <a:lvl1pPr algn="ctr">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rot="-60000">
            <a:off x="2130552" y="594360"/>
            <a:ext cx="4873752" cy="3657600"/>
          </a:xfr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416153"/>
            <a:ext cx="6705600" cy="60312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9CA9AD-05F9-4969-86E8-5C3A45BBACE5}" type="datetimeFigureOut">
              <a:rPr lang="en-US" smtClean="0"/>
              <a:pPr/>
              <a:t>3/14/2012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B182CB-7241-4202-A759-5C49010899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Interior-Overlay.png"/>
          <p:cNvPicPr>
            <a:picLocks noChangeAspect="1"/>
          </p:cNvPicPr>
          <p:nvPr/>
        </p:nvPicPr>
        <p:blipFill>
          <a:blip r:embed="rId13" cstate="print">
            <a:lum brigh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51280" y="436563"/>
            <a:ext cx="8041440" cy="144267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2038388"/>
            <a:ext cx="7467600" cy="39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1280" y="6148875"/>
            <a:ext cx="2133600" cy="365125"/>
          </a:xfrm>
          <a:prstGeom prst="rect">
            <a:avLst/>
          </a:prstGeom>
        </p:spPr>
        <p:txBody>
          <a:bodyPr vert="horz" lIns="91440" tIns="45720" rIns="91440" bIns="45720" rtlCol="0" anchor="ctr"/>
          <a:lstStyle>
            <a:lvl1pPr algn="l">
              <a:defRPr sz="1400" b="0">
                <a:solidFill>
                  <a:schemeClr val="tx1">
                    <a:lumMod val="50000"/>
                    <a:lumOff val="50000"/>
                  </a:schemeClr>
                </a:solidFill>
                <a:latin typeface="Rage Italic" pitchFamily="66" charset="0"/>
                <a:cs typeface="Rage Italic" pitchFamily="66" charset="0"/>
              </a:defRPr>
            </a:lvl1pPr>
          </a:lstStyle>
          <a:p>
            <a:fld id="{EF9CA9AD-05F9-4969-86E8-5C3A45BBACE5}" type="datetimeFigureOut">
              <a:rPr lang="en-US" smtClean="0"/>
              <a:pPr/>
              <a:t>3/14/2012</a:t>
            </a:fld>
            <a:endParaRPr lang="en-US"/>
          </a:p>
        </p:txBody>
      </p:sp>
      <p:sp>
        <p:nvSpPr>
          <p:cNvPr id="5" name="Footer Placeholder 4"/>
          <p:cNvSpPr>
            <a:spLocks noGrp="1"/>
          </p:cNvSpPr>
          <p:nvPr>
            <p:ph type="ftr" sz="quarter" idx="3"/>
          </p:nvPr>
        </p:nvSpPr>
        <p:spPr>
          <a:xfrm>
            <a:off x="3124200" y="6148875"/>
            <a:ext cx="2895600" cy="365125"/>
          </a:xfrm>
          <a:prstGeom prst="rect">
            <a:avLst/>
          </a:prstGeom>
        </p:spPr>
        <p:txBody>
          <a:bodyPr vert="horz" lIns="91440" tIns="45720" rIns="91440" bIns="45720" rtlCol="0" anchor="ctr"/>
          <a:lstStyle>
            <a:lvl1pPr algn="ctr">
              <a:defRPr sz="1400" b="0">
                <a:solidFill>
                  <a:schemeClr val="tx1">
                    <a:lumMod val="50000"/>
                    <a:lumOff val="50000"/>
                  </a:schemeClr>
                </a:solidFill>
                <a:latin typeface="Rage Italic" pitchFamily="66" charset="0"/>
                <a:cs typeface="Rage Italic" pitchFamily="66" charset="0"/>
              </a:defRPr>
            </a:lvl1pPr>
          </a:lstStyle>
          <a:p>
            <a:endParaRPr lang="en-US"/>
          </a:p>
        </p:txBody>
      </p:sp>
      <p:sp>
        <p:nvSpPr>
          <p:cNvPr id="6" name="Slide Number Placeholder 5"/>
          <p:cNvSpPr>
            <a:spLocks noGrp="1"/>
          </p:cNvSpPr>
          <p:nvPr>
            <p:ph type="sldNum" sz="quarter" idx="4"/>
          </p:nvPr>
        </p:nvSpPr>
        <p:spPr>
          <a:xfrm>
            <a:off x="6459120" y="6148875"/>
            <a:ext cx="2133600" cy="365125"/>
          </a:xfrm>
          <a:prstGeom prst="rect">
            <a:avLst/>
          </a:prstGeom>
        </p:spPr>
        <p:txBody>
          <a:bodyPr vert="horz" lIns="91440" tIns="45720" rIns="91440" bIns="45720" rtlCol="0" anchor="ctr"/>
          <a:lstStyle>
            <a:lvl1pPr algn="r">
              <a:defRPr sz="1400" b="0">
                <a:solidFill>
                  <a:schemeClr val="tx1">
                    <a:lumMod val="50000"/>
                    <a:lumOff val="50000"/>
                  </a:schemeClr>
                </a:solidFill>
                <a:latin typeface="Rage Italic" pitchFamily="66" charset="0"/>
                <a:cs typeface="Rage Italic" pitchFamily="66" charset="0"/>
              </a:defRPr>
            </a:lvl1pPr>
          </a:lstStyle>
          <a:p>
            <a:fld id="{FDB182CB-7241-4202-A759-5C49010899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8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normAutofit/>
          </a:bodyPr>
          <a:lstStyle/>
          <a:p>
            <a:r>
              <a:rPr lang="en-US" smtClean="0">
                <a:latin typeface="Bodoni MT" pitchFamily="18" charset="0"/>
              </a:rPr>
              <a:t>HLC Writing Team</a:t>
            </a:r>
            <a:endParaRPr lang="en-US" dirty="0">
              <a:latin typeface="Bodoni MT" pitchFamily="18" charset="0"/>
            </a:endParaRPr>
          </a:p>
        </p:txBody>
      </p:sp>
      <p:sp>
        <p:nvSpPr>
          <p:cNvPr id="5" name="Content Placeholder 4"/>
          <p:cNvSpPr>
            <a:spLocks noGrp="1"/>
          </p:cNvSpPr>
          <p:nvPr>
            <p:ph idx="1"/>
          </p:nvPr>
        </p:nvSpPr>
        <p:spPr>
          <a:xfrm>
            <a:off x="304800" y="1066800"/>
            <a:ext cx="8534400" cy="5257799"/>
          </a:xfrm>
        </p:spPr>
        <p:txBody>
          <a:bodyPr>
            <a:normAutofit fontScale="55000" lnSpcReduction="20000"/>
          </a:bodyPr>
          <a:lstStyle/>
          <a:p>
            <a:pPr marL="0" indent="0">
              <a:buNone/>
            </a:pPr>
            <a:endParaRPr lang="en-US" sz="2800" dirty="0" smtClean="0">
              <a:latin typeface="Bodoni MT" pitchFamily="18" charset="0"/>
            </a:endParaRPr>
          </a:p>
          <a:p>
            <a:pPr>
              <a:lnSpc>
                <a:spcPct val="170000"/>
              </a:lnSpc>
            </a:pPr>
            <a:r>
              <a:rPr lang="en-US" sz="4700" b="1" dirty="0" smtClean="0">
                <a:latin typeface="Bodoni MT" pitchFamily="18" charset="0"/>
              </a:rPr>
              <a:t>Mike Schaefer </a:t>
            </a:r>
            <a:r>
              <a:rPr lang="en-US" sz="4700" dirty="0" smtClean="0">
                <a:latin typeface="Bodoni MT" pitchFamily="18" charset="0"/>
              </a:rPr>
              <a:t>- Chair of SPARC</a:t>
            </a:r>
          </a:p>
          <a:p>
            <a:pPr>
              <a:lnSpc>
                <a:spcPct val="170000"/>
              </a:lnSpc>
            </a:pPr>
            <a:r>
              <a:rPr lang="en-US" sz="4700" b="1" dirty="0" smtClean="0">
                <a:latin typeface="Bodoni MT" pitchFamily="18" charset="0"/>
              </a:rPr>
              <a:t>Lynn Burley </a:t>
            </a:r>
            <a:r>
              <a:rPr lang="en-US" sz="4700" dirty="0" smtClean="0">
                <a:latin typeface="Bodoni MT" pitchFamily="18" charset="0"/>
              </a:rPr>
              <a:t>- Director of Academic Assessment</a:t>
            </a:r>
          </a:p>
          <a:p>
            <a:pPr>
              <a:lnSpc>
                <a:spcPct val="170000"/>
              </a:lnSpc>
            </a:pPr>
            <a:r>
              <a:rPr lang="en-US" sz="4700" b="1" dirty="0" smtClean="0">
                <a:latin typeface="Bodoni MT" pitchFamily="18" charset="0"/>
              </a:rPr>
              <a:t>Janet Wilson </a:t>
            </a:r>
            <a:r>
              <a:rPr lang="en-US" sz="4700" dirty="0" smtClean="0">
                <a:latin typeface="Bodoni MT" pitchFamily="18" charset="0"/>
              </a:rPr>
              <a:t>- Faculty Senate President</a:t>
            </a:r>
          </a:p>
          <a:p>
            <a:pPr>
              <a:lnSpc>
                <a:spcPct val="170000"/>
              </a:lnSpc>
            </a:pPr>
            <a:r>
              <a:rPr lang="en-US" sz="4700" b="1" dirty="0" smtClean="0">
                <a:latin typeface="Bodoni MT" pitchFamily="18" charset="0"/>
              </a:rPr>
              <a:t>Dianna Winters </a:t>
            </a:r>
            <a:r>
              <a:rPr lang="en-US" sz="4700" dirty="0" smtClean="0">
                <a:latin typeface="Bodoni MT" pitchFamily="18" charset="0"/>
              </a:rPr>
              <a:t>- President of Staff Senate</a:t>
            </a:r>
          </a:p>
          <a:p>
            <a:pPr>
              <a:lnSpc>
                <a:spcPct val="170000"/>
              </a:lnSpc>
            </a:pPr>
            <a:r>
              <a:rPr lang="en-US" sz="4700" b="1" dirty="0" smtClean="0">
                <a:latin typeface="Bodoni MT" pitchFamily="18" charset="0"/>
              </a:rPr>
              <a:t>Austin Hall </a:t>
            </a:r>
            <a:r>
              <a:rPr lang="en-US" sz="4700" dirty="0" smtClean="0">
                <a:latin typeface="Bodoni MT" pitchFamily="18" charset="0"/>
              </a:rPr>
              <a:t>- President of SGA</a:t>
            </a:r>
          </a:p>
          <a:p>
            <a:pPr>
              <a:lnSpc>
                <a:spcPct val="170000"/>
              </a:lnSpc>
            </a:pPr>
            <a:r>
              <a:rPr lang="en-US" sz="4700" b="1" dirty="0" smtClean="0">
                <a:latin typeface="Bodoni MT" pitchFamily="18" charset="0"/>
              </a:rPr>
              <a:t>Jonathan Glenn </a:t>
            </a:r>
            <a:r>
              <a:rPr lang="en-US" sz="4700" dirty="0" smtClean="0">
                <a:latin typeface="Bodoni MT" pitchFamily="18" charset="0"/>
              </a:rPr>
              <a:t>- Author of the 2010 HLC Self Study, and Chief Information Officer</a:t>
            </a:r>
          </a:p>
        </p:txBody>
      </p:sp>
    </p:spTree>
    <p:extLst>
      <p:ext uri="{BB962C8B-B14F-4D97-AF65-F5344CB8AC3E}">
        <p14:creationId xmlns:p14="http://schemas.microsoft.com/office/powerpoint/2010/main" xmlns="" val="262658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1280" y="152401"/>
            <a:ext cx="8041440" cy="1066800"/>
          </a:xfrm>
        </p:spPr>
        <p:txBody>
          <a:bodyPr/>
          <a:lstStyle/>
          <a:p>
            <a:r>
              <a:rPr lang="en-US" sz="4000" dirty="0" smtClean="0">
                <a:latin typeface="Bodoni MT" pitchFamily="18" charset="0"/>
              </a:rPr>
              <a:t>Criterion 3 – Student Learning and Effective Teaching</a:t>
            </a:r>
            <a:endParaRPr lang="en-US" sz="4000" dirty="0">
              <a:latin typeface="Bodoni MT" pitchFamily="18" charset="0"/>
            </a:endParaRPr>
          </a:p>
        </p:txBody>
      </p:sp>
      <p:sp>
        <p:nvSpPr>
          <p:cNvPr id="3" name="Content Placeholder 2"/>
          <p:cNvSpPr>
            <a:spLocks noGrp="1"/>
          </p:cNvSpPr>
          <p:nvPr>
            <p:ph idx="1"/>
          </p:nvPr>
        </p:nvSpPr>
        <p:spPr>
          <a:xfrm>
            <a:off x="304800" y="1524000"/>
            <a:ext cx="8458200" cy="4800600"/>
          </a:xfrm>
        </p:spPr>
        <p:txBody>
          <a:bodyPr>
            <a:normAutofit/>
          </a:bodyPr>
          <a:lstStyle/>
          <a:p>
            <a:pPr marL="514350" indent="-514350">
              <a:buAutoNum type="arabicParenR" startAt="2"/>
            </a:pPr>
            <a:r>
              <a:rPr lang="en-US" sz="2600" dirty="0" smtClean="0">
                <a:latin typeface="Bodoni MT" pitchFamily="18" charset="0"/>
              </a:rPr>
              <a:t>“…assessment goals and objectives are often abstract and general…” p.22</a:t>
            </a:r>
          </a:p>
          <a:p>
            <a:pPr marL="0" indent="0">
              <a:buNone/>
            </a:pPr>
            <a:endParaRPr lang="en-US" dirty="0" smtClean="0">
              <a:latin typeface="Bodoni MT" pitchFamily="18" charset="0"/>
            </a:endParaRPr>
          </a:p>
          <a:p>
            <a:pPr marL="514350" indent="-514350">
              <a:buAutoNum type="arabicParenR" startAt="3"/>
            </a:pPr>
            <a:r>
              <a:rPr lang="en-US" sz="2600" dirty="0" smtClean="0">
                <a:latin typeface="Bodoni MT" pitchFamily="18" charset="0"/>
              </a:rPr>
              <a:t>“While UCA reviews general education, it appears unable to think broadly about the skills and attitudes this critical program implies for the 	students…students do not understand, for	example, why they need to take coursework in the sciences or history.” p.23</a:t>
            </a:r>
          </a:p>
          <a:p>
            <a:pPr marL="0" indent="0">
              <a:buNone/>
            </a:pPr>
            <a:endParaRPr lang="en-US" dirty="0" smtClean="0">
              <a:latin typeface="Bodoni MT" pitchFamily="18" charset="0"/>
            </a:endParaRPr>
          </a:p>
          <a:p>
            <a:pPr marL="0" indent="0">
              <a:buNone/>
            </a:pPr>
            <a:r>
              <a:rPr lang="en-US" sz="2600" dirty="0" smtClean="0">
                <a:solidFill>
                  <a:schemeClr val="accent1"/>
                </a:solidFill>
                <a:latin typeface="Bodoni MT" pitchFamily="18" charset="0"/>
              </a:rPr>
              <a:t>3)   </a:t>
            </a:r>
            <a:r>
              <a:rPr lang="en-US" sz="2600" dirty="0" smtClean="0">
                <a:latin typeface="Bodoni MT" pitchFamily="18" charset="0"/>
              </a:rPr>
              <a:t>“Currently, there are no demonstrated learning 	outcomes for UCA’s General Education Program.” p.24</a:t>
            </a:r>
            <a:endParaRPr lang="en-US" sz="2600" dirty="0">
              <a:latin typeface="Bodoni MT" pitchFamily="18" charset="0"/>
            </a:endParaRPr>
          </a:p>
        </p:txBody>
      </p:sp>
    </p:spTree>
    <p:extLst>
      <p:ext uri="{BB962C8B-B14F-4D97-AF65-F5344CB8AC3E}">
        <p14:creationId xmlns:p14="http://schemas.microsoft.com/office/powerpoint/2010/main" xmlns="" val="28112070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1280" y="228601"/>
            <a:ext cx="8041440" cy="1143000"/>
          </a:xfrm>
        </p:spPr>
        <p:txBody>
          <a:bodyPr/>
          <a:lstStyle/>
          <a:p>
            <a:r>
              <a:rPr lang="en-US" sz="4000" dirty="0" smtClean="0">
                <a:latin typeface="Bodoni MT" pitchFamily="18" charset="0"/>
              </a:rPr>
              <a:t>Criterion 4 – Acquisition, Discovery, and Application of Knowledge</a:t>
            </a:r>
            <a:endParaRPr lang="en-US" sz="4000" dirty="0">
              <a:latin typeface="Bodoni MT" pitchFamily="18" charset="0"/>
            </a:endParaRPr>
          </a:p>
        </p:txBody>
      </p:sp>
      <p:sp>
        <p:nvSpPr>
          <p:cNvPr id="3" name="Content Placeholder 2"/>
          <p:cNvSpPr>
            <a:spLocks noGrp="1"/>
          </p:cNvSpPr>
          <p:nvPr>
            <p:ph idx="1"/>
          </p:nvPr>
        </p:nvSpPr>
        <p:spPr>
          <a:xfrm>
            <a:off x="304800" y="2038388"/>
            <a:ext cx="8534400" cy="3951337"/>
          </a:xfrm>
        </p:spPr>
        <p:txBody>
          <a:bodyPr>
            <a:normAutofit/>
          </a:bodyPr>
          <a:lstStyle/>
          <a:p>
            <a:pPr marL="0" indent="0">
              <a:buNone/>
            </a:pPr>
            <a:r>
              <a:rPr lang="en-US" sz="2600" dirty="0" smtClean="0">
                <a:solidFill>
                  <a:schemeClr val="accent1"/>
                </a:solidFill>
                <a:latin typeface="Bodoni MT" pitchFamily="18" charset="0"/>
              </a:rPr>
              <a:t>2) </a:t>
            </a:r>
            <a:r>
              <a:rPr lang="en-US" sz="2600" dirty="0" smtClean="0">
                <a:latin typeface="Bodoni MT" pitchFamily="18" charset="0"/>
              </a:rPr>
              <a:t>“…a review of 2008 annual reports of a group of general 	education providing departments shows serious 	inconsistencies in the role of the discipline in general 	education, what is assessment and how it is done, and 	the use of the results, if any (i.e., closing the loop).” 	p.26</a:t>
            </a:r>
            <a:endParaRPr lang="en-US" sz="2600" dirty="0">
              <a:latin typeface="Bodoni MT" pitchFamily="18" charset="0"/>
            </a:endParaRPr>
          </a:p>
        </p:txBody>
      </p:sp>
    </p:spTree>
    <p:extLst>
      <p:ext uri="{BB962C8B-B14F-4D97-AF65-F5344CB8AC3E}">
        <p14:creationId xmlns:p14="http://schemas.microsoft.com/office/powerpoint/2010/main" xmlns="" val="2136285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1"/>
            <a:ext cx="8534400" cy="1143000"/>
          </a:xfrm>
        </p:spPr>
        <p:txBody>
          <a:bodyPr/>
          <a:lstStyle/>
          <a:p>
            <a:r>
              <a:rPr lang="en-US" sz="4000" dirty="0" smtClean="0">
                <a:latin typeface="Bodoni MT" pitchFamily="18" charset="0"/>
              </a:rPr>
              <a:t>Criterion 5 – Engagement and Service</a:t>
            </a:r>
            <a:endParaRPr lang="en-US" sz="4000" dirty="0">
              <a:latin typeface="Bodoni MT" pitchFamily="18" charset="0"/>
            </a:endParaRPr>
          </a:p>
        </p:txBody>
      </p:sp>
      <p:sp>
        <p:nvSpPr>
          <p:cNvPr id="3" name="Content Placeholder 2"/>
          <p:cNvSpPr>
            <a:spLocks noGrp="1"/>
          </p:cNvSpPr>
          <p:nvPr>
            <p:ph idx="1"/>
          </p:nvPr>
        </p:nvSpPr>
        <p:spPr>
          <a:xfrm>
            <a:off x="381000" y="1524000"/>
            <a:ext cx="8382000" cy="4572000"/>
          </a:xfrm>
        </p:spPr>
        <p:txBody>
          <a:bodyPr>
            <a:normAutofit/>
          </a:bodyPr>
          <a:lstStyle/>
          <a:p>
            <a:pPr marL="514350" indent="-514350">
              <a:buAutoNum type="arabicParenR" startAt="2"/>
            </a:pPr>
            <a:r>
              <a:rPr lang="en-US" sz="2600" dirty="0" smtClean="0">
                <a:latin typeface="Bodoni MT" pitchFamily="18" charset="0"/>
              </a:rPr>
              <a:t>“…there is little evidence of systematic analysis 	of participant surveys, or of university response 	to input received from advisory panels.” p.29</a:t>
            </a:r>
          </a:p>
          <a:p>
            <a:pPr marL="0" indent="0">
              <a:buNone/>
            </a:pPr>
            <a:endParaRPr lang="en-US" dirty="0" smtClean="0">
              <a:latin typeface="Bodoni MT" pitchFamily="18" charset="0"/>
            </a:endParaRPr>
          </a:p>
          <a:p>
            <a:pPr marL="0" indent="0">
              <a:buNone/>
            </a:pPr>
            <a:r>
              <a:rPr lang="en-US" sz="2600" dirty="0" smtClean="0">
                <a:solidFill>
                  <a:schemeClr val="accent1"/>
                </a:solidFill>
                <a:latin typeface="Bodoni MT" pitchFamily="18" charset="0"/>
              </a:rPr>
              <a:t>2)   </a:t>
            </a:r>
            <a:r>
              <a:rPr lang="en-US" sz="2600" dirty="0" smtClean="0">
                <a:latin typeface="Bodoni MT" pitchFamily="18" charset="0"/>
              </a:rPr>
              <a:t>“…a more systematic effort at collecting and analyzing 	evaluative data from participants in hosted events 	would allow the university to more accurately assess the 	effectiveness of its efforts to serve its campus and 	external constituencies.”</a:t>
            </a:r>
            <a:endParaRPr lang="en-US" sz="2600" dirty="0">
              <a:latin typeface="Bodoni MT" pitchFamily="18" charset="0"/>
            </a:endParaRPr>
          </a:p>
        </p:txBody>
      </p:sp>
    </p:spTree>
    <p:extLst>
      <p:ext uri="{BB962C8B-B14F-4D97-AF65-F5344CB8AC3E}">
        <p14:creationId xmlns:p14="http://schemas.microsoft.com/office/powerpoint/2010/main" xmlns="" val="4262674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1280" y="304801"/>
            <a:ext cx="8041440" cy="990600"/>
          </a:xfrm>
        </p:spPr>
        <p:txBody>
          <a:bodyPr/>
          <a:lstStyle/>
          <a:p>
            <a:r>
              <a:rPr lang="en-US" sz="4000" dirty="0" smtClean="0">
                <a:latin typeface="Bodoni MT" pitchFamily="18" charset="0"/>
              </a:rPr>
              <a:t>Focused Visit in 2014 </a:t>
            </a:r>
            <a:endParaRPr lang="en-US" sz="4000" dirty="0">
              <a:latin typeface="Bodoni MT" pitchFamily="18" charset="0"/>
            </a:endParaRPr>
          </a:p>
        </p:txBody>
      </p:sp>
      <p:sp>
        <p:nvSpPr>
          <p:cNvPr id="3" name="Content Placeholder 2"/>
          <p:cNvSpPr>
            <a:spLocks noGrp="1"/>
          </p:cNvSpPr>
          <p:nvPr>
            <p:ph idx="1"/>
          </p:nvPr>
        </p:nvSpPr>
        <p:spPr>
          <a:xfrm>
            <a:off x="304800" y="1295400"/>
            <a:ext cx="8458200" cy="4694325"/>
          </a:xfrm>
        </p:spPr>
        <p:txBody>
          <a:bodyPr>
            <a:normAutofit lnSpcReduction="10000"/>
          </a:bodyPr>
          <a:lstStyle/>
          <a:p>
            <a:pPr marL="0" indent="0">
              <a:lnSpc>
                <a:spcPct val="150000"/>
              </a:lnSpc>
              <a:buNone/>
            </a:pPr>
            <a:r>
              <a:rPr lang="en-US" sz="2600" dirty="0" smtClean="0">
                <a:latin typeface="Bodoni MT" pitchFamily="18" charset="0"/>
              </a:rPr>
              <a:t>“The team will expect to see the comprehensive, long-range plan fully established. Successful results of the implemented plan will include a budgeting process that reflects allocations based on strategic priorities, which in turn advance DIVERSITY</a:t>
            </a:r>
            <a:r>
              <a:rPr lang="en-US" sz="2600" smtClean="0">
                <a:latin typeface="Bodoni MT" pitchFamily="18" charset="0"/>
              </a:rPr>
              <a:t>, </a:t>
            </a:r>
            <a:r>
              <a:rPr lang="en-US" sz="2600" smtClean="0">
                <a:latin typeface="Bodoni MT" pitchFamily="18" charset="0"/>
              </a:rPr>
              <a:t>GOVERNANCE</a:t>
            </a:r>
            <a:r>
              <a:rPr lang="en-US" sz="2600" dirty="0" smtClean="0">
                <a:latin typeface="Bodoni MT" pitchFamily="18" charset="0"/>
              </a:rPr>
              <a:t>, COMMUNICATION, ASSESSMENT OF STUDENT LEARNING, AND ASSESSMENT OF INSTITUTIONAL EFFECTIVENESS.” p.31</a:t>
            </a:r>
            <a:endParaRPr lang="en-US" sz="2600" dirty="0">
              <a:latin typeface="Bodoni MT" pitchFamily="18" charset="0"/>
            </a:endParaRPr>
          </a:p>
        </p:txBody>
      </p:sp>
    </p:spTree>
    <p:extLst>
      <p:ext uri="{BB962C8B-B14F-4D97-AF65-F5344CB8AC3E}">
        <p14:creationId xmlns:p14="http://schemas.microsoft.com/office/powerpoint/2010/main" xmlns="" val="40712758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04800" y="304800"/>
            <a:ext cx="8458200" cy="4985980"/>
          </a:xfrm>
          <a:prstGeom prst="rect">
            <a:avLst/>
          </a:prstGeom>
          <a:noFill/>
        </p:spPr>
        <p:txBody>
          <a:bodyPr wrap="square" rtlCol="0">
            <a:spAutoFit/>
          </a:bodyPr>
          <a:lstStyle/>
          <a:p>
            <a:pPr algn="ctr"/>
            <a:endParaRPr lang="en-US" sz="3600" dirty="0" smtClean="0">
              <a:latin typeface="Bodoni MT" pitchFamily="18" charset="0"/>
            </a:endParaRPr>
          </a:p>
          <a:p>
            <a:r>
              <a:rPr lang="en-US" sz="3600" dirty="0" smtClean="0">
                <a:latin typeface="Bodoni MT" pitchFamily="18" charset="0"/>
              </a:rPr>
              <a:t>VISION – UCA </a:t>
            </a:r>
            <a:r>
              <a:rPr lang="en-US" sz="3000" dirty="0" smtClean="0">
                <a:latin typeface="Bodoni MT" pitchFamily="18" charset="0"/>
              </a:rPr>
              <a:t>aspires to be a premier learner-focused public comprehensive university, a nationally recognized leader for its continuous record of excellence in education, scholarly &amp; creative endeavors, and engagement with local, national, and global communities.</a:t>
            </a:r>
          </a:p>
          <a:p>
            <a:pPr algn="ctr"/>
            <a:endParaRPr lang="en-US" sz="3000" dirty="0" smtClean="0">
              <a:latin typeface="Bodoni MT" pitchFamily="18" charset="0"/>
            </a:endParaRPr>
          </a:p>
          <a:p>
            <a:r>
              <a:rPr lang="en-US" sz="3600" dirty="0" smtClean="0">
                <a:latin typeface="Bodoni MT" pitchFamily="18" charset="0"/>
              </a:rPr>
              <a:t>MISSION – UCA </a:t>
            </a:r>
            <a:r>
              <a:rPr lang="en-US" sz="3000" dirty="0" smtClean="0">
                <a:latin typeface="Bodoni MT" pitchFamily="18" charset="0"/>
              </a:rPr>
              <a:t>dedicates itself to academic vitality, integrity, and diversity.   </a:t>
            </a:r>
            <a:r>
              <a:rPr lang="en-US" sz="3000" b="1" u="sng" dirty="0" smtClean="0">
                <a:latin typeface="Bodoni MT" pitchFamily="18" charset="0"/>
              </a:rPr>
              <a:t>AVID</a:t>
            </a:r>
            <a:endParaRPr lang="en-US" sz="3000" b="1" u="sng" dirty="0">
              <a:latin typeface="Bodoni MT" pitchFamily="18" charset="0"/>
            </a:endParaRPr>
          </a:p>
        </p:txBody>
      </p:sp>
    </p:spTree>
    <p:extLst>
      <p:ext uri="{BB962C8B-B14F-4D97-AF65-F5344CB8AC3E}">
        <p14:creationId xmlns:p14="http://schemas.microsoft.com/office/powerpoint/2010/main" xmlns="" val="2028462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04800" y="228600"/>
            <a:ext cx="8382000" cy="5570756"/>
          </a:xfrm>
          <a:prstGeom prst="rect">
            <a:avLst/>
          </a:prstGeom>
          <a:noFill/>
        </p:spPr>
        <p:txBody>
          <a:bodyPr wrap="square" rtlCol="0">
            <a:spAutoFit/>
          </a:bodyPr>
          <a:lstStyle/>
          <a:p>
            <a:endParaRPr lang="en-US" sz="2600" dirty="0">
              <a:latin typeface="Bodoni MT" pitchFamily="18" charset="0"/>
            </a:endParaRPr>
          </a:p>
          <a:p>
            <a:r>
              <a:rPr lang="en-US" sz="3000" dirty="0" smtClean="0">
                <a:latin typeface="Bodoni MT" pitchFamily="18" charset="0"/>
              </a:rPr>
              <a:t>UCA’s people have demonstrated a resiliency and a deep commitment to their lived mission and to their students and each other…They have continued to attract students who are academically very competitive. (Assurance Section, p.4)</a:t>
            </a:r>
          </a:p>
          <a:p>
            <a:endParaRPr lang="en-US" sz="3000" dirty="0">
              <a:latin typeface="Bodoni MT" pitchFamily="18" charset="0"/>
            </a:endParaRPr>
          </a:p>
          <a:p>
            <a:r>
              <a:rPr lang="en-US" sz="3000" dirty="0" smtClean="0">
                <a:latin typeface="Bodoni MT" pitchFamily="18" charset="0"/>
              </a:rPr>
              <a:t>Over this time (2002-2007), an ever increasing number of students attended UCA, received quality instruction from dedicated faculty and benefitted from existing and new academic programs. (Assurance Section, p.16)</a:t>
            </a:r>
            <a:endParaRPr lang="en-US" sz="3000" dirty="0">
              <a:latin typeface="Bodoni MT" pitchFamily="18" charset="0"/>
            </a:endParaRPr>
          </a:p>
        </p:txBody>
      </p:sp>
    </p:spTree>
    <p:extLst>
      <p:ext uri="{BB962C8B-B14F-4D97-AF65-F5344CB8AC3E}">
        <p14:creationId xmlns:p14="http://schemas.microsoft.com/office/powerpoint/2010/main" xmlns="" val="1547778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1"/>
            <a:ext cx="8610600" cy="1066800"/>
          </a:xfrm>
        </p:spPr>
        <p:txBody>
          <a:bodyPr/>
          <a:lstStyle/>
          <a:p>
            <a:r>
              <a:rPr lang="en-US" sz="4000" dirty="0" smtClean="0">
                <a:latin typeface="Bodoni MT" pitchFamily="18" charset="0"/>
              </a:rPr>
              <a:t>Samples of Student Outcomes Statements</a:t>
            </a:r>
            <a:endParaRPr lang="en-US" sz="4000" dirty="0">
              <a:latin typeface="Bodoni MT" pitchFamily="18" charset="0"/>
            </a:endParaRPr>
          </a:p>
        </p:txBody>
      </p:sp>
      <p:sp>
        <p:nvSpPr>
          <p:cNvPr id="3" name="Content Placeholder 2"/>
          <p:cNvSpPr>
            <a:spLocks noGrp="1"/>
          </p:cNvSpPr>
          <p:nvPr>
            <p:ph idx="1"/>
          </p:nvPr>
        </p:nvSpPr>
        <p:spPr>
          <a:xfrm>
            <a:off x="381000" y="1524000"/>
            <a:ext cx="8458200" cy="4572000"/>
          </a:xfrm>
        </p:spPr>
        <p:txBody>
          <a:bodyPr>
            <a:normAutofit/>
          </a:bodyPr>
          <a:lstStyle/>
          <a:p>
            <a:pPr marL="0" indent="0">
              <a:buNone/>
            </a:pPr>
            <a:r>
              <a:rPr lang="en-US" sz="2600" dirty="0" smtClean="0">
                <a:latin typeface="Bodoni MT" pitchFamily="18" charset="0"/>
              </a:rPr>
              <a:t>Graduates of this program will be able to:</a:t>
            </a:r>
          </a:p>
          <a:p>
            <a:pPr marL="514350" indent="-514350">
              <a:buFont typeface="+mj-lt"/>
              <a:buAutoNum type="arabicPeriod"/>
            </a:pPr>
            <a:r>
              <a:rPr lang="en-US" sz="2600" dirty="0" smtClean="0">
                <a:latin typeface="Bodoni MT" pitchFamily="18" charset="0"/>
              </a:rPr>
              <a:t>administer age-appropriate and culturally sensitive assessment measures;</a:t>
            </a:r>
          </a:p>
          <a:p>
            <a:pPr marL="514350" indent="-514350">
              <a:buFont typeface="+mj-lt"/>
              <a:buAutoNum type="arabicPeriod"/>
            </a:pPr>
            <a:r>
              <a:rPr lang="en-US" sz="2600" dirty="0" smtClean="0">
                <a:latin typeface="Bodoni MT" pitchFamily="18" charset="0"/>
              </a:rPr>
              <a:t>develop and implement effective treatment plans using appropriate data;</a:t>
            </a:r>
          </a:p>
          <a:p>
            <a:pPr marL="514350" indent="-514350">
              <a:buFont typeface="+mj-lt"/>
              <a:buAutoNum type="arabicPeriod"/>
            </a:pPr>
            <a:r>
              <a:rPr lang="en-US" sz="2600" dirty="0" smtClean="0">
                <a:latin typeface="Bodoni MT" pitchFamily="18" charset="0"/>
              </a:rPr>
              <a:t>effectively document treatment procedures and results; and,</a:t>
            </a:r>
          </a:p>
          <a:p>
            <a:pPr marL="514350" indent="-514350">
              <a:buFont typeface="+mj-lt"/>
              <a:buAutoNum type="arabicPeriod"/>
            </a:pPr>
            <a:r>
              <a:rPr lang="en-US" sz="2600" dirty="0" smtClean="0">
                <a:latin typeface="Bodoni MT" pitchFamily="18" charset="0"/>
              </a:rPr>
              <a:t>create recommendations for referrals and discharge plans based on data collected from an effective evaluation process.</a:t>
            </a:r>
            <a:endParaRPr lang="en-US" sz="2600" dirty="0">
              <a:latin typeface="Bodoni MT" pitchFamily="18" charset="0"/>
            </a:endParaRPr>
          </a:p>
        </p:txBody>
      </p:sp>
    </p:spTree>
    <p:extLst>
      <p:ext uri="{BB962C8B-B14F-4D97-AF65-F5344CB8AC3E}">
        <p14:creationId xmlns:p14="http://schemas.microsoft.com/office/powerpoint/2010/main" xmlns="" val="1171157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latin typeface="Bodoni MT" pitchFamily="18" charset="0"/>
              </a:rPr>
              <a:t>HLC Writing Team</a:t>
            </a:r>
            <a:endParaRPr lang="en-US" dirty="0">
              <a:latin typeface="Bodoni MT" pitchFamily="18" charset="0"/>
            </a:endParaRPr>
          </a:p>
        </p:txBody>
      </p:sp>
      <p:sp>
        <p:nvSpPr>
          <p:cNvPr id="3" name="Content Placeholder 2"/>
          <p:cNvSpPr>
            <a:spLocks noGrp="1"/>
          </p:cNvSpPr>
          <p:nvPr>
            <p:ph idx="1"/>
          </p:nvPr>
        </p:nvSpPr>
        <p:spPr>
          <a:xfrm>
            <a:off x="152400" y="1295400"/>
            <a:ext cx="8763000" cy="5105400"/>
          </a:xfrm>
        </p:spPr>
        <p:txBody>
          <a:bodyPr>
            <a:noAutofit/>
          </a:bodyPr>
          <a:lstStyle/>
          <a:p>
            <a:pPr>
              <a:lnSpc>
                <a:spcPct val="150000"/>
              </a:lnSpc>
            </a:pPr>
            <a:r>
              <a:rPr lang="en-US" sz="2550" b="1" dirty="0" smtClean="0">
                <a:latin typeface="Bodoni MT" pitchFamily="18" charset="0"/>
              </a:rPr>
              <a:t>Diane Newton </a:t>
            </a:r>
            <a:r>
              <a:rPr lang="en-US" sz="2550" dirty="0" smtClean="0">
                <a:latin typeface="Bodoni MT" pitchFamily="18" charset="0"/>
              </a:rPr>
              <a:t>- Member of Senior Staff, &amp; Chief Financial Aid Officer</a:t>
            </a:r>
          </a:p>
          <a:p>
            <a:pPr>
              <a:lnSpc>
                <a:spcPct val="150000"/>
              </a:lnSpc>
            </a:pPr>
            <a:r>
              <a:rPr lang="en-US" sz="2550" b="1" dirty="0" smtClean="0">
                <a:latin typeface="Bodoni MT" pitchFamily="18" charset="0"/>
              </a:rPr>
              <a:t>Brad Teague </a:t>
            </a:r>
            <a:r>
              <a:rPr lang="en-US" sz="2550" dirty="0" smtClean="0">
                <a:latin typeface="Bodoni MT" pitchFamily="18" charset="0"/>
              </a:rPr>
              <a:t>- Member of Senior Staff, &amp; Athletics Director</a:t>
            </a:r>
          </a:p>
          <a:p>
            <a:pPr>
              <a:lnSpc>
                <a:spcPct val="150000"/>
              </a:lnSpc>
            </a:pPr>
            <a:r>
              <a:rPr lang="en-US" sz="2550" b="1" dirty="0" smtClean="0">
                <a:latin typeface="Bodoni MT" pitchFamily="18" charset="0"/>
              </a:rPr>
              <a:t>Conrad Shumaker </a:t>
            </a:r>
            <a:r>
              <a:rPr lang="en-US" sz="2550" dirty="0" smtClean="0">
                <a:latin typeface="Bodoni MT" pitchFamily="18" charset="0"/>
              </a:rPr>
              <a:t>- Director of General Education</a:t>
            </a:r>
          </a:p>
          <a:p>
            <a:pPr>
              <a:lnSpc>
                <a:spcPct val="150000"/>
              </a:lnSpc>
            </a:pPr>
            <a:r>
              <a:rPr lang="en-US" sz="2550" b="1" dirty="0" smtClean="0">
                <a:latin typeface="Bodoni MT" pitchFamily="18" charset="0"/>
              </a:rPr>
              <a:t>Steve </a:t>
            </a:r>
            <a:r>
              <a:rPr lang="en-US" sz="2550" b="1" dirty="0" err="1" smtClean="0">
                <a:latin typeface="Bodoni MT" pitchFamily="18" charset="0"/>
              </a:rPr>
              <a:t>Runge</a:t>
            </a:r>
            <a:r>
              <a:rPr lang="en-US" sz="2550" b="1" dirty="0">
                <a:latin typeface="Bodoni MT" pitchFamily="18" charset="0"/>
              </a:rPr>
              <a:t> </a:t>
            </a:r>
            <a:r>
              <a:rPr lang="en-US" sz="2550" dirty="0" smtClean="0">
                <a:latin typeface="Bodoni MT" pitchFamily="18" charset="0"/>
              </a:rPr>
              <a:t>- Interim Provost</a:t>
            </a:r>
          </a:p>
          <a:p>
            <a:pPr>
              <a:lnSpc>
                <a:spcPct val="150000"/>
              </a:lnSpc>
            </a:pPr>
            <a:r>
              <a:rPr lang="en-US" sz="2550" b="1" dirty="0" smtClean="0">
                <a:latin typeface="Bodoni MT" pitchFamily="18" charset="0"/>
              </a:rPr>
              <a:t>Maurice Lee </a:t>
            </a:r>
            <a:r>
              <a:rPr lang="en-US" sz="2550" dirty="0" smtClean="0">
                <a:latin typeface="Bodoni MT" pitchFamily="18" charset="0"/>
              </a:rPr>
              <a:t>- HLC Consultant/Evaluator and Dean</a:t>
            </a:r>
          </a:p>
          <a:p>
            <a:pPr>
              <a:lnSpc>
                <a:spcPct val="150000"/>
              </a:lnSpc>
            </a:pPr>
            <a:r>
              <a:rPr lang="en-US" sz="2550" b="1" dirty="0" smtClean="0">
                <a:latin typeface="Bodoni MT" pitchFamily="18" charset="0"/>
              </a:rPr>
              <a:t>Neil </a:t>
            </a:r>
            <a:r>
              <a:rPr lang="en-US" sz="2550" b="1" dirty="0" err="1" smtClean="0">
                <a:latin typeface="Bodoni MT" pitchFamily="18" charset="0"/>
              </a:rPr>
              <a:t>Hattlestad</a:t>
            </a:r>
            <a:r>
              <a:rPr lang="en-US" sz="2550" b="1" dirty="0" smtClean="0">
                <a:latin typeface="Bodoni MT" pitchFamily="18" charset="0"/>
              </a:rPr>
              <a:t> </a:t>
            </a:r>
            <a:r>
              <a:rPr lang="en-US" sz="2550" dirty="0" smtClean="0">
                <a:latin typeface="Bodoni MT" pitchFamily="18" charset="0"/>
              </a:rPr>
              <a:t>- HLC Consultant/Evaluator and Dean</a:t>
            </a:r>
            <a:endParaRPr lang="en-US" sz="2550" dirty="0">
              <a:latin typeface="Bodoni MT" pitchFamily="18" charset="0"/>
            </a:endParaRPr>
          </a:p>
        </p:txBody>
      </p:sp>
    </p:spTree>
    <p:extLst>
      <p:ext uri="{BB962C8B-B14F-4D97-AF65-F5344CB8AC3E}">
        <p14:creationId xmlns:p14="http://schemas.microsoft.com/office/powerpoint/2010/main" xmlns="" val="1516627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1280" y="304801"/>
            <a:ext cx="8041440" cy="1219199"/>
          </a:xfrm>
        </p:spPr>
        <p:txBody>
          <a:bodyPr/>
          <a:lstStyle/>
          <a:p>
            <a:r>
              <a:rPr lang="en-US" sz="4000" dirty="0" smtClean="0">
                <a:latin typeface="Bodoni MT" pitchFamily="18" charset="0"/>
              </a:rPr>
              <a:t>Adequacy of Progress in Addressing Previously Identified Challenges:</a:t>
            </a:r>
            <a:endParaRPr lang="en-US" sz="4000" dirty="0">
              <a:latin typeface="Bodoni MT" pitchFamily="18" charset="0"/>
            </a:endParaRPr>
          </a:p>
        </p:txBody>
      </p:sp>
      <p:sp>
        <p:nvSpPr>
          <p:cNvPr id="3" name="Content Placeholder 2"/>
          <p:cNvSpPr>
            <a:spLocks noGrp="1"/>
          </p:cNvSpPr>
          <p:nvPr>
            <p:ph idx="1"/>
          </p:nvPr>
        </p:nvSpPr>
        <p:spPr>
          <a:xfrm>
            <a:off x="304800" y="1676400"/>
            <a:ext cx="8458200" cy="4800600"/>
          </a:xfrm>
        </p:spPr>
        <p:txBody>
          <a:bodyPr>
            <a:normAutofit lnSpcReduction="10000"/>
          </a:bodyPr>
          <a:lstStyle/>
          <a:p>
            <a:pPr marL="0" indent="0">
              <a:buNone/>
            </a:pPr>
            <a:r>
              <a:rPr lang="en-US" sz="2600" dirty="0" smtClean="0">
                <a:latin typeface="Bodoni MT" pitchFamily="18" charset="0"/>
              </a:rPr>
              <a:t>The 2000 HLC team identified three areas of concern that UCA was mandated to address:</a:t>
            </a:r>
          </a:p>
          <a:p>
            <a:pPr marL="0" indent="0">
              <a:buNone/>
            </a:pPr>
            <a:endParaRPr lang="en-US" dirty="0" smtClean="0">
              <a:latin typeface="Bodoni MT" pitchFamily="18" charset="0"/>
            </a:endParaRPr>
          </a:p>
          <a:p>
            <a:r>
              <a:rPr lang="en-US" sz="2600" dirty="0" smtClean="0">
                <a:latin typeface="Bodoni MT" pitchFamily="18" charset="0"/>
              </a:rPr>
              <a:t>Comprehensive long-range planning</a:t>
            </a:r>
          </a:p>
          <a:p>
            <a:r>
              <a:rPr lang="en-US" sz="2600" dirty="0" smtClean="0">
                <a:latin typeface="Bodoni MT" pitchFamily="18" charset="0"/>
              </a:rPr>
              <a:t>Governance processes and structures</a:t>
            </a:r>
          </a:p>
          <a:p>
            <a:r>
              <a:rPr lang="en-US" sz="2600" dirty="0" smtClean="0">
                <a:latin typeface="Bodoni MT" pitchFamily="18" charset="0"/>
              </a:rPr>
              <a:t>Policies and procedures for meeting diverse student and employee needs</a:t>
            </a:r>
          </a:p>
          <a:p>
            <a:endParaRPr lang="en-US" dirty="0">
              <a:latin typeface="Bodoni MT" pitchFamily="18" charset="0"/>
            </a:endParaRPr>
          </a:p>
          <a:p>
            <a:pPr marL="0" indent="0" algn="ctr">
              <a:buNone/>
            </a:pPr>
            <a:r>
              <a:rPr lang="en-US" dirty="0" smtClean="0">
                <a:latin typeface="Bodoni MT" pitchFamily="18" charset="0"/>
              </a:rPr>
              <a:t>“</a:t>
            </a:r>
            <a:r>
              <a:rPr lang="en-US" i="1" dirty="0" smtClean="0">
                <a:latin typeface="Bodoni MT" pitchFamily="18" charset="0"/>
              </a:rPr>
              <a:t>The 2010 HLC team considers the response of the organization to previously identified challenges to be inadequate</a:t>
            </a:r>
            <a:r>
              <a:rPr lang="en-US" dirty="0" smtClean="0">
                <a:latin typeface="Bodoni MT" pitchFamily="18" charset="0"/>
              </a:rPr>
              <a:t>”</a:t>
            </a:r>
          </a:p>
          <a:p>
            <a:pPr marL="0" indent="0" algn="ctr">
              <a:buNone/>
            </a:pPr>
            <a:r>
              <a:rPr lang="en-US" dirty="0" smtClean="0">
                <a:latin typeface="Bodoni MT" pitchFamily="18" charset="0"/>
              </a:rPr>
              <a:t>P.9 of </a:t>
            </a:r>
            <a:r>
              <a:rPr lang="en-US" u="sng" dirty="0" smtClean="0">
                <a:latin typeface="Bodoni MT" pitchFamily="18" charset="0"/>
              </a:rPr>
              <a:t>Assurance Section </a:t>
            </a:r>
            <a:r>
              <a:rPr lang="en-US" dirty="0" smtClean="0">
                <a:latin typeface="Bodoni MT" pitchFamily="18" charset="0"/>
              </a:rPr>
              <a:t>of the 2010 HLC Team report</a:t>
            </a:r>
            <a:endParaRPr lang="en-US" dirty="0">
              <a:latin typeface="Bodoni MT" pitchFamily="18" charset="0"/>
            </a:endParaRPr>
          </a:p>
        </p:txBody>
      </p:sp>
    </p:spTree>
    <p:extLst>
      <p:ext uri="{BB962C8B-B14F-4D97-AF65-F5344CB8AC3E}">
        <p14:creationId xmlns:p14="http://schemas.microsoft.com/office/powerpoint/2010/main" xmlns="" val="351495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1"/>
            <a:ext cx="8458200" cy="838199"/>
          </a:xfrm>
        </p:spPr>
        <p:txBody>
          <a:bodyPr/>
          <a:lstStyle/>
          <a:p>
            <a:r>
              <a:rPr lang="en-US" sz="4000" dirty="0" smtClean="0">
                <a:latin typeface="Bodoni MT" pitchFamily="18" charset="0"/>
              </a:rPr>
              <a:t>Areas of Focus for Monitoring Report:</a:t>
            </a:r>
            <a:endParaRPr lang="en-US" sz="4000" dirty="0">
              <a:latin typeface="Bodoni MT" pitchFamily="18" charset="0"/>
            </a:endParaRPr>
          </a:p>
        </p:txBody>
      </p:sp>
      <p:sp>
        <p:nvSpPr>
          <p:cNvPr id="3" name="Content Placeholder 2"/>
          <p:cNvSpPr>
            <a:spLocks noGrp="1"/>
          </p:cNvSpPr>
          <p:nvPr>
            <p:ph idx="1"/>
          </p:nvPr>
        </p:nvSpPr>
        <p:spPr>
          <a:xfrm>
            <a:off x="381000" y="1219200"/>
            <a:ext cx="8305800" cy="4770525"/>
          </a:xfrm>
        </p:spPr>
        <p:txBody>
          <a:bodyPr>
            <a:normAutofit lnSpcReduction="10000"/>
          </a:bodyPr>
          <a:lstStyle/>
          <a:p>
            <a:pPr marL="0" indent="0">
              <a:buNone/>
            </a:pPr>
            <a:r>
              <a:rPr lang="en-US" dirty="0" smtClean="0">
                <a:latin typeface="Bodoni MT" pitchFamily="18" charset="0"/>
              </a:rPr>
              <a:t>“</a:t>
            </a:r>
            <a:r>
              <a:rPr lang="en-US" sz="2600" dirty="0" smtClean="0">
                <a:latin typeface="Bodoni MT" pitchFamily="18" charset="0"/>
              </a:rPr>
              <a:t>The monitoring report will document results of the strategic planning process at UCA…HLC staff will expect to see a completed, comprehensive, long-range plan ready for implementation…this will include processes &amp; procedures to implement &amp; monitor the plan, and take action for:</a:t>
            </a:r>
          </a:p>
          <a:p>
            <a:pPr marL="0" indent="0">
              <a:buNone/>
            </a:pPr>
            <a:endParaRPr lang="en-US" sz="2600" dirty="0" smtClean="0">
              <a:latin typeface="Bodoni MT" pitchFamily="18" charset="0"/>
            </a:endParaRPr>
          </a:p>
          <a:p>
            <a:pPr marL="514350" indent="-514350">
              <a:lnSpc>
                <a:spcPct val="150000"/>
              </a:lnSpc>
              <a:buFont typeface="+mj-lt"/>
              <a:buAutoNum type="arabicParenR"/>
            </a:pPr>
            <a:r>
              <a:rPr lang="en-US" sz="2600" dirty="0" smtClean="0">
                <a:latin typeface="Bodoni MT" pitchFamily="18" charset="0"/>
              </a:rPr>
              <a:t>Meeting the needs of diverse students &amp; employees &amp; provide for full inclusion of diverse groups into the life of the university;</a:t>
            </a:r>
            <a:endParaRPr lang="en-US" sz="2600" dirty="0">
              <a:latin typeface="Bodoni MT" pitchFamily="18" charset="0"/>
            </a:endParaRPr>
          </a:p>
        </p:txBody>
      </p:sp>
    </p:spTree>
    <p:extLst>
      <p:ext uri="{BB962C8B-B14F-4D97-AF65-F5344CB8AC3E}">
        <p14:creationId xmlns:p14="http://schemas.microsoft.com/office/powerpoint/2010/main" xmlns="" val="3376999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1"/>
            <a:ext cx="8458200" cy="761999"/>
          </a:xfrm>
        </p:spPr>
        <p:txBody>
          <a:bodyPr/>
          <a:lstStyle/>
          <a:p>
            <a:r>
              <a:rPr lang="en-US" sz="4000" dirty="0" smtClean="0">
                <a:latin typeface="Bodoni MT" pitchFamily="18" charset="0"/>
              </a:rPr>
              <a:t>Areas of Focus for Monitoring Report:</a:t>
            </a:r>
            <a:endParaRPr lang="en-US" sz="4000" dirty="0">
              <a:latin typeface="Bodoni MT" pitchFamily="18" charset="0"/>
            </a:endParaRPr>
          </a:p>
        </p:txBody>
      </p:sp>
      <p:sp>
        <p:nvSpPr>
          <p:cNvPr id="3" name="Content Placeholder 2"/>
          <p:cNvSpPr>
            <a:spLocks noGrp="1"/>
          </p:cNvSpPr>
          <p:nvPr>
            <p:ph idx="1"/>
          </p:nvPr>
        </p:nvSpPr>
        <p:spPr>
          <a:xfrm>
            <a:off x="228600" y="1143000"/>
            <a:ext cx="8610600" cy="5410200"/>
          </a:xfrm>
        </p:spPr>
        <p:txBody>
          <a:bodyPr>
            <a:normAutofit fontScale="85000" lnSpcReduction="10000"/>
          </a:bodyPr>
          <a:lstStyle/>
          <a:p>
            <a:pPr marL="514350" indent="-514350">
              <a:lnSpc>
                <a:spcPct val="120000"/>
              </a:lnSpc>
              <a:buFont typeface="+mj-lt"/>
              <a:buAutoNum type="arabicParenR" startAt="2"/>
            </a:pPr>
            <a:r>
              <a:rPr lang="en-US" sz="2900" dirty="0" smtClean="0">
                <a:latin typeface="Bodoni MT" pitchFamily="18" charset="0"/>
              </a:rPr>
              <a:t>Incorporating shared governance, transparent communication &amp; an organizational &amp; administrative structure with well-defined roles &amp; responsibilities;</a:t>
            </a:r>
          </a:p>
          <a:p>
            <a:pPr marL="0" indent="0">
              <a:lnSpc>
                <a:spcPct val="120000"/>
              </a:lnSpc>
              <a:buNone/>
            </a:pPr>
            <a:endParaRPr lang="en-US" sz="2800" dirty="0" smtClean="0">
              <a:latin typeface="Bodoni MT" pitchFamily="18" charset="0"/>
            </a:endParaRPr>
          </a:p>
          <a:p>
            <a:pPr marL="514350" indent="-514350">
              <a:lnSpc>
                <a:spcPct val="110000"/>
              </a:lnSpc>
              <a:buFont typeface="+mj-lt"/>
              <a:buAutoNum type="arabicParenR" startAt="3"/>
            </a:pPr>
            <a:r>
              <a:rPr lang="en-US" sz="2900" dirty="0" smtClean="0">
                <a:latin typeface="Bodoni MT" pitchFamily="18" charset="0"/>
              </a:rPr>
              <a:t>Establishing a culture of assessment of student learning that is aligned with the mission of the university; and</a:t>
            </a:r>
          </a:p>
          <a:p>
            <a:pPr marL="0" indent="0">
              <a:lnSpc>
                <a:spcPct val="110000"/>
              </a:lnSpc>
              <a:buNone/>
            </a:pPr>
            <a:endParaRPr lang="en-US" sz="2800" dirty="0" smtClean="0">
              <a:latin typeface="Bodoni MT" pitchFamily="18" charset="0"/>
            </a:endParaRPr>
          </a:p>
          <a:p>
            <a:pPr marL="0" indent="0">
              <a:lnSpc>
                <a:spcPct val="110000"/>
              </a:lnSpc>
              <a:buNone/>
            </a:pPr>
            <a:r>
              <a:rPr lang="en-US" sz="2900" dirty="0" smtClean="0">
                <a:solidFill>
                  <a:schemeClr val="accent1"/>
                </a:solidFill>
                <a:latin typeface="Bodoni MT" pitchFamily="18" charset="0"/>
              </a:rPr>
              <a:t>4)   </a:t>
            </a:r>
            <a:r>
              <a:rPr lang="en-US" sz="2900" dirty="0" smtClean="0">
                <a:latin typeface="Bodoni MT" pitchFamily="18" charset="0"/>
              </a:rPr>
              <a:t>Evaluating &amp; measuring </a:t>
            </a:r>
            <a:r>
              <a:rPr lang="en-US" sz="2600" dirty="0" smtClean="0">
                <a:latin typeface="Bodoni MT" pitchFamily="18" charset="0"/>
              </a:rPr>
              <a:t>INSTITUTIONAL 	EFFECTIVENESS</a:t>
            </a:r>
            <a:r>
              <a:rPr lang="en-US" sz="2900" dirty="0" smtClean="0">
                <a:latin typeface="Bodoni MT" pitchFamily="18" charset="0"/>
              </a:rPr>
              <a:t> in non-instructional programs, 	institutional outreach, and student support for all 	instructional delivery modes”</a:t>
            </a:r>
          </a:p>
          <a:p>
            <a:endParaRPr lang="en-US" dirty="0">
              <a:latin typeface="Bodoni MT" pitchFamily="18" charset="0"/>
            </a:endParaRPr>
          </a:p>
          <a:p>
            <a:pPr marL="0" indent="0" algn="ctr">
              <a:buNone/>
            </a:pPr>
            <a:r>
              <a:rPr lang="en-US" dirty="0" smtClean="0">
                <a:latin typeface="Bodoni MT" pitchFamily="18" charset="0"/>
              </a:rPr>
              <a:t>P.31 of 2010 HLC team report</a:t>
            </a:r>
            <a:endParaRPr lang="en-US" dirty="0">
              <a:latin typeface="Bodoni MT" pitchFamily="18" charset="0"/>
            </a:endParaRPr>
          </a:p>
        </p:txBody>
      </p:sp>
    </p:spTree>
    <p:extLst>
      <p:ext uri="{BB962C8B-B14F-4D97-AF65-F5344CB8AC3E}">
        <p14:creationId xmlns:p14="http://schemas.microsoft.com/office/powerpoint/2010/main" xmlns="" val="2841090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1371600"/>
          </a:xfrm>
        </p:spPr>
        <p:txBody>
          <a:bodyPr/>
          <a:lstStyle/>
          <a:p>
            <a:r>
              <a:rPr lang="en-US" sz="4000" dirty="0" smtClean="0">
                <a:latin typeface="Bodoni MT" pitchFamily="18" charset="0"/>
              </a:rPr>
              <a:t>Five Criteria – Team Findings are Listed Under 1 of 3 categories:</a:t>
            </a:r>
            <a:endParaRPr lang="en-US" sz="4000" dirty="0">
              <a:latin typeface="Bodoni MT" pitchFamily="18" charset="0"/>
            </a:endParaRPr>
          </a:p>
        </p:txBody>
      </p:sp>
      <p:sp>
        <p:nvSpPr>
          <p:cNvPr id="3" name="Content Placeholder 2"/>
          <p:cNvSpPr>
            <a:spLocks noGrp="1"/>
          </p:cNvSpPr>
          <p:nvPr>
            <p:ph idx="1"/>
          </p:nvPr>
        </p:nvSpPr>
        <p:spPr>
          <a:xfrm>
            <a:off x="457200" y="1905000"/>
            <a:ext cx="8229600" cy="4343400"/>
          </a:xfrm>
        </p:spPr>
        <p:txBody>
          <a:bodyPr>
            <a:normAutofit/>
          </a:bodyPr>
          <a:lstStyle/>
          <a:p>
            <a:pPr marL="514350" indent="-514350">
              <a:lnSpc>
                <a:spcPct val="150000"/>
              </a:lnSpc>
              <a:buAutoNum type="arabicParenR"/>
            </a:pPr>
            <a:r>
              <a:rPr lang="en-US" sz="2600" dirty="0" smtClean="0">
                <a:latin typeface="Bodoni MT" pitchFamily="18" charset="0"/>
              </a:rPr>
              <a:t>Evidence that the Core Components are met</a:t>
            </a:r>
          </a:p>
          <a:p>
            <a:pPr marL="0" indent="0">
              <a:lnSpc>
                <a:spcPct val="150000"/>
              </a:lnSpc>
              <a:buNone/>
            </a:pPr>
            <a:endParaRPr lang="en-US" dirty="0" smtClean="0">
              <a:latin typeface="Bodoni MT" pitchFamily="18" charset="0"/>
            </a:endParaRPr>
          </a:p>
          <a:p>
            <a:pPr marL="514350" indent="-514350">
              <a:buAutoNum type="arabicParenR" startAt="2"/>
            </a:pPr>
            <a:r>
              <a:rPr lang="en-US" sz="2600" dirty="0" smtClean="0">
                <a:latin typeface="Bodoni MT" pitchFamily="18" charset="0"/>
              </a:rPr>
              <a:t>Evidence that one or more Core Components need organizational attention</a:t>
            </a:r>
          </a:p>
          <a:p>
            <a:pPr marL="0" indent="0">
              <a:buNone/>
            </a:pPr>
            <a:endParaRPr lang="en-US" sz="2600" dirty="0" smtClean="0">
              <a:latin typeface="Bodoni MT" pitchFamily="18" charset="0"/>
            </a:endParaRPr>
          </a:p>
          <a:p>
            <a:pPr marL="0" indent="0">
              <a:buNone/>
            </a:pPr>
            <a:r>
              <a:rPr lang="en-US" sz="2600" dirty="0" smtClean="0">
                <a:solidFill>
                  <a:schemeClr val="accent1"/>
                </a:solidFill>
                <a:latin typeface="Bodoni MT" pitchFamily="18" charset="0"/>
              </a:rPr>
              <a:t>3)   </a:t>
            </a:r>
            <a:r>
              <a:rPr lang="en-US" sz="2600" dirty="0" smtClean="0">
                <a:latin typeface="Bodoni MT" pitchFamily="18" charset="0"/>
              </a:rPr>
              <a:t>Evidence that one or more specified Core Components 	require Commission follow-up</a:t>
            </a:r>
            <a:endParaRPr lang="en-US" sz="2600" dirty="0">
              <a:latin typeface="Bodoni MT" pitchFamily="18" charset="0"/>
            </a:endParaRPr>
          </a:p>
        </p:txBody>
      </p:sp>
    </p:spTree>
    <p:extLst>
      <p:ext uri="{BB962C8B-B14F-4D97-AF65-F5344CB8AC3E}">
        <p14:creationId xmlns:p14="http://schemas.microsoft.com/office/powerpoint/2010/main" xmlns="" val="3206657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1280" y="228601"/>
            <a:ext cx="8041440" cy="685799"/>
          </a:xfrm>
        </p:spPr>
        <p:txBody>
          <a:bodyPr/>
          <a:lstStyle/>
          <a:p>
            <a:r>
              <a:rPr lang="en-US" sz="4000" dirty="0" smtClean="0">
                <a:latin typeface="Bodoni MT" pitchFamily="18" charset="0"/>
              </a:rPr>
              <a:t>Criterion 1 – Mission and Integrity</a:t>
            </a:r>
            <a:endParaRPr lang="en-US" sz="4000" dirty="0">
              <a:latin typeface="Bodoni MT" pitchFamily="18" charset="0"/>
            </a:endParaRPr>
          </a:p>
        </p:txBody>
      </p:sp>
      <p:sp>
        <p:nvSpPr>
          <p:cNvPr id="3" name="Content Placeholder 2"/>
          <p:cNvSpPr>
            <a:spLocks noGrp="1"/>
          </p:cNvSpPr>
          <p:nvPr>
            <p:ph idx="1"/>
          </p:nvPr>
        </p:nvSpPr>
        <p:spPr>
          <a:xfrm>
            <a:off x="457200" y="990600"/>
            <a:ext cx="8229600" cy="5334000"/>
          </a:xfrm>
        </p:spPr>
        <p:txBody>
          <a:bodyPr>
            <a:normAutofit/>
          </a:bodyPr>
          <a:lstStyle/>
          <a:p>
            <a:pPr marL="457200" indent="-457200">
              <a:buFont typeface="+mj-lt"/>
              <a:buAutoNum type="arabicParenR" startAt="2"/>
            </a:pPr>
            <a:r>
              <a:rPr lang="en-US" sz="2600" dirty="0" smtClean="0">
                <a:latin typeface="Bodoni MT" pitchFamily="18" charset="0"/>
              </a:rPr>
              <a:t>“The team found scant evidence that the mission statement played a meaningful role in university-wide, formal decision-making over the past decade.” p.13</a:t>
            </a:r>
          </a:p>
          <a:p>
            <a:pPr marL="0" indent="0">
              <a:buNone/>
            </a:pPr>
            <a:endParaRPr lang="en-US" sz="1100" dirty="0" smtClean="0">
              <a:latin typeface="Bodoni MT" pitchFamily="18" charset="0"/>
            </a:endParaRPr>
          </a:p>
          <a:p>
            <a:pPr marL="0" indent="0">
              <a:buNone/>
            </a:pPr>
            <a:r>
              <a:rPr lang="en-US" sz="2600" dirty="0" smtClean="0">
                <a:solidFill>
                  <a:schemeClr val="accent1"/>
                </a:solidFill>
                <a:latin typeface="Bodoni MT" pitchFamily="18" charset="0"/>
              </a:rPr>
              <a:t>3)   </a:t>
            </a:r>
            <a:r>
              <a:rPr lang="en-US" sz="2600" dirty="0" smtClean="0">
                <a:latin typeface="Bodoni MT" pitchFamily="18" charset="0"/>
              </a:rPr>
              <a:t>“…the Faculty Handbook contains only two mentions 	of diversity.” p.14</a:t>
            </a:r>
          </a:p>
          <a:p>
            <a:pPr marL="0" indent="0">
              <a:buNone/>
            </a:pPr>
            <a:endParaRPr lang="en-US" sz="1100" dirty="0" smtClean="0">
              <a:latin typeface="Bodoni MT" pitchFamily="18" charset="0"/>
            </a:endParaRPr>
          </a:p>
          <a:p>
            <a:pPr marL="514350" indent="-514350">
              <a:buFont typeface="+mj-lt"/>
              <a:buAutoNum type="arabicParenR" startAt="3"/>
            </a:pPr>
            <a:r>
              <a:rPr lang="en-US" sz="2600" dirty="0" smtClean="0">
                <a:latin typeface="Bodoni MT" pitchFamily="18" charset="0"/>
              </a:rPr>
              <a:t>“The university planning processes seem to have died in 2004 with the production of the Strategic Framework.” p.14</a:t>
            </a:r>
          </a:p>
          <a:p>
            <a:pPr marL="0" indent="0">
              <a:buNone/>
            </a:pPr>
            <a:endParaRPr lang="en-US" sz="1100" dirty="0" smtClean="0">
              <a:latin typeface="Bodoni MT" pitchFamily="18" charset="0"/>
            </a:endParaRPr>
          </a:p>
          <a:p>
            <a:pPr marL="0" indent="0">
              <a:buNone/>
            </a:pPr>
            <a:r>
              <a:rPr lang="en-US" sz="2600" dirty="0" smtClean="0">
                <a:solidFill>
                  <a:schemeClr val="accent1"/>
                </a:solidFill>
                <a:latin typeface="Bodoni MT" pitchFamily="18" charset="0"/>
              </a:rPr>
              <a:t>3)  </a:t>
            </a:r>
            <a:r>
              <a:rPr lang="en-US" sz="2600" dirty="0" smtClean="0">
                <a:latin typeface="Bodoni MT" pitchFamily="18" charset="0"/>
              </a:rPr>
              <a:t>“UCA does not seem to have any pathway through             	which learning outcomes assessment results are 	communicated above the level of the deans.” p.14</a:t>
            </a:r>
          </a:p>
          <a:p>
            <a:pPr marL="0" indent="0">
              <a:buNone/>
            </a:pPr>
            <a:endParaRPr lang="en-US" sz="2600" dirty="0">
              <a:latin typeface="Bodoni MT" pitchFamily="18" charset="0"/>
            </a:endParaRPr>
          </a:p>
        </p:txBody>
      </p:sp>
    </p:spTree>
    <p:extLst>
      <p:ext uri="{BB962C8B-B14F-4D97-AF65-F5344CB8AC3E}">
        <p14:creationId xmlns:p14="http://schemas.microsoft.com/office/powerpoint/2010/main" xmlns="" val="550570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1280" y="228601"/>
            <a:ext cx="8041440" cy="1219200"/>
          </a:xfrm>
        </p:spPr>
        <p:txBody>
          <a:bodyPr/>
          <a:lstStyle/>
          <a:p>
            <a:r>
              <a:rPr lang="en-US" sz="3800" dirty="0" smtClean="0">
                <a:latin typeface="Bodoni MT" pitchFamily="18" charset="0"/>
              </a:rPr>
              <a:t>Criterion 2 – Preparing for the Future</a:t>
            </a:r>
            <a:endParaRPr lang="en-US" sz="3800" dirty="0">
              <a:latin typeface="Bodoni MT" pitchFamily="18" charset="0"/>
            </a:endParaRPr>
          </a:p>
        </p:txBody>
      </p:sp>
      <p:sp>
        <p:nvSpPr>
          <p:cNvPr id="3" name="Content Placeholder 2"/>
          <p:cNvSpPr>
            <a:spLocks noGrp="1"/>
          </p:cNvSpPr>
          <p:nvPr>
            <p:ph idx="1"/>
          </p:nvPr>
        </p:nvSpPr>
        <p:spPr>
          <a:xfrm>
            <a:off x="228600" y="1676400"/>
            <a:ext cx="8686800" cy="4724400"/>
          </a:xfrm>
        </p:spPr>
        <p:txBody>
          <a:bodyPr>
            <a:noAutofit/>
          </a:bodyPr>
          <a:lstStyle/>
          <a:p>
            <a:pPr marL="457200" indent="-457200">
              <a:buFont typeface="+mj-lt"/>
              <a:buAutoNum type="arabicParenR" startAt="2"/>
            </a:pPr>
            <a:r>
              <a:rPr lang="en-US" sz="2600" dirty="0" smtClean="0">
                <a:latin typeface="Bodoni MT" pitchFamily="18" charset="0"/>
              </a:rPr>
              <a:t>“Most evaluation and assessment at UCA is, as planning, at the unit level.” p.17</a:t>
            </a:r>
          </a:p>
          <a:p>
            <a:pPr marL="0" indent="0">
              <a:buNone/>
            </a:pPr>
            <a:endParaRPr lang="en-US" dirty="0" smtClean="0">
              <a:latin typeface="Bodoni MT" pitchFamily="18" charset="0"/>
            </a:endParaRPr>
          </a:p>
          <a:p>
            <a:pPr marL="457200" indent="-457200">
              <a:buAutoNum type="arabicParenR" startAt="2"/>
            </a:pPr>
            <a:r>
              <a:rPr lang="en-US" sz="2600" dirty="0" smtClean="0">
                <a:latin typeface="Bodoni MT" pitchFamily="18" charset="0"/>
              </a:rPr>
              <a:t>“as UCA implements its long-range plan it must establish key performance indicators that measure the overall health and direction of institutional performance as an aggregate of collections of units.”</a:t>
            </a:r>
          </a:p>
          <a:p>
            <a:pPr marL="0" indent="0">
              <a:buNone/>
            </a:pPr>
            <a:endParaRPr lang="en-US" dirty="0" smtClean="0">
              <a:latin typeface="Bodoni MT" pitchFamily="18" charset="0"/>
            </a:endParaRPr>
          </a:p>
          <a:p>
            <a:pPr marL="0" indent="0">
              <a:buNone/>
            </a:pPr>
            <a:r>
              <a:rPr lang="en-US" sz="2600" dirty="0" smtClean="0">
                <a:solidFill>
                  <a:schemeClr val="accent1"/>
                </a:solidFill>
                <a:latin typeface="Bodoni MT" pitchFamily="18" charset="0"/>
              </a:rPr>
              <a:t>3)   </a:t>
            </a:r>
            <a:r>
              <a:rPr lang="en-US" sz="2600" dirty="0" smtClean="0">
                <a:latin typeface="Bodoni MT" pitchFamily="18" charset="0"/>
              </a:rPr>
              <a:t>“…the Strategic Framework…has not become an 	operational guide for the university and its elements.” 	p.18</a:t>
            </a:r>
            <a:endParaRPr lang="en-US" sz="2600" dirty="0">
              <a:latin typeface="Bodoni MT" pitchFamily="18" charset="0"/>
            </a:endParaRPr>
          </a:p>
        </p:txBody>
      </p:sp>
    </p:spTree>
    <p:extLst>
      <p:ext uri="{BB962C8B-B14F-4D97-AF65-F5344CB8AC3E}">
        <p14:creationId xmlns:p14="http://schemas.microsoft.com/office/powerpoint/2010/main" xmlns="" val="3433372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1280" y="304801"/>
            <a:ext cx="8041440" cy="838200"/>
          </a:xfrm>
        </p:spPr>
        <p:txBody>
          <a:bodyPr/>
          <a:lstStyle/>
          <a:p>
            <a:r>
              <a:rPr lang="en-US" sz="4000" dirty="0" smtClean="0">
                <a:latin typeface="Bodoni MT" pitchFamily="18" charset="0"/>
              </a:rPr>
              <a:t>Criterion 2 (continued)</a:t>
            </a:r>
            <a:endParaRPr lang="en-US" sz="4000" dirty="0">
              <a:latin typeface="Bodoni MT" pitchFamily="18" charset="0"/>
            </a:endParaRPr>
          </a:p>
        </p:txBody>
      </p:sp>
      <p:sp>
        <p:nvSpPr>
          <p:cNvPr id="3" name="Content Placeholder 2"/>
          <p:cNvSpPr>
            <a:spLocks noGrp="1"/>
          </p:cNvSpPr>
          <p:nvPr>
            <p:ph idx="1"/>
          </p:nvPr>
        </p:nvSpPr>
        <p:spPr>
          <a:xfrm>
            <a:off x="457200" y="1600200"/>
            <a:ext cx="8229600" cy="4389525"/>
          </a:xfrm>
        </p:spPr>
        <p:txBody>
          <a:bodyPr>
            <a:normAutofit/>
          </a:bodyPr>
          <a:lstStyle/>
          <a:p>
            <a:pPr marL="457200" indent="-457200">
              <a:buFont typeface="+mj-lt"/>
              <a:buAutoNum type="arabicParenR" startAt="3"/>
            </a:pPr>
            <a:r>
              <a:rPr lang="en-US" sz="2600" dirty="0" smtClean="0">
                <a:latin typeface="Bodoni MT" pitchFamily="18" charset="0"/>
              </a:rPr>
              <a:t>“There is little evident planning related to diversity &amp; internationalization of the campus.” p.18</a:t>
            </a:r>
          </a:p>
          <a:p>
            <a:pPr marL="0" indent="0">
              <a:buNone/>
            </a:pPr>
            <a:endParaRPr lang="en-US" dirty="0" smtClean="0">
              <a:latin typeface="Bodoni MT" pitchFamily="18" charset="0"/>
            </a:endParaRPr>
          </a:p>
          <a:p>
            <a:pPr marL="457200" indent="-457200">
              <a:buAutoNum type="arabicParenR" startAt="3"/>
            </a:pPr>
            <a:r>
              <a:rPr lang="en-US" sz="2600" dirty="0" smtClean="0">
                <a:latin typeface="Bodoni MT" pitchFamily="18" charset="0"/>
              </a:rPr>
              <a:t>“…at the time of the visit, UCA was under a mandated HLC Financial Recovery Plan due to declining financial ratios beginning in 2003.”</a:t>
            </a:r>
          </a:p>
          <a:p>
            <a:pPr marL="0" indent="0">
              <a:buNone/>
            </a:pPr>
            <a:endParaRPr lang="en-US" dirty="0" smtClean="0">
              <a:latin typeface="Bodoni MT" pitchFamily="18" charset="0"/>
            </a:endParaRPr>
          </a:p>
          <a:p>
            <a:pPr marL="0" indent="0">
              <a:buNone/>
            </a:pPr>
            <a:r>
              <a:rPr lang="en-US" sz="2600" dirty="0" smtClean="0">
                <a:solidFill>
                  <a:schemeClr val="accent1"/>
                </a:solidFill>
                <a:latin typeface="Bodoni MT" pitchFamily="18" charset="0"/>
              </a:rPr>
              <a:t>3)   </a:t>
            </a:r>
            <a:r>
              <a:rPr lang="en-US" sz="2600" dirty="0" smtClean="0">
                <a:latin typeface="Bodoni MT" pitchFamily="18" charset="0"/>
              </a:rPr>
              <a:t>“…the future role of the Budget Advisory committee 	will need to be clarified.”</a:t>
            </a:r>
            <a:endParaRPr lang="en-US" sz="2600" dirty="0">
              <a:latin typeface="Bodoni MT" pitchFamily="18" charset="0"/>
            </a:endParaRPr>
          </a:p>
        </p:txBody>
      </p:sp>
    </p:spTree>
    <p:extLst>
      <p:ext uri="{BB962C8B-B14F-4D97-AF65-F5344CB8AC3E}">
        <p14:creationId xmlns:p14="http://schemas.microsoft.com/office/powerpoint/2010/main" xmlns="" val="12776016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ketchbook">
  <a:themeElements>
    <a:clrScheme name="Custom 6">
      <a:dk1>
        <a:sysClr val="windowText" lastClr="000000"/>
      </a:dk1>
      <a:lt1>
        <a:srgbClr val="F2F2F2"/>
      </a:lt1>
      <a:dk2>
        <a:srgbClr val="F2F2F2"/>
      </a:dk2>
      <a:lt2>
        <a:srgbClr val="FFFEE6"/>
      </a:lt2>
      <a:accent1>
        <a:srgbClr val="A63212"/>
      </a:accent1>
      <a:accent2>
        <a:srgbClr val="E68230"/>
      </a:accent2>
      <a:accent3>
        <a:srgbClr val="9BB05E"/>
      </a:accent3>
      <a:accent4>
        <a:srgbClr val="6B9BC7"/>
      </a:accent4>
      <a:accent5>
        <a:srgbClr val="4E66B2"/>
      </a:accent5>
      <a:accent6>
        <a:srgbClr val="8976AC"/>
      </a:accent6>
      <a:hlink>
        <a:srgbClr val="942408"/>
      </a:hlink>
      <a:folHlink>
        <a:srgbClr val="B34F17"/>
      </a:folHlink>
    </a:clrScheme>
    <a:fontScheme name="Sketchbook">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ketchbook">
      <a:fillStyleLst>
        <a:solidFill>
          <a:schemeClr val="phClr"/>
        </a:solidFill>
        <a:gradFill rotWithShape="1">
          <a:gsLst>
            <a:gs pos="0">
              <a:schemeClr val="phClr">
                <a:tint val="10000"/>
                <a:alpha val="94000"/>
                <a:satMod val="120000"/>
                <a:lumMod val="110000"/>
              </a:schemeClr>
            </a:gs>
            <a:gs pos="100000">
              <a:schemeClr val="phClr">
                <a:tint val="80000"/>
                <a:shade val="100000"/>
                <a:satMod val="140000"/>
                <a:lumMod val="120000"/>
              </a:schemeClr>
            </a:gs>
          </a:gsLst>
          <a:lin ang="5400000" scaled="0"/>
        </a:gradFill>
        <a:gradFill rotWithShape="1">
          <a:gsLst>
            <a:gs pos="0">
              <a:schemeClr val="phClr">
                <a:tint val="100000"/>
                <a:shade val="100000"/>
                <a:satMod val="100000"/>
                <a:lumMod val="90000"/>
              </a:schemeClr>
            </a:gs>
            <a:gs pos="100000">
              <a:schemeClr val="phClr">
                <a:tint val="95000"/>
                <a:shade val="100000"/>
                <a:satMod val="110000"/>
                <a:lumMod val="105000"/>
              </a:schemeClr>
            </a:gs>
          </a:gsLst>
          <a:path path="circle">
            <a:fillToRect l="40000" t="100000" r="40000" b="100000"/>
          </a:path>
        </a:gradFill>
      </a:fillStyleLst>
      <a:lnStyleLst>
        <a:ln w="9525" cap="flat" cmpd="sng" algn="ctr">
          <a:solidFill>
            <a:schemeClr val="phClr"/>
          </a:solidFill>
          <a:prstDash val="solid"/>
        </a:ln>
        <a:ln w="19050"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outerShdw blurRad="50800" dist="12700" dir="5400000" rotWithShape="0">
              <a:srgbClr val="000000">
                <a:alpha val="37000"/>
              </a:srgbClr>
            </a:outerShdw>
          </a:effectLst>
        </a:effectStyle>
        <a:effectStyle>
          <a:effectLst>
            <a:outerShdw blurRad="50800" dist="25400" dir="5040000" rotWithShape="0">
              <a:srgbClr val="000000">
                <a:alpha val="44000"/>
              </a:srgbClr>
            </a:outerShdw>
          </a:effectLst>
          <a:scene3d>
            <a:camera prst="orthographicFront">
              <a:rot lat="0" lon="0" rev="0"/>
            </a:camera>
            <a:lightRig rig="threePt" dir="tl"/>
          </a:scene3d>
          <a:sp3d prstMaterial="dkEdge">
            <a:bevelT w="38100" h="25400" prst="coolSlant"/>
          </a:sp3d>
        </a:effectStyle>
      </a:effectStyleLst>
      <a:bgFillStyleLst>
        <a:solidFill>
          <a:schemeClr val="phClr"/>
        </a:solidFill>
        <a:blipFill rotWithShape="1">
          <a:blip xmlns:r="http://schemas.openxmlformats.org/officeDocument/2006/relationships" r:embed="rId1">
            <a:duotone>
              <a:schemeClr val="phClr">
                <a:shade val="55000"/>
                <a:lumMod val="90000"/>
              </a:schemeClr>
              <a:schemeClr val="phClr">
                <a:tint val="92000"/>
                <a:satMod val="120000"/>
                <a:lumMod val="103000"/>
              </a:schemeClr>
            </a:duotone>
          </a:blip>
          <a:stretch/>
        </a:blipFill>
        <a:blipFill rotWithShape="1">
          <a:blip xmlns:r="http://schemas.openxmlformats.org/officeDocument/2006/relationships" r:embed="rId2">
            <a:duotone>
              <a:schemeClr val="phClr">
                <a:shade val="96000"/>
              </a:schemeClr>
              <a:schemeClr val="phClr">
                <a:tint val="98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TC101790492[[fn=Sketchbook]]</Template>
  <TotalTime>186</TotalTime>
  <Words>836</Words>
  <Application>Microsoft Office PowerPoint</Application>
  <PresentationFormat>On-screen Show (4:3)</PresentationFormat>
  <Paragraphs>90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Sketchbook</vt:lpstr>
      <vt:lpstr>HLC Writing Team</vt:lpstr>
      <vt:lpstr>HLC Writing Team</vt:lpstr>
      <vt:lpstr>Adequacy of Progress in Addressing Previously Identified Challenges:</vt:lpstr>
      <vt:lpstr>Areas of Focus for Monitoring Report:</vt:lpstr>
      <vt:lpstr>Areas of Focus for Monitoring Report:</vt:lpstr>
      <vt:lpstr>Five Criteria – Team Findings are Listed Under 1 of 3 categories:</vt:lpstr>
      <vt:lpstr>Criterion 1 – Mission and Integrity</vt:lpstr>
      <vt:lpstr>Criterion 2 – Preparing for the Future</vt:lpstr>
      <vt:lpstr>Criterion 2 (continued)</vt:lpstr>
      <vt:lpstr>Criterion 3 – Student Learning and Effective Teaching</vt:lpstr>
      <vt:lpstr>Criterion 4 – Acquisition, Discovery, and Application of Knowledge</vt:lpstr>
      <vt:lpstr>Criterion 5 – Engagement and Service</vt:lpstr>
      <vt:lpstr>Focused Visit in 2014 </vt:lpstr>
      <vt:lpstr>Slide 14</vt:lpstr>
      <vt:lpstr>Slide 15</vt:lpstr>
      <vt:lpstr>Samples of Student Outcomes Statements</vt:lpstr>
    </vt:vector>
  </TitlesOfParts>
  <Company>UCA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HLC Writing Team</dc:title>
  <dc:creator>UCA</dc:creator>
  <cp:lastModifiedBy>UCA</cp:lastModifiedBy>
  <cp:revision>40</cp:revision>
  <cp:lastPrinted>2012-03-13T18:46:31Z</cp:lastPrinted>
  <dcterms:created xsi:type="dcterms:W3CDTF">2012-03-12T14:05:35Z</dcterms:created>
  <dcterms:modified xsi:type="dcterms:W3CDTF">2012-03-14T22:17:42Z</dcterms:modified>
</cp:coreProperties>
</file>