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1" r:id="rId3"/>
    <p:sldId id="262" r:id="rId4"/>
    <p:sldId id="264" r:id="rId5"/>
    <p:sldId id="257" r:id="rId6"/>
    <p:sldId id="265" r:id="rId7"/>
    <p:sldId id="260" r:id="rId8"/>
    <p:sldId id="258"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4" y="2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D67952-0FBD-4C7C-8101-A72133E2820F}" type="datetimeFigureOut">
              <a:rPr lang="en-US" smtClean="0"/>
              <a:t>5/2/2018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FDED77-45C1-4306-B6C8-0488BD82F8B9}" type="slidenum">
              <a:rPr lang="en-US" smtClean="0"/>
              <a:t>‹#›</a:t>
            </a:fld>
            <a:endParaRPr lang="en-US"/>
          </a:p>
        </p:txBody>
      </p:sp>
    </p:spTree>
    <p:extLst>
      <p:ext uri="{BB962C8B-B14F-4D97-AF65-F5344CB8AC3E}">
        <p14:creationId xmlns:p14="http://schemas.microsoft.com/office/powerpoint/2010/main" val="2738424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form can be filled out by the Employee,</a:t>
            </a:r>
            <a:r>
              <a:rPr lang="en-US" baseline="0" dirty="0" smtClean="0"/>
              <a:t> Supervisor, or Department Head.  All signatures required.</a:t>
            </a:r>
            <a:endParaRPr lang="en-US" dirty="0"/>
          </a:p>
        </p:txBody>
      </p:sp>
      <p:sp>
        <p:nvSpPr>
          <p:cNvPr id="4" name="Slide Number Placeholder 3"/>
          <p:cNvSpPr>
            <a:spLocks noGrp="1"/>
          </p:cNvSpPr>
          <p:nvPr>
            <p:ph type="sldNum" sz="quarter" idx="10"/>
          </p:nvPr>
        </p:nvSpPr>
        <p:spPr/>
        <p:txBody>
          <a:bodyPr/>
          <a:lstStyle/>
          <a:p>
            <a:fld id="{4CFDED77-45C1-4306-B6C8-0488BD82F8B9}" type="slidenum">
              <a:rPr lang="en-US" smtClean="0"/>
              <a:t>4</a:t>
            </a:fld>
            <a:endParaRPr lang="en-US"/>
          </a:p>
        </p:txBody>
      </p:sp>
    </p:spTree>
    <p:extLst>
      <p:ext uri="{BB962C8B-B14F-4D97-AF65-F5344CB8AC3E}">
        <p14:creationId xmlns:p14="http://schemas.microsoft.com/office/powerpoint/2010/main" val="2602125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ED77-45C1-4306-B6C8-0488BD82F8B9}" type="slidenum">
              <a:rPr lang="en-US" smtClean="0"/>
              <a:t>5</a:t>
            </a:fld>
            <a:endParaRPr lang="en-US"/>
          </a:p>
        </p:txBody>
      </p:sp>
    </p:spTree>
    <p:extLst>
      <p:ext uri="{BB962C8B-B14F-4D97-AF65-F5344CB8AC3E}">
        <p14:creationId xmlns:p14="http://schemas.microsoft.com/office/powerpoint/2010/main" val="3686217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Pay</a:t>
            </a:r>
            <a:r>
              <a:rPr lang="en-US" baseline="0" dirty="0" smtClean="0"/>
              <a:t> ID is stricken through because you do not enter that one into Banner – use the highlighted</a:t>
            </a:r>
            <a:endParaRPr lang="en-US" dirty="0"/>
          </a:p>
        </p:txBody>
      </p:sp>
      <p:sp>
        <p:nvSpPr>
          <p:cNvPr id="4" name="Slide Number Placeholder 3"/>
          <p:cNvSpPr>
            <a:spLocks noGrp="1"/>
          </p:cNvSpPr>
          <p:nvPr>
            <p:ph type="sldNum" sz="quarter" idx="10"/>
          </p:nvPr>
        </p:nvSpPr>
        <p:spPr/>
        <p:txBody>
          <a:bodyPr/>
          <a:lstStyle/>
          <a:p>
            <a:fld id="{4CFDED77-45C1-4306-B6C8-0488BD82F8B9}" type="slidenum">
              <a:rPr lang="en-US" smtClean="0"/>
              <a:t>7</a:t>
            </a:fld>
            <a:endParaRPr lang="en-US"/>
          </a:p>
        </p:txBody>
      </p:sp>
    </p:spTree>
    <p:extLst>
      <p:ext uri="{BB962C8B-B14F-4D97-AF65-F5344CB8AC3E}">
        <p14:creationId xmlns:p14="http://schemas.microsoft.com/office/powerpoint/2010/main" val="3448120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ED77-45C1-4306-B6C8-0488BD82F8B9}" type="slidenum">
              <a:rPr lang="en-US" smtClean="0"/>
              <a:t>9</a:t>
            </a:fld>
            <a:endParaRPr lang="en-US"/>
          </a:p>
        </p:txBody>
      </p:sp>
    </p:spTree>
    <p:extLst>
      <p:ext uri="{BB962C8B-B14F-4D97-AF65-F5344CB8AC3E}">
        <p14:creationId xmlns:p14="http://schemas.microsoft.com/office/powerpoint/2010/main" val="2498151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90AE4C-9880-4EEC-A7DC-A1140968AB6A}"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0D5B0-9648-4992-8A7F-A515BFBCC3B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90AE4C-9880-4EEC-A7DC-A1140968AB6A}"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0D5B0-9648-4992-8A7F-A515BFBCC3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90AE4C-9880-4EEC-A7DC-A1140968AB6A}"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0D5B0-9648-4992-8A7F-A515BFBCC3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90AE4C-9880-4EEC-A7DC-A1140968AB6A}"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0D5B0-9648-4992-8A7F-A515BFBCC3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90AE4C-9880-4EEC-A7DC-A1140968AB6A}"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0D5B0-9648-4992-8A7F-A515BFBCC3B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90AE4C-9880-4EEC-A7DC-A1140968AB6A}"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0D5B0-9648-4992-8A7F-A515BFBCC3B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90AE4C-9880-4EEC-A7DC-A1140968AB6A}" type="datetimeFigureOut">
              <a:rPr lang="en-US" smtClean="0"/>
              <a:t>5/2/2018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80D5B0-9648-4992-8A7F-A515BFBCC3B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90AE4C-9880-4EEC-A7DC-A1140968AB6A}" type="datetimeFigureOut">
              <a:rPr lang="en-US" smtClean="0"/>
              <a:t>5/2/2018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80D5B0-9648-4992-8A7F-A515BFBCC3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90AE4C-9880-4EEC-A7DC-A1140968AB6A}" type="datetimeFigureOut">
              <a:rPr lang="en-US" smtClean="0"/>
              <a:t>5/2/2018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80D5B0-9648-4992-8A7F-A515BFBCC3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90AE4C-9880-4EEC-A7DC-A1140968AB6A}"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0D5B0-9648-4992-8A7F-A515BFBCC3BC}"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690AE4C-9880-4EEC-A7DC-A1140968AB6A}" type="datetimeFigureOut">
              <a:rPr lang="en-US" smtClean="0"/>
              <a:t>5/2/2018</a:t>
            </a:fld>
            <a:endParaRPr lang="en-US"/>
          </a:p>
        </p:txBody>
      </p:sp>
      <p:sp>
        <p:nvSpPr>
          <p:cNvPr id="9" name="Slide Number Placeholder 8"/>
          <p:cNvSpPr>
            <a:spLocks noGrp="1"/>
          </p:cNvSpPr>
          <p:nvPr>
            <p:ph type="sldNum" sz="quarter" idx="11"/>
          </p:nvPr>
        </p:nvSpPr>
        <p:spPr/>
        <p:txBody>
          <a:bodyPr/>
          <a:lstStyle/>
          <a:p>
            <a:fld id="{F580D5B0-9648-4992-8A7F-A515BFBCC3B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580D5B0-9648-4992-8A7F-A515BFBCC3BC}"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690AE4C-9880-4EEC-A7DC-A1140968AB6A}" type="datetimeFigureOut">
              <a:rPr lang="en-US" smtClean="0"/>
              <a:t>5/2/2018</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Banner Entry </a:t>
            </a:r>
            <a:br>
              <a:rPr lang="en-US" dirty="0" smtClean="0"/>
            </a:br>
            <a:r>
              <a:rPr lang="en-US" dirty="0" smtClean="0"/>
              <a:t>Comp time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01889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is Changing? </a:t>
            </a:r>
            <a:endParaRPr lang="en-US" dirty="0"/>
          </a:p>
        </p:txBody>
      </p:sp>
      <p:sp>
        <p:nvSpPr>
          <p:cNvPr id="6" name="Content Placeholder 5"/>
          <p:cNvSpPr>
            <a:spLocks noGrp="1"/>
          </p:cNvSpPr>
          <p:nvPr>
            <p:ph idx="1"/>
          </p:nvPr>
        </p:nvSpPr>
        <p:spPr/>
        <p:txBody>
          <a:bodyPr/>
          <a:lstStyle/>
          <a:p>
            <a:r>
              <a:rPr lang="en-US" dirty="0" smtClean="0"/>
              <a:t>Compensatory time will be submitted through Banner, no more paper copies sent to HR each month. </a:t>
            </a:r>
          </a:p>
          <a:p>
            <a:r>
              <a:rPr lang="en-US" dirty="0" smtClean="0"/>
              <a:t>Comp time earned and taken will be entered every pay period, instead of every month. </a:t>
            </a:r>
          </a:p>
          <a:p>
            <a:r>
              <a:rPr lang="en-US" dirty="0" smtClean="0"/>
              <a:t>All compensatory hours in excess of 240 hours will be paid out. </a:t>
            </a:r>
            <a:endParaRPr lang="en-US" dirty="0"/>
          </a:p>
          <a:p>
            <a:r>
              <a:rPr lang="en-US" dirty="0" smtClean="0"/>
              <a:t>Comp time </a:t>
            </a:r>
            <a:r>
              <a:rPr lang="en-US" smtClean="0"/>
              <a:t>will automatically be </a:t>
            </a:r>
            <a:r>
              <a:rPr lang="en-US" dirty="0" smtClean="0"/>
              <a:t>taken before vacation.</a:t>
            </a:r>
          </a:p>
          <a:p>
            <a:endParaRPr lang="en-US" dirty="0"/>
          </a:p>
        </p:txBody>
      </p:sp>
    </p:spTree>
    <p:extLst>
      <p:ext uri="{BB962C8B-B14F-4D97-AF65-F5344CB8AC3E}">
        <p14:creationId xmlns:p14="http://schemas.microsoft.com/office/powerpoint/2010/main" val="588862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500" dirty="0" smtClean="0"/>
              <a:t>New Compensatory Time Policy </a:t>
            </a:r>
            <a:endParaRPr lang="en-US" sz="4500" dirty="0"/>
          </a:p>
        </p:txBody>
      </p:sp>
      <p:sp>
        <p:nvSpPr>
          <p:cNvPr id="3" name="Content Placeholder 2"/>
          <p:cNvSpPr>
            <a:spLocks noGrp="1"/>
          </p:cNvSpPr>
          <p:nvPr>
            <p:ph idx="1"/>
          </p:nvPr>
        </p:nvSpPr>
        <p:spPr/>
        <p:txBody>
          <a:bodyPr>
            <a:normAutofit fontScale="47500" lnSpcReduction="20000"/>
          </a:bodyPr>
          <a:lstStyle/>
          <a:p>
            <a:pPr marL="114300" indent="0">
              <a:buNone/>
            </a:pPr>
            <a:r>
              <a:rPr lang="en-US" sz="2300" b="1" dirty="0"/>
              <a:t>5.5 Fair Labor Standards Act</a:t>
            </a:r>
            <a:endParaRPr lang="en-US" sz="2300" dirty="0"/>
          </a:p>
          <a:p>
            <a:pPr marL="114300" indent="0">
              <a:buNone/>
            </a:pPr>
            <a:r>
              <a:rPr lang="en-US" sz="2300" dirty="0"/>
              <a:t>The Fair Labor Standards Act recognizes two basic categories of employees:</a:t>
            </a:r>
          </a:p>
          <a:p>
            <a:pPr lvl="0"/>
            <a:r>
              <a:rPr lang="en-US" sz="2300" b="1" dirty="0"/>
              <a:t>Exempt:</a:t>
            </a:r>
            <a:r>
              <a:rPr lang="en-US" sz="2300" dirty="0"/>
              <a:t>  Employees not covered by the act</a:t>
            </a:r>
          </a:p>
          <a:p>
            <a:pPr lvl="0"/>
            <a:r>
              <a:rPr lang="en-US" sz="2300" b="1" dirty="0"/>
              <a:t>Non-Exempt:</a:t>
            </a:r>
            <a:r>
              <a:rPr lang="en-US" sz="2300" dirty="0"/>
              <a:t>  Employees covered by the act</a:t>
            </a:r>
          </a:p>
          <a:p>
            <a:pPr marL="114300" indent="0">
              <a:buNone/>
            </a:pPr>
            <a:r>
              <a:rPr lang="en-US" sz="2300" dirty="0"/>
              <a:t>If an employee’s position is classified as </a:t>
            </a:r>
            <a:r>
              <a:rPr lang="en-US" sz="2300" i="1" dirty="0"/>
              <a:t>non-exempt, </a:t>
            </a:r>
            <a:r>
              <a:rPr lang="en-US" sz="2300" dirty="0"/>
              <a:t>the normal work week is forty (40) hours.  </a:t>
            </a:r>
          </a:p>
          <a:p>
            <a:pPr marL="114300" indent="0">
              <a:buNone/>
            </a:pPr>
            <a:r>
              <a:rPr lang="en-US" sz="2300" dirty="0"/>
              <a:t>An employee is considered to have earned overtime when he/she has worked in excess of forty (40) hours in any work week.  A regular work week consists of forty (40) hours (from 12:00 a.m., Saturday through 11:59 p.m., Friday).  It is the policy of the University to arrange for all work to be completed within that period.  It is recommended that prior authorization from the employee’s immediate supervisor and the department head be given before an employee works in excess of forty (40) hours per week. </a:t>
            </a:r>
          </a:p>
          <a:p>
            <a:pPr marL="114300" indent="0">
              <a:buNone/>
            </a:pPr>
            <a:r>
              <a:rPr lang="en-US" sz="2300" dirty="0"/>
              <a:t>In determining the number of hours worked by an employee within a given work week, time spent on Annual Leave, Sick Leave and holidays will not be counted as time worked.  Any leave or holiday time included in a work week that results in an excess of forty (40) hours is to be compensated at straight time rates only.  After excluding holiday and leave time from the total hours worked, if there are still excess hours over forty (40), that time is to be compensated at time-and-a-half.  If the manager determines that it is in the best interest of the University to give monetary compensation for the overtime worked, a Comp Time Payout Form along with documentation must be provided and approved by the department head and appropriate Vice President.</a:t>
            </a:r>
          </a:p>
          <a:p>
            <a:pPr marL="114300" indent="0">
              <a:buNone/>
            </a:pPr>
            <a:r>
              <a:rPr lang="en-US" sz="2300" dirty="0"/>
              <a:t>The following actions are the preferred order for addressing the accumulation of compensatory time:</a:t>
            </a:r>
          </a:p>
          <a:p>
            <a:pPr lvl="0"/>
            <a:r>
              <a:rPr lang="en-US" sz="2300" dirty="0"/>
              <a:t>Supervisors should adjust work schedules and/or leave approval during the workweek to prevent the accumulation of compensatory time.</a:t>
            </a:r>
          </a:p>
          <a:p>
            <a:pPr lvl="0"/>
            <a:r>
              <a:rPr lang="en-US" sz="2300" dirty="0"/>
              <a:t>Supervisors may request or direct employees to use their compensatory time during a period of time that has minimal impact on the work unit’s operations.  The action may be taken to reduce the accrued compensatory time balance and avoid cash payments.</a:t>
            </a:r>
          </a:p>
          <a:p>
            <a:pPr lvl="0"/>
            <a:r>
              <a:rPr lang="en-US" sz="2300" dirty="0"/>
              <a:t>Employees must exhaust all accrued compensatory time before use of annual leave. </a:t>
            </a:r>
          </a:p>
          <a:p>
            <a:pPr lvl="0"/>
            <a:r>
              <a:rPr lang="en-US" sz="2300" dirty="0"/>
              <a:t>Employees may also use compensatory time in lieu of sick leave.</a:t>
            </a:r>
          </a:p>
          <a:p>
            <a:pPr marL="114300" indent="0">
              <a:buNone/>
            </a:pPr>
            <a:r>
              <a:rPr lang="en-US" sz="2300" dirty="0"/>
              <a:t>The Fair Labor Standards Act limits the amount of compensatory time most employees can accrue up to 240 hours.  </a:t>
            </a:r>
          </a:p>
          <a:p>
            <a:pPr marL="114300" indent="0">
              <a:buNone/>
            </a:pPr>
            <a:r>
              <a:rPr lang="en-US" sz="2300" dirty="0"/>
              <a:t>Note:  Requests by employees for use of Compensatory Leave Time are handled in the same manner as requests for Annual Leave.  Departments will work with employees to schedule Compensatory Leave Time that meets the employee’s needs and least interrupts the duties for the department.  Unused Compensatory Time will be paid upon termination of employment.</a:t>
            </a:r>
          </a:p>
          <a:p>
            <a:endParaRPr lang="en-US" dirty="0"/>
          </a:p>
        </p:txBody>
      </p:sp>
    </p:spTree>
    <p:extLst>
      <p:ext uri="{BB962C8B-B14F-4D97-AF65-F5344CB8AC3E}">
        <p14:creationId xmlns:p14="http://schemas.microsoft.com/office/powerpoint/2010/main" val="2125029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Payout Form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4851770"/>
              </p:ext>
            </p:extLst>
          </p:nvPr>
        </p:nvGraphicFramePr>
        <p:xfrm>
          <a:off x="1371601" y="1065255"/>
          <a:ext cx="5486399" cy="5524496"/>
        </p:xfrm>
        <a:graphic>
          <a:graphicData uri="http://schemas.openxmlformats.org/drawingml/2006/table">
            <a:tbl>
              <a:tblPr firstRow="1" firstCol="1" lastRow="1" lastCol="1" bandRow="1" bandCol="1">
                <a:tableStyleId>{9D7B26C5-4107-4FEC-AEDC-1716B250A1EF}</a:tableStyleId>
              </a:tblPr>
              <a:tblGrid>
                <a:gridCol w="1046350">
                  <a:extLst>
                    <a:ext uri="{9D8B030D-6E8A-4147-A177-3AD203B41FA5}">
                      <a16:colId xmlns:a16="http://schemas.microsoft.com/office/drawing/2014/main" val="20000"/>
                    </a:ext>
                  </a:extLst>
                </a:gridCol>
                <a:gridCol w="1712208">
                  <a:extLst>
                    <a:ext uri="{9D8B030D-6E8A-4147-A177-3AD203B41FA5}">
                      <a16:colId xmlns:a16="http://schemas.microsoft.com/office/drawing/2014/main" val="20001"/>
                    </a:ext>
                  </a:extLst>
                </a:gridCol>
                <a:gridCol w="78212">
                  <a:extLst>
                    <a:ext uri="{9D8B030D-6E8A-4147-A177-3AD203B41FA5}">
                      <a16:colId xmlns:a16="http://schemas.microsoft.com/office/drawing/2014/main" val="20002"/>
                    </a:ext>
                  </a:extLst>
                </a:gridCol>
                <a:gridCol w="555796">
                  <a:extLst>
                    <a:ext uri="{9D8B030D-6E8A-4147-A177-3AD203B41FA5}">
                      <a16:colId xmlns:a16="http://schemas.microsoft.com/office/drawing/2014/main" val="20003"/>
                    </a:ext>
                  </a:extLst>
                </a:gridCol>
                <a:gridCol w="2093833">
                  <a:extLst>
                    <a:ext uri="{9D8B030D-6E8A-4147-A177-3AD203B41FA5}">
                      <a16:colId xmlns:a16="http://schemas.microsoft.com/office/drawing/2014/main" val="20004"/>
                    </a:ext>
                  </a:extLst>
                </a:gridCol>
              </a:tblGrid>
              <a:tr h="761746">
                <a:tc gridSpan="5">
                  <a:txBody>
                    <a:bodyPr/>
                    <a:lstStyle/>
                    <a:p>
                      <a:pPr marL="0" marR="0" algn="ctr">
                        <a:spcBef>
                          <a:spcPts val="0"/>
                        </a:spcBef>
                        <a:spcAft>
                          <a:spcPts val="0"/>
                        </a:spcAft>
                      </a:pPr>
                      <a:r>
                        <a:rPr lang="en-US" sz="1000" dirty="0">
                          <a:effectLst/>
                        </a:rPr>
                        <a:t>          </a:t>
                      </a:r>
                    </a:p>
                    <a:p>
                      <a:pPr marL="0" marR="0" algn="ctr">
                        <a:spcBef>
                          <a:spcPts val="0"/>
                        </a:spcBef>
                        <a:spcAft>
                          <a:spcPts val="0"/>
                        </a:spcAft>
                        <a:tabLst>
                          <a:tab pos="590550" algn="l"/>
                          <a:tab pos="3331845" algn="ctr"/>
                        </a:tabLst>
                      </a:pPr>
                      <a:r>
                        <a:rPr lang="en-US" sz="1000" dirty="0">
                          <a:effectLst/>
                        </a:rPr>
                        <a:t>University of Central Arkansas</a:t>
                      </a:r>
                    </a:p>
                    <a:p>
                      <a:pPr marL="0" marR="0" algn="ctr">
                        <a:spcBef>
                          <a:spcPts val="0"/>
                        </a:spcBef>
                        <a:spcAft>
                          <a:spcPts val="0"/>
                        </a:spcAft>
                      </a:pPr>
                      <a:r>
                        <a:rPr lang="en-US" sz="1000" dirty="0">
                          <a:effectLst/>
                        </a:rPr>
                        <a:t>      Compensatory Time</a:t>
                      </a:r>
                    </a:p>
                    <a:p>
                      <a:pPr marL="0" marR="0" algn="ctr">
                        <a:spcBef>
                          <a:spcPts val="0"/>
                        </a:spcBef>
                        <a:spcAft>
                          <a:spcPts val="0"/>
                        </a:spcAft>
                      </a:pPr>
                      <a:r>
                        <a:rPr lang="en-US" sz="1000" dirty="0">
                          <a:effectLst/>
                        </a:rPr>
                        <a:t>  Payout Form</a:t>
                      </a:r>
                    </a:p>
                    <a:p>
                      <a:pPr marL="0" marR="0" algn="ctr">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35181" marR="3518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37114">
                <a:tc gridSpan="5">
                  <a:txBody>
                    <a:bodyPr/>
                    <a:lstStyle/>
                    <a:p>
                      <a:pPr marL="0" marR="0">
                        <a:spcBef>
                          <a:spcPts val="0"/>
                        </a:spcBef>
                        <a:spcAft>
                          <a:spcPts val="0"/>
                        </a:spcAft>
                      </a:pPr>
                      <a:r>
                        <a:rPr lang="en-US" sz="900">
                          <a:effectLst/>
                        </a:rPr>
                        <a:t>Name:  </a:t>
                      </a:r>
                      <a:endParaRPr lang="en-US" sz="900">
                        <a:effectLst/>
                        <a:latin typeface="Times New Roman" panose="02020603050405020304" pitchFamily="18" charset="0"/>
                        <a:ea typeface="Times New Roman" panose="02020603050405020304" pitchFamily="18" charset="0"/>
                      </a:endParaRPr>
                    </a:p>
                  </a:txBody>
                  <a:tcPr marL="35181" marR="3518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891536">
                <a:tc>
                  <a:txBody>
                    <a:bodyPr/>
                    <a:lstStyle/>
                    <a:p>
                      <a:pPr marL="0" marR="0">
                        <a:spcBef>
                          <a:spcPts val="0"/>
                        </a:spcBef>
                        <a:spcAft>
                          <a:spcPts val="0"/>
                        </a:spcAft>
                      </a:pPr>
                      <a:r>
                        <a:rPr lang="en-US" sz="900">
                          <a:effectLst/>
                        </a:rPr>
                        <a:t> </a:t>
                      </a:r>
                    </a:p>
                    <a:p>
                      <a:pPr marL="0" marR="0">
                        <a:spcBef>
                          <a:spcPts val="0"/>
                        </a:spcBef>
                        <a:spcAft>
                          <a:spcPts val="0"/>
                        </a:spcAft>
                      </a:pPr>
                      <a:r>
                        <a:rPr lang="en-US" sz="900">
                          <a:effectLst/>
                        </a:rPr>
                        <a:t>Department:</a:t>
                      </a:r>
                      <a:endParaRPr lang="en-US" sz="900">
                        <a:effectLst/>
                        <a:latin typeface="Times New Roman" panose="02020603050405020304" pitchFamily="18" charset="0"/>
                        <a:ea typeface="Times New Roman" panose="02020603050405020304" pitchFamily="18" charset="0"/>
                      </a:endParaRPr>
                    </a:p>
                  </a:txBody>
                  <a:tcPr marL="35181" marR="35181" marT="0" marB="0"/>
                </a:tc>
                <a:tc>
                  <a:txBody>
                    <a:bodyPr/>
                    <a:lstStyle/>
                    <a:p>
                      <a:pPr marL="0" marR="0">
                        <a:spcBef>
                          <a:spcPts val="0"/>
                        </a:spcBef>
                        <a:spcAft>
                          <a:spcPts val="0"/>
                        </a:spcAft>
                      </a:pPr>
                      <a:r>
                        <a:rPr lang="en-US" sz="900" dirty="0">
                          <a:effectLst/>
                        </a:rPr>
                        <a:t> </a:t>
                      </a:r>
                    </a:p>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35181" marR="35181" marT="0" marB="0"/>
                </a:tc>
                <a:tc gridSpan="2">
                  <a:txBody>
                    <a:bodyPr/>
                    <a:lstStyle/>
                    <a:p>
                      <a:pPr marL="0" marR="0">
                        <a:spcBef>
                          <a:spcPts val="0"/>
                        </a:spcBef>
                        <a:spcAft>
                          <a:spcPts val="0"/>
                        </a:spcAft>
                      </a:pPr>
                      <a:r>
                        <a:rPr lang="en-US" sz="900" dirty="0">
                          <a:effectLst/>
                        </a:rPr>
                        <a:t> </a:t>
                      </a:r>
                    </a:p>
                    <a:p>
                      <a:pPr marL="0" marR="0">
                        <a:spcBef>
                          <a:spcPts val="0"/>
                        </a:spcBef>
                        <a:spcAft>
                          <a:spcPts val="0"/>
                        </a:spcAft>
                      </a:pPr>
                      <a:r>
                        <a:rPr lang="en-US" sz="900" dirty="0">
                          <a:effectLst/>
                        </a:rPr>
                        <a:t>Employee ID Number:</a:t>
                      </a:r>
                      <a:endParaRPr lang="en-US" sz="900" dirty="0">
                        <a:effectLst/>
                        <a:latin typeface="Times New Roman" panose="02020603050405020304" pitchFamily="18" charset="0"/>
                        <a:ea typeface="Times New Roman" panose="02020603050405020304" pitchFamily="18" charset="0"/>
                      </a:endParaRPr>
                    </a:p>
                  </a:txBody>
                  <a:tcPr marL="35181" marR="35181" marT="0" marB="0"/>
                </a:tc>
                <a:tc hMerge="1">
                  <a:txBody>
                    <a:bodyPr/>
                    <a:lstStyle/>
                    <a:p>
                      <a:endParaRPr lang="en-US"/>
                    </a:p>
                  </a:txBody>
                  <a:tcPr/>
                </a:tc>
                <a:tc>
                  <a:txBody>
                    <a:bodyPr/>
                    <a:lstStyle/>
                    <a:p>
                      <a:pPr marL="0" marR="0">
                        <a:spcBef>
                          <a:spcPts val="0"/>
                        </a:spcBef>
                        <a:spcAft>
                          <a:spcPts val="0"/>
                        </a:spcAft>
                      </a:pPr>
                      <a:r>
                        <a:rPr lang="en-US" sz="600">
                          <a:effectLst/>
                        </a:rPr>
                        <a:t> </a:t>
                      </a:r>
                    </a:p>
                    <a:p>
                      <a:pPr marL="0" marR="0">
                        <a:spcBef>
                          <a:spcPts val="0"/>
                        </a:spcBef>
                        <a:spcAft>
                          <a:spcPts val="0"/>
                        </a:spcAft>
                      </a:pPr>
                      <a:r>
                        <a:rPr lang="en-US" sz="500">
                          <a:effectLst/>
                        </a:rPr>
                        <a:t> </a:t>
                      </a:r>
                      <a:endParaRPr lang="en-US" sz="600">
                        <a:effectLst/>
                        <a:latin typeface="Times New Roman" panose="02020603050405020304" pitchFamily="18" charset="0"/>
                        <a:ea typeface="Times New Roman" panose="02020603050405020304" pitchFamily="18" charset="0"/>
                      </a:endParaRPr>
                    </a:p>
                  </a:txBody>
                  <a:tcPr marL="35181" marR="35181" marT="0" marB="0"/>
                </a:tc>
                <a:extLst>
                  <a:ext uri="{0D108BD9-81ED-4DB2-BD59-A6C34878D82A}">
                    <a16:rowId xmlns:a16="http://schemas.microsoft.com/office/drawing/2014/main" val="10002"/>
                  </a:ext>
                </a:extLst>
              </a:tr>
              <a:tr h="457048">
                <a:tc gridSpan="5">
                  <a:txBody>
                    <a:bodyPr/>
                    <a:lstStyle/>
                    <a:p>
                      <a:pPr marL="0" marR="0" algn="ctr">
                        <a:spcBef>
                          <a:spcPts val="0"/>
                        </a:spcBef>
                        <a:spcAft>
                          <a:spcPts val="0"/>
                        </a:spcAft>
                      </a:pPr>
                      <a:r>
                        <a:rPr lang="en-US" sz="1000" u="sng" dirty="0">
                          <a:effectLst/>
                        </a:rPr>
                        <a:t>COMP TIME PAYOUT REQUEST</a:t>
                      </a:r>
                      <a:endParaRPr lang="en-US" sz="1000" dirty="0">
                        <a:effectLst/>
                      </a:endParaRPr>
                    </a:p>
                    <a:p>
                      <a:pPr marL="0" marR="0">
                        <a:spcBef>
                          <a:spcPts val="0"/>
                        </a:spcBef>
                        <a:spcAft>
                          <a:spcPts val="0"/>
                        </a:spcAft>
                      </a:pPr>
                      <a:r>
                        <a:rPr lang="en-US" sz="1000" u="none" strike="noStrike" dirty="0">
                          <a:effectLst/>
                        </a:rPr>
                        <a:t> </a:t>
                      </a:r>
                      <a:endParaRPr lang="en-US" sz="1000" dirty="0">
                        <a:effectLst/>
                      </a:endParaRPr>
                    </a:p>
                    <a:p>
                      <a:pPr marL="0" marR="0">
                        <a:spcBef>
                          <a:spcPts val="0"/>
                        </a:spcBef>
                        <a:spcAft>
                          <a:spcPts val="0"/>
                        </a:spcAft>
                      </a:pPr>
                      <a:r>
                        <a:rPr lang="en-US" sz="1000" dirty="0">
                          <a:effectLst/>
                        </a:rPr>
                        <a:t>Number of Compensation Payout Hours requested:   </a:t>
                      </a:r>
                      <a:endParaRPr lang="en-US" sz="1000" dirty="0">
                        <a:effectLst/>
                        <a:latin typeface="Times New Roman" panose="02020603050405020304" pitchFamily="18" charset="0"/>
                        <a:ea typeface="Times New Roman" panose="02020603050405020304" pitchFamily="18" charset="0"/>
                      </a:endParaRPr>
                    </a:p>
                  </a:txBody>
                  <a:tcPr marL="35181" marR="3518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914095">
                <a:tc gridSpan="5">
                  <a:txBody>
                    <a:bodyPr/>
                    <a:lstStyle/>
                    <a:p>
                      <a:pPr marL="0" marR="0">
                        <a:spcBef>
                          <a:spcPts val="0"/>
                        </a:spcBef>
                        <a:spcAft>
                          <a:spcPts val="0"/>
                        </a:spcAft>
                      </a:pPr>
                      <a:r>
                        <a:rPr lang="en-US" sz="1000" dirty="0">
                          <a:effectLst/>
                        </a:rPr>
                        <a:t>Agreement:  I hereby request a cash-out option of up to one hundred twenty (120) hours of accrued comp hours under the following conditions:</a:t>
                      </a:r>
                    </a:p>
                    <a:p>
                      <a:pPr marL="0" marR="0">
                        <a:spcBef>
                          <a:spcPts val="0"/>
                        </a:spcBef>
                        <a:spcAft>
                          <a:spcPts val="0"/>
                        </a:spcAft>
                      </a:pPr>
                      <a:r>
                        <a:rPr lang="en-US" sz="1000" dirty="0">
                          <a:effectLst/>
                        </a:rPr>
                        <a:t> </a:t>
                      </a:r>
                    </a:p>
                    <a:p>
                      <a:pPr marL="342900" marR="0" lvl="0" indent="-342900" algn="just">
                        <a:spcBef>
                          <a:spcPts val="0"/>
                        </a:spcBef>
                        <a:spcAft>
                          <a:spcPts val="0"/>
                        </a:spcAft>
                        <a:buFont typeface="+mj-lt"/>
                        <a:buAutoNum type="alphaLcParenR"/>
                        <a:tabLst>
                          <a:tab pos="628650" algn="l"/>
                          <a:tab pos="685800" algn="l"/>
                          <a:tab pos="914400" algn="l"/>
                          <a:tab pos="1371600" algn="l"/>
                          <a:tab pos="2926080" algn="l"/>
                        </a:tabLst>
                      </a:pPr>
                      <a:r>
                        <a:rPr lang="en-US" sz="1000" dirty="0">
                          <a:effectLst/>
                        </a:rPr>
                        <a:t>  Employee must have at least eighty (80) hours accrued leave time remaining after the time of cash out. </a:t>
                      </a:r>
                    </a:p>
                    <a:p>
                      <a:pPr marL="342900" marR="0" lvl="0" indent="-342900" algn="just">
                        <a:spcBef>
                          <a:spcPts val="0"/>
                        </a:spcBef>
                        <a:spcAft>
                          <a:spcPts val="0"/>
                        </a:spcAft>
                        <a:buFont typeface="+mj-lt"/>
                        <a:buAutoNum type="alphaLcParenR"/>
                        <a:tabLst>
                          <a:tab pos="685800" algn="l"/>
                          <a:tab pos="914400" algn="l"/>
                          <a:tab pos="1371600" algn="l"/>
                          <a:tab pos="2926080" algn="l"/>
                        </a:tabLst>
                      </a:pPr>
                      <a:r>
                        <a:rPr lang="en-US" sz="1000" dirty="0">
                          <a:effectLst/>
                        </a:rPr>
                        <a:t>Normal requests should be made no more than once per quarter </a:t>
                      </a:r>
                      <a:endParaRPr lang="en-US" sz="1000" dirty="0">
                        <a:effectLst/>
                        <a:latin typeface="Times New Roman" panose="02020603050405020304" pitchFamily="18" charset="0"/>
                        <a:ea typeface="Times New Roman" panose="02020603050405020304" pitchFamily="18" charset="0"/>
                      </a:endParaRPr>
                    </a:p>
                  </a:txBody>
                  <a:tcPr marL="35181" marR="3518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1675841">
                <a:tc gridSpan="5">
                  <a:txBody>
                    <a:bodyPr/>
                    <a:lstStyle/>
                    <a:p>
                      <a:pPr marL="0" marR="0">
                        <a:spcBef>
                          <a:spcPts val="0"/>
                        </a:spcBef>
                        <a:spcAft>
                          <a:spcPts val="0"/>
                        </a:spcAft>
                      </a:pPr>
                      <a:r>
                        <a:rPr lang="en-US" sz="1000" dirty="0">
                          <a:effectLst/>
                        </a:rPr>
                        <a:t>Reason for Compensatory Time Payout (Why work is designated as essential, cannot be completed during workday, and is paid time instead of compensatory time):</a:t>
                      </a:r>
                    </a:p>
                    <a:p>
                      <a:pPr marL="0" marR="0">
                        <a:spcBef>
                          <a:spcPts val="0"/>
                        </a:spcBef>
                        <a:spcAft>
                          <a:spcPts val="0"/>
                        </a:spcAft>
                      </a:pPr>
                      <a:r>
                        <a:rPr lang="en-US" sz="1000" dirty="0">
                          <a:effectLst/>
                        </a:rPr>
                        <a:t> </a:t>
                      </a:r>
                    </a:p>
                    <a:p>
                      <a:pPr marL="0" marR="0">
                        <a:spcBef>
                          <a:spcPts val="0"/>
                        </a:spcBef>
                        <a:spcAft>
                          <a:spcPts val="0"/>
                        </a:spcAft>
                      </a:pPr>
                      <a:r>
                        <a:rPr lang="en-US" sz="1000" dirty="0">
                          <a:effectLst/>
                        </a:rPr>
                        <a:t> </a:t>
                      </a:r>
                    </a:p>
                    <a:p>
                      <a:pPr marL="0" marR="0">
                        <a:spcBef>
                          <a:spcPts val="0"/>
                        </a:spcBef>
                        <a:spcAft>
                          <a:spcPts val="0"/>
                        </a:spcAft>
                      </a:pPr>
                      <a:r>
                        <a:rPr lang="en-US" sz="1000" dirty="0">
                          <a:effectLst/>
                        </a:rPr>
                        <a:t> </a:t>
                      </a:r>
                    </a:p>
                    <a:p>
                      <a:pPr marL="0" marR="0">
                        <a:spcBef>
                          <a:spcPts val="0"/>
                        </a:spcBef>
                        <a:spcAft>
                          <a:spcPts val="0"/>
                        </a:spcAft>
                      </a:pPr>
                      <a:r>
                        <a:rPr lang="en-US" sz="1000" dirty="0">
                          <a:effectLst/>
                        </a:rPr>
                        <a:t> </a:t>
                      </a:r>
                    </a:p>
                    <a:p>
                      <a:pPr marL="0" marR="0">
                        <a:spcBef>
                          <a:spcPts val="0"/>
                        </a:spcBef>
                        <a:spcAft>
                          <a:spcPts val="0"/>
                        </a:spcAft>
                      </a:pPr>
                      <a:r>
                        <a:rPr lang="en-US" sz="1000" dirty="0">
                          <a:effectLst/>
                        </a:rPr>
                        <a:t> </a:t>
                      </a:r>
                    </a:p>
                    <a:p>
                      <a:pPr marL="0" marR="0">
                        <a:spcBef>
                          <a:spcPts val="0"/>
                        </a:spcBef>
                        <a:spcAft>
                          <a:spcPts val="0"/>
                        </a:spcAft>
                      </a:pPr>
                      <a:r>
                        <a:rPr lang="en-US" sz="1000" dirty="0">
                          <a:effectLst/>
                        </a:rPr>
                        <a:t> </a:t>
                      </a:r>
                    </a:p>
                    <a:p>
                      <a:pPr marL="0" marR="0">
                        <a:spcBef>
                          <a:spcPts val="0"/>
                        </a:spcBef>
                        <a:spcAft>
                          <a:spcPts val="0"/>
                        </a:spcAft>
                      </a:pPr>
                      <a:r>
                        <a:rPr lang="en-US" sz="1000" dirty="0">
                          <a:effectLst/>
                        </a:rPr>
                        <a:t> </a:t>
                      </a:r>
                    </a:p>
                    <a:p>
                      <a:pPr marL="0" marR="0">
                        <a:spcBef>
                          <a:spcPts val="0"/>
                        </a:spcBef>
                        <a:spcAft>
                          <a:spcPts val="0"/>
                        </a:spcAft>
                      </a:pPr>
                      <a:r>
                        <a:rPr lang="en-US" sz="1000" dirty="0">
                          <a:effectLst/>
                        </a:rPr>
                        <a:t> </a:t>
                      </a:r>
                    </a:p>
                    <a:p>
                      <a:pPr marL="0" marR="0">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35181" marR="3518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274229">
                <a:tc gridSpan="3">
                  <a:txBody>
                    <a:bodyPr/>
                    <a:lstStyle/>
                    <a:p>
                      <a:pPr marL="0" marR="0">
                        <a:spcBef>
                          <a:spcPts val="0"/>
                        </a:spcBef>
                        <a:spcAft>
                          <a:spcPts val="0"/>
                        </a:spcAft>
                      </a:pPr>
                      <a:r>
                        <a:rPr lang="en-US" sz="900">
                          <a:effectLst/>
                        </a:rPr>
                        <a:t> </a:t>
                      </a:r>
                    </a:p>
                    <a:p>
                      <a:pPr marL="0" marR="0">
                        <a:spcBef>
                          <a:spcPts val="0"/>
                        </a:spcBef>
                        <a:spcAft>
                          <a:spcPts val="0"/>
                        </a:spcAft>
                      </a:pPr>
                      <a:r>
                        <a:rPr lang="en-US" sz="900">
                          <a:effectLst/>
                        </a:rPr>
                        <a:t>Employee Signature</a:t>
                      </a:r>
                      <a:endParaRPr lang="en-US" sz="900">
                        <a:effectLst/>
                        <a:latin typeface="Times New Roman" panose="02020603050405020304" pitchFamily="18" charset="0"/>
                        <a:ea typeface="Times New Roman" panose="02020603050405020304" pitchFamily="18" charset="0"/>
                      </a:endParaRPr>
                    </a:p>
                  </a:txBody>
                  <a:tcPr marL="35181" marR="35181" marT="0" marB="0"/>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900" dirty="0">
                          <a:effectLst/>
                        </a:rPr>
                        <a:t>Date</a:t>
                      </a:r>
                      <a:endParaRPr lang="en-US" sz="900" dirty="0">
                        <a:effectLst/>
                        <a:latin typeface="Times New Roman" panose="02020603050405020304" pitchFamily="18" charset="0"/>
                        <a:ea typeface="Times New Roman" panose="02020603050405020304" pitchFamily="18" charset="0"/>
                      </a:endParaRPr>
                    </a:p>
                  </a:txBody>
                  <a:tcPr marL="35181" marR="35181" marT="0" marB="0" anchor="b"/>
                </a:tc>
                <a:tc hMerge="1">
                  <a:txBody>
                    <a:bodyPr/>
                    <a:lstStyle/>
                    <a:p>
                      <a:endParaRPr lang="en-US"/>
                    </a:p>
                  </a:txBody>
                  <a:tcPr/>
                </a:tc>
                <a:extLst>
                  <a:ext uri="{0D108BD9-81ED-4DB2-BD59-A6C34878D82A}">
                    <a16:rowId xmlns:a16="http://schemas.microsoft.com/office/drawing/2014/main" val="10006"/>
                  </a:ext>
                </a:extLst>
              </a:tr>
              <a:tr h="274229">
                <a:tc gridSpan="3">
                  <a:txBody>
                    <a:bodyPr/>
                    <a:lstStyle/>
                    <a:p>
                      <a:pPr marL="0" marR="0">
                        <a:spcBef>
                          <a:spcPts val="0"/>
                        </a:spcBef>
                        <a:spcAft>
                          <a:spcPts val="0"/>
                        </a:spcAft>
                      </a:pPr>
                      <a:r>
                        <a:rPr lang="en-US" sz="900">
                          <a:effectLst/>
                        </a:rPr>
                        <a:t> </a:t>
                      </a:r>
                    </a:p>
                    <a:p>
                      <a:pPr marL="0" marR="0">
                        <a:spcBef>
                          <a:spcPts val="0"/>
                        </a:spcBef>
                        <a:spcAft>
                          <a:spcPts val="0"/>
                        </a:spcAft>
                      </a:pPr>
                      <a:r>
                        <a:rPr lang="en-US" sz="900">
                          <a:effectLst/>
                        </a:rPr>
                        <a:t>Department Head Signature</a:t>
                      </a:r>
                      <a:endParaRPr lang="en-US" sz="900">
                        <a:effectLst/>
                        <a:latin typeface="Times New Roman" panose="02020603050405020304" pitchFamily="18" charset="0"/>
                        <a:ea typeface="Times New Roman" panose="02020603050405020304" pitchFamily="18" charset="0"/>
                      </a:endParaRPr>
                    </a:p>
                  </a:txBody>
                  <a:tcPr marL="35181" marR="35181" marT="0" marB="0"/>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900">
                          <a:effectLst/>
                        </a:rPr>
                        <a:t> </a:t>
                      </a:r>
                    </a:p>
                    <a:p>
                      <a:pPr marL="0" marR="0">
                        <a:spcBef>
                          <a:spcPts val="0"/>
                        </a:spcBef>
                        <a:spcAft>
                          <a:spcPts val="0"/>
                        </a:spcAft>
                      </a:pPr>
                      <a:r>
                        <a:rPr lang="en-US" sz="900">
                          <a:effectLst/>
                        </a:rPr>
                        <a:t>Date  </a:t>
                      </a:r>
                      <a:endParaRPr lang="en-US" sz="900">
                        <a:effectLst/>
                        <a:latin typeface="Times New Roman" panose="02020603050405020304" pitchFamily="18" charset="0"/>
                        <a:ea typeface="Times New Roman" panose="02020603050405020304" pitchFamily="18" charset="0"/>
                      </a:endParaRPr>
                    </a:p>
                  </a:txBody>
                  <a:tcPr marL="35181" marR="35181" marT="0" marB="0"/>
                </a:tc>
                <a:tc hMerge="1">
                  <a:txBody>
                    <a:bodyPr/>
                    <a:lstStyle/>
                    <a:p>
                      <a:endParaRPr lang="en-US"/>
                    </a:p>
                  </a:txBody>
                  <a:tcPr/>
                </a:tc>
                <a:extLst>
                  <a:ext uri="{0D108BD9-81ED-4DB2-BD59-A6C34878D82A}">
                    <a16:rowId xmlns:a16="http://schemas.microsoft.com/office/drawing/2014/main" val="10007"/>
                  </a:ext>
                </a:extLst>
              </a:tr>
              <a:tr h="137114">
                <a:tc gridSpan="3">
                  <a:txBody>
                    <a:bodyPr/>
                    <a:lstStyle/>
                    <a:p>
                      <a:pPr marL="0" marR="0">
                        <a:spcBef>
                          <a:spcPts val="0"/>
                        </a:spcBef>
                        <a:spcAft>
                          <a:spcPts val="0"/>
                        </a:spcAft>
                      </a:pPr>
                      <a:r>
                        <a:rPr lang="en-US" sz="900">
                          <a:effectLst/>
                        </a:rPr>
                        <a:t>Vice President Signature</a:t>
                      </a:r>
                      <a:endParaRPr lang="en-US" sz="900">
                        <a:effectLst/>
                        <a:latin typeface="Times New Roman" panose="02020603050405020304" pitchFamily="18" charset="0"/>
                        <a:ea typeface="Times New Roman" panose="02020603050405020304" pitchFamily="18" charset="0"/>
                      </a:endParaRPr>
                    </a:p>
                  </a:txBody>
                  <a:tcPr marL="35181" marR="35181" marT="0" marB="0" anchor="b"/>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900" dirty="0">
                          <a:effectLst/>
                        </a:rPr>
                        <a:t>Date</a:t>
                      </a:r>
                      <a:endParaRPr lang="en-US" sz="900" dirty="0">
                        <a:effectLst/>
                        <a:latin typeface="Times New Roman" panose="02020603050405020304" pitchFamily="18" charset="0"/>
                        <a:ea typeface="Times New Roman" panose="02020603050405020304" pitchFamily="18" charset="0"/>
                      </a:endParaRPr>
                    </a:p>
                  </a:txBody>
                  <a:tcPr marL="35181" marR="35181" marT="0" marB="0" anchor="b"/>
                </a:tc>
                <a:tc hMerge="1">
                  <a:txBody>
                    <a:bodyPr/>
                    <a:lstStyle/>
                    <a:p>
                      <a:endParaRPr lang="en-US"/>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071622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Information to note	</a:t>
            </a:r>
            <a:endParaRPr lang="en-US" dirty="0"/>
          </a:p>
        </p:txBody>
      </p:sp>
      <p:sp>
        <p:nvSpPr>
          <p:cNvPr id="3" name="Content Placeholder 2"/>
          <p:cNvSpPr>
            <a:spLocks noGrp="1"/>
          </p:cNvSpPr>
          <p:nvPr>
            <p:ph idx="1"/>
          </p:nvPr>
        </p:nvSpPr>
        <p:spPr/>
        <p:txBody>
          <a:bodyPr/>
          <a:lstStyle/>
          <a:p>
            <a:r>
              <a:rPr lang="en-US" dirty="0" smtClean="0"/>
              <a:t>The official timekeeper will be responsible for all department time entry into Banner. (comp time and student, part time and extra help timesheets)</a:t>
            </a:r>
          </a:p>
          <a:p>
            <a:pPr lvl="1"/>
            <a:r>
              <a:rPr lang="en-US" dirty="0" smtClean="0"/>
              <a:t>If you want other individuals to approve timesheets in your department organization besides the official timekeeper, a proxy will need to be set up via Employee Self Service for those individuals.</a:t>
            </a:r>
          </a:p>
          <a:p>
            <a:pPr marL="411480" lvl="1" indent="0">
              <a:buNone/>
            </a:pPr>
            <a:endParaRPr lang="en-US" dirty="0" smtClean="0"/>
          </a:p>
          <a:p>
            <a:r>
              <a:rPr lang="en-US" dirty="0" smtClean="0"/>
              <a:t>Timekeepers will only enter EARNED compensatory time into Banner for each pay period. </a:t>
            </a:r>
          </a:p>
          <a:p>
            <a:pPr lvl="1"/>
            <a:r>
              <a:rPr lang="en-US" dirty="0" smtClean="0"/>
              <a:t>Employees will enter used compensatory time into self service when they complete their leave report each pay period.  </a:t>
            </a:r>
          </a:p>
          <a:p>
            <a:pPr marL="411480" lvl="1" indent="0">
              <a:buNone/>
            </a:pPr>
            <a:endParaRPr lang="en-US" dirty="0" smtClean="0"/>
          </a:p>
          <a:p>
            <a:endParaRPr lang="en-US" dirty="0"/>
          </a:p>
        </p:txBody>
      </p:sp>
    </p:spTree>
    <p:extLst>
      <p:ext uri="{BB962C8B-B14F-4D97-AF65-F5344CB8AC3E}">
        <p14:creationId xmlns:p14="http://schemas.microsoft.com/office/powerpoint/2010/main" val="1655107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information cont.</a:t>
            </a:r>
            <a:endParaRPr lang="en-US" dirty="0"/>
          </a:p>
        </p:txBody>
      </p:sp>
      <p:sp>
        <p:nvSpPr>
          <p:cNvPr id="3" name="Content Placeholder 2"/>
          <p:cNvSpPr>
            <a:spLocks noGrp="1"/>
          </p:cNvSpPr>
          <p:nvPr>
            <p:ph idx="1"/>
          </p:nvPr>
        </p:nvSpPr>
        <p:spPr/>
        <p:txBody>
          <a:bodyPr>
            <a:normAutofit lnSpcReduction="10000"/>
          </a:bodyPr>
          <a:lstStyle/>
          <a:p>
            <a:r>
              <a:rPr lang="en-US" b="1" dirty="0"/>
              <a:t>Timekeepers will have </a:t>
            </a:r>
            <a:r>
              <a:rPr lang="en-US" b="1" dirty="0" smtClean="0"/>
              <a:t>one(1) </a:t>
            </a:r>
            <a:r>
              <a:rPr lang="en-US" b="1" dirty="0"/>
              <a:t>business </a:t>
            </a:r>
            <a:r>
              <a:rPr lang="en-US" b="1" dirty="0" smtClean="0"/>
              <a:t>day </a:t>
            </a:r>
            <a:r>
              <a:rPr lang="en-US" b="1" dirty="0"/>
              <a:t>after the last day of the </a:t>
            </a:r>
            <a:r>
              <a:rPr lang="en-US" b="1" dirty="0" smtClean="0"/>
              <a:t>prior pay </a:t>
            </a:r>
            <a:r>
              <a:rPr lang="en-US" b="1" dirty="0"/>
              <a:t>period to enter earned comp time into </a:t>
            </a:r>
            <a:r>
              <a:rPr lang="en-US" b="1" dirty="0" smtClean="0"/>
              <a:t>Banner. There will be an additional day for the supervisor to approve the time. All hours will need to be submitted and approved by the second business day after the last day of the previous pay period. </a:t>
            </a:r>
            <a:endParaRPr lang="en-US" b="1" dirty="0"/>
          </a:p>
          <a:p>
            <a:pPr lvl="1"/>
            <a:r>
              <a:rPr lang="en-US" dirty="0" smtClean="0"/>
              <a:t>If the payroll ends mid week it will go in with the next one.  </a:t>
            </a:r>
            <a:endParaRPr lang="en-US" dirty="0"/>
          </a:p>
          <a:p>
            <a:pPr lvl="2"/>
            <a:r>
              <a:rPr lang="en-US" dirty="0" smtClean="0"/>
              <a:t>Ex.  For March 1-15 payroll it will end on March 12.  So, we will not need the 14 &amp; 15, until the next payroll because the week is split.  You wouldn’t know their overtime hours until the end of the week.</a:t>
            </a:r>
          </a:p>
          <a:p>
            <a:pPr marL="411480" lvl="1" indent="0">
              <a:buNone/>
            </a:pPr>
            <a:endParaRPr lang="en-US" dirty="0" smtClean="0"/>
          </a:p>
          <a:p>
            <a:r>
              <a:rPr lang="en-US" dirty="0" smtClean="0"/>
              <a:t>When entering hours into Banner, you will be entering hours for the pay period prior to the one we are in. </a:t>
            </a:r>
          </a:p>
          <a:p>
            <a:pPr lvl="1"/>
            <a:r>
              <a:rPr lang="en-US" dirty="0" smtClean="0"/>
              <a:t>For example, 3/1-3/15’s payroll ID is SM 17, but you will enter it in Banner during payroll ID SM18.  </a:t>
            </a:r>
            <a:endParaRPr lang="en-US" dirty="0"/>
          </a:p>
        </p:txBody>
      </p:sp>
    </p:spTree>
    <p:extLst>
      <p:ext uri="{BB962C8B-B14F-4D97-AF65-F5344CB8AC3E}">
        <p14:creationId xmlns:p14="http://schemas.microsoft.com/office/powerpoint/2010/main" val="2596990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949103996"/>
              </p:ext>
            </p:extLst>
          </p:nvPr>
        </p:nvGraphicFramePr>
        <p:xfrm>
          <a:off x="457200" y="224118"/>
          <a:ext cx="6858000" cy="6938682"/>
        </p:xfrm>
        <a:graphic>
          <a:graphicData uri="http://schemas.openxmlformats.org/presentationml/2006/ole">
            <mc:AlternateContent xmlns:mc="http://schemas.openxmlformats.org/markup-compatibility/2006">
              <mc:Choice xmlns:v="urn:schemas-microsoft-com:vml" Requires="v">
                <p:oleObj spid="_x0000_s2070" name="Acrobat Document" r:id="rId4" imgW="5829138" imgH="7543648" progId="AcroExch.Document.DC">
                  <p:embed/>
                </p:oleObj>
              </mc:Choice>
              <mc:Fallback>
                <p:oleObj name="Acrobat Document" r:id="rId4" imgW="5829138" imgH="7543648" progId="AcroExch.Document.DC">
                  <p:embed/>
                  <p:pic>
                    <p:nvPicPr>
                      <p:cNvPr id="0" name=""/>
                      <p:cNvPicPr/>
                      <p:nvPr/>
                    </p:nvPicPr>
                    <p:blipFill>
                      <a:blip r:embed="rId5"/>
                      <a:stretch>
                        <a:fillRect/>
                      </a:stretch>
                    </p:blipFill>
                    <p:spPr>
                      <a:xfrm>
                        <a:off x="457200" y="224118"/>
                        <a:ext cx="6858000" cy="6938682"/>
                      </a:xfrm>
                      <a:prstGeom prst="rect">
                        <a:avLst/>
                      </a:prstGeom>
                    </p:spPr>
                  </p:pic>
                </p:oleObj>
              </mc:Fallback>
            </mc:AlternateContent>
          </a:graphicData>
        </a:graphic>
      </p:graphicFrame>
    </p:spTree>
    <p:extLst>
      <p:ext uri="{BB962C8B-B14F-4D97-AF65-F5344CB8AC3E}">
        <p14:creationId xmlns:p14="http://schemas.microsoft.com/office/powerpoint/2010/main" val="1329772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Dates to remember	</a:t>
            </a:r>
            <a:endParaRPr lang="en-US" dirty="0"/>
          </a:p>
        </p:txBody>
      </p:sp>
      <p:sp>
        <p:nvSpPr>
          <p:cNvPr id="3" name="Content Placeholder 2"/>
          <p:cNvSpPr>
            <a:spLocks noGrp="1"/>
          </p:cNvSpPr>
          <p:nvPr>
            <p:ph idx="1"/>
          </p:nvPr>
        </p:nvSpPr>
        <p:spPr/>
        <p:txBody>
          <a:bodyPr/>
          <a:lstStyle/>
          <a:p>
            <a:r>
              <a:rPr lang="en-US" dirty="0" smtClean="0"/>
              <a:t>March 1-15, 2016: the first pay period that Compensatory time will be entered into Banner. </a:t>
            </a:r>
          </a:p>
          <a:p>
            <a:pPr lvl="1"/>
            <a:r>
              <a:rPr lang="en-US" dirty="0" smtClean="0"/>
              <a:t>Time used can now be taken in the leave report on Self-Service.</a:t>
            </a:r>
          </a:p>
          <a:p>
            <a:pPr marL="411480" lvl="1" indent="0">
              <a:buNone/>
            </a:pPr>
            <a:endParaRPr lang="en-US" dirty="0" smtClean="0"/>
          </a:p>
          <a:p>
            <a:r>
              <a:rPr lang="en-US" dirty="0" smtClean="0"/>
              <a:t>March 11, 2016: You will have access to enter earned comp time into Banner Production Database. Before March 11, you will only have access in the Convert Database to test. </a:t>
            </a:r>
          </a:p>
          <a:p>
            <a:pPr marL="114300" indent="0">
              <a:buNone/>
            </a:pPr>
            <a:endParaRPr lang="en-US" dirty="0"/>
          </a:p>
        </p:txBody>
      </p:sp>
    </p:spTree>
    <p:extLst>
      <p:ext uri="{BB962C8B-B14F-4D97-AF65-F5344CB8AC3E}">
        <p14:creationId xmlns:p14="http://schemas.microsoft.com/office/powerpoint/2010/main" val="3654969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Overtime or Straight time???	</a:t>
            </a:r>
            <a:endParaRPr lang="en-US" dirty="0"/>
          </a:p>
        </p:txBody>
      </p:sp>
      <p:sp>
        <p:nvSpPr>
          <p:cNvPr id="3" name="Content Placeholder 2"/>
          <p:cNvSpPr>
            <a:spLocks noGrp="1"/>
          </p:cNvSpPr>
          <p:nvPr>
            <p:ph idx="1"/>
          </p:nvPr>
        </p:nvSpPr>
        <p:spPr>
          <a:xfrm>
            <a:off x="457200" y="1219200"/>
            <a:ext cx="7620000" cy="5410200"/>
          </a:xfrm>
        </p:spPr>
        <p:txBody>
          <a:bodyPr>
            <a:normAutofit/>
          </a:bodyPr>
          <a:lstStyle/>
          <a:p>
            <a:r>
              <a:rPr lang="en-US" sz="1800" dirty="0" smtClean="0"/>
              <a:t>When entering earned Comp time in Banner, there will be two options: CTO(overtime) or CTE(straight time)</a:t>
            </a:r>
          </a:p>
          <a:p>
            <a:pPr lvl="1"/>
            <a:r>
              <a:rPr lang="en-US" sz="1800" dirty="0" smtClean="0"/>
              <a:t>Banner will automatically multiply hour entered into CTO by 1.5. If the employee works 1 hour overtime that pay period, ONLY enter 1 hour into CTO(NOT 1.5). </a:t>
            </a:r>
          </a:p>
          <a:p>
            <a:r>
              <a:rPr lang="en-US" sz="1800" dirty="0" smtClean="0"/>
              <a:t>Overtime is anything worked over 40 hours that week, not anything worked over 8 hours in a day. </a:t>
            </a:r>
          </a:p>
          <a:p>
            <a:r>
              <a:rPr lang="en-US" sz="1800" dirty="0" smtClean="0"/>
              <a:t>Vacation, Sick, Education, Comp, or campus closings Do NOT count towards hours worked for Overtime. </a:t>
            </a:r>
          </a:p>
          <a:p>
            <a:r>
              <a:rPr lang="en-US" sz="1800" smtClean="0"/>
              <a:t>Example:</a:t>
            </a:r>
            <a:endParaRPr lang="en-US" sz="1800" dirty="0" smtClean="0"/>
          </a:p>
          <a:p>
            <a:endParaRPr lang="en-US" sz="1800" dirty="0" smtClean="0"/>
          </a:p>
          <a:p>
            <a:pPr lvl="2"/>
            <a:endParaRPr lang="en-US" sz="1400" dirty="0" smtClean="0"/>
          </a:p>
          <a:p>
            <a:pPr lvl="2"/>
            <a:endParaRPr lang="en-US" sz="1400" dirty="0" smtClean="0"/>
          </a:p>
          <a:p>
            <a:pPr marL="777240" lvl="2" indent="0">
              <a:buNone/>
            </a:pPr>
            <a:endParaRPr lang="en-US" sz="1400" dirty="0" smtClean="0"/>
          </a:p>
          <a:p>
            <a:pPr marL="777240" lvl="2" indent="0">
              <a:buNone/>
            </a:pPr>
            <a:r>
              <a:rPr lang="en-US" sz="1400" dirty="0" smtClean="0"/>
              <a:t>Employee would earn 1.5 hours straight time. No time at time and a half.</a:t>
            </a:r>
          </a:p>
          <a:p>
            <a:pPr lvl="6"/>
            <a:endParaRPr lang="en-US" sz="1000" dirty="0" smtClean="0"/>
          </a:p>
          <a:p>
            <a:pPr marL="11430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646301813"/>
              </p:ext>
            </p:extLst>
          </p:nvPr>
        </p:nvGraphicFramePr>
        <p:xfrm>
          <a:off x="342899" y="4267200"/>
          <a:ext cx="7848601" cy="914400"/>
        </p:xfrm>
        <a:graphic>
          <a:graphicData uri="http://schemas.openxmlformats.org/drawingml/2006/table">
            <a:tbl>
              <a:tblPr firstRow="1" bandRow="1">
                <a:tableStyleId>{5C22544A-7EE6-4342-B048-85BDC9FD1C3A}</a:tableStyleId>
              </a:tblPr>
              <a:tblGrid>
                <a:gridCol w="1503617">
                  <a:extLst>
                    <a:ext uri="{9D8B030D-6E8A-4147-A177-3AD203B41FA5}">
                      <a16:colId xmlns:a16="http://schemas.microsoft.com/office/drawing/2014/main" val="20000"/>
                    </a:ext>
                  </a:extLst>
                </a:gridCol>
                <a:gridCol w="1503617">
                  <a:extLst>
                    <a:ext uri="{9D8B030D-6E8A-4147-A177-3AD203B41FA5}">
                      <a16:colId xmlns:a16="http://schemas.microsoft.com/office/drawing/2014/main" val="20001"/>
                    </a:ext>
                  </a:extLst>
                </a:gridCol>
                <a:gridCol w="1602868">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714499">
                  <a:extLst>
                    <a:ext uri="{9D8B030D-6E8A-4147-A177-3AD203B41FA5}">
                      <a16:colId xmlns:a16="http://schemas.microsoft.com/office/drawing/2014/main" val="20004"/>
                    </a:ext>
                  </a:extLst>
                </a:gridCol>
              </a:tblGrid>
              <a:tr h="248790">
                <a:tc>
                  <a:txBody>
                    <a:bodyPr/>
                    <a:lstStyle/>
                    <a:p>
                      <a:r>
                        <a:rPr lang="en-US" sz="1200" dirty="0" smtClean="0"/>
                        <a:t>Monday</a:t>
                      </a:r>
                      <a:endParaRPr lang="en-US" sz="1200" dirty="0"/>
                    </a:p>
                  </a:txBody>
                  <a:tcPr/>
                </a:tc>
                <a:tc>
                  <a:txBody>
                    <a:bodyPr/>
                    <a:lstStyle/>
                    <a:p>
                      <a:r>
                        <a:rPr lang="en-US" sz="1200" dirty="0" smtClean="0"/>
                        <a:t>Tuesday</a:t>
                      </a:r>
                      <a:endParaRPr lang="en-US" sz="1200" dirty="0"/>
                    </a:p>
                  </a:txBody>
                  <a:tcPr/>
                </a:tc>
                <a:tc>
                  <a:txBody>
                    <a:bodyPr/>
                    <a:lstStyle/>
                    <a:p>
                      <a:r>
                        <a:rPr lang="en-US" sz="1200" dirty="0" smtClean="0"/>
                        <a:t>Wednesday</a:t>
                      </a:r>
                      <a:endParaRPr lang="en-US" sz="1200" dirty="0"/>
                    </a:p>
                  </a:txBody>
                  <a:tcPr/>
                </a:tc>
                <a:tc>
                  <a:txBody>
                    <a:bodyPr/>
                    <a:lstStyle/>
                    <a:p>
                      <a:r>
                        <a:rPr lang="en-US" sz="1200" dirty="0" smtClean="0"/>
                        <a:t>Thursday</a:t>
                      </a:r>
                      <a:endParaRPr lang="en-US" sz="1200" dirty="0"/>
                    </a:p>
                  </a:txBody>
                  <a:tcPr/>
                </a:tc>
                <a:tc>
                  <a:txBody>
                    <a:bodyPr/>
                    <a:lstStyle/>
                    <a:p>
                      <a:r>
                        <a:rPr lang="en-US" sz="1200" dirty="0" smtClean="0"/>
                        <a:t>Friday</a:t>
                      </a:r>
                      <a:endParaRPr lang="en-US" sz="1200" dirty="0"/>
                    </a:p>
                  </a:txBody>
                  <a:tcPr/>
                </a:tc>
                <a:extLst>
                  <a:ext uri="{0D108BD9-81ED-4DB2-BD59-A6C34878D82A}">
                    <a16:rowId xmlns:a16="http://schemas.microsoft.com/office/drawing/2014/main" val="10000"/>
                  </a:ext>
                </a:extLst>
              </a:tr>
              <a:tr h="580511">
                <a:tc>
                  <a:txBody>
                    <a:bodyPr/>
                    <a:lstStyle/>
                    <a:p>
                      <a:r>
                        <a:rPr lang="en-US" sz="1200" dirty="0" smtClean="0"/>
                        <a:t>No lunch </a:t>
                      </a:r>
                    </a:p>
                    <a:p>
                      <a:r>
                        <a:rPr lang="en-US" sz="1200" dirty="0" smtClean="0"/>
                        <a:t>Work 8:00 – 5:00 = 9</a:t>
                      </a:r>
                      <a:endParaRPr lang="en-US" sz="1200" dirty="0"/>
                    </a:p>
                  </a:txBody>
                  <a:tcPr/>
                </a:tc>
                <a:tc>
                  <a:txBody>
                    <a:bodyPr/>
                    <a:lstStyle/>
                    <a:p>
                      <a:r>
                        <a:rPr lang="en-US" sz="1200" dirty="0" smtClean="0"/>
                        <a:t>One hour lunch</a:t>
                      </a:r>
                    </a:p>
                    <a:p>
                      <a:r>
                        <a:rPr lang="en-US" sz="1200" dirty="0" smtClean="0"/>
                        <a:t>Work</a:t>
                      </a:r>
                      <a:r>
                        <a:rPr lang="en-US" sz="1200" baseline="0" dirty="0" smtClean="0"/>
                        <a:t> 8:00 – 4:30 = 8</a:t>
                      </a:r>
                      <a:endParaRPr lang="en-US" sz="1200" dirty="0" smtClean="0"/>
                    </a:p>
                  </a:txBody>
                  <a:tcPr/>
                </a:tc>
                <a:tc>
                  <a:txBody>
                    <a:bodyPr/>
                    <a:lstStyle/>
                    <a:p>
                      <a:r>
                        <a:rPr lang="en-US" sz="1200" dirty="0" smtClean="0"/>
                        <a:t>One</a:t>
                      </a:r>
                      <a:r>
                        <a:rPr lang="en-US" sz="1200" baseline="0" dirty="0" smtClean="0"/>
                        <a:t> hour lunch</a:t>
                      </a:r>
                    </a:p>
                    <a:p>
                      <a:r>
                        <a:rPr lang="en-US" sz="1200" baseline="0" dirty="0" smtClean="0"/>
                        <a:t>Work 8:00 – 5:00 = 8.5</a:t>
                      </a:r>
                      <a:endParaRPr lang="en-US" sz="1200" dirty="0"/>
                    </a:p>
                  </a:txBody>
                  <a:tcPr/>
                </a:tc>
                <a:tc>
                  <a:txBody>
                    <a:bodyPr/>
                    <a:lstStyle/>
                    <a:p>
                      <a:r>
                        <a:rPr lang="en-US" sz="1200" dirty="0" smtClean="0"/>
                        <a:t>Thirty</a:t>
                      </a:r>
                      <a:r>
                        <a:rPr lang="en-US" sz="1200" baseline="0" dirty="0" smtClean="0"/>
                        <a:t> minute lunch</a:t>
                      </a:r>
                    </a:p>
                    <a:p>
                      <a:r>
                        <a:rPr lang="en-US" sz="1200" baseline="0" dirty="0" smtClean="0"/>
                        <a:t>Work 8:00 – 4:30 = 8</a:t>
                      </a:r>
                      <a:endParaRPr lang="en-US" sz="1200" dirty="0" smtClean="0"/>
                    </a:p>
                    <a:p>
                      <a:endParaRPr lang="en-US" sz="1200" dirty="0"/>
                    </a:p>
                  </a:txBody>
                  <a:tcPr/>
                </a:tc>
                <a:tc>
                  <a:txBody>
                    <a:bodyPr/>
                    <a:lstStyle/>
                    <a:p>
                      <a:r>
                        <a:rPr lang="en-US" sz="1200" baseline="0" dirty="0" smtClean="0"/>
                        <a:t>Work 8:00 – 3:00 = </a:t>
                      </a:r>
                      <a:r>
                        <a:rPr lang="en-US" sz="1200" dirty="0" smtClean="0"/>
                        <a:t>6.5</a:t>
                      </a:r>
                    </a:p>
                    <a:p>
                      <a:r>
                        <a:rPr lang="en-US" sz="1000" dirty="0" smtClean="0"/>
                        <a:t>1.5 hour</a:t>
                      </a:r>
                      <a:r>
                        <a:rPr lang="en-US" sz="1000" baseline="0" dirty="0" smtClean="0"/>
                        <a:t> early close due to ice - weather</a:t>
                      </a:r>
                      <a:endParaRPr lang="en-US" sz="10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718105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
      <a:dk1>
        <a:sysClr val="windowText" lastClr="000000"/>
      </a:dk1>
      <a:lt1>
        <a:sysClr val="window" lastClr="FFFFFF"/>
      </a:lt1>
      <a:dk2>
        <a:srgbClr val="68007F"/>
      </a:dk2>
      <a:lt2>
        <a:srgbClr val="D2D2D2"/>
      </a:lt2>
      <a:accent1>
        <a:srgbClr val="D519FF"/>
      </a:accent1>
      <a:accent2>
        <a:srgbClr val="E365FF"/>
      </a:accent2>
      <a:accent3>
        <a:srgbClr val="F1B2FF"/>
      </a:accent3>
      <a:accent4>
        <a:srgbClr val="00B0F0"/>
      </a:accent4>
      <a:accent5>
        <a:srgbClr val="005BD3"/>
      </a:accent5>
      <a:accent6>
        <a:srgbClr val="00349E"/>
      </a:accent6>
      <a:hlink>
        <a:srgbClr val="17BBFD"/>
      </a:hlink>
      <a:folHlink>
        <a:srgbClr val="FF79C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621</TotalTime>
  <Words>1168</Words>
  <Application>Microsoft Office PowerPoint</Application>
  <PresentationFormat>On-screen Show (4:3)</PresentationFormat>
  <Paragraphs>112</Paragraphs>
  <Slides>9</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Calibri</vt:lpstr>
      <vt:lpstr>Cambria</vt:lpstr>
      <vt:lpstr>Times New Roman</vt:lpstr>
      <vt:lpstr>Adjacency</vt:lpstr>
      <vt:lpstr>Adobe Acrobat Document</vt:lpstr>
      <vt:lpstr>Banner Entry  Comp time</vt:lpstr>
      <vt:lpstr>What is Changing? </vt:lpstr>
      <vt:lpstr>New Compensatory Time Policy </vt:lpstr>
      <vt:lpstr>Payout Form</vt:lpstr>
      <vt:lpstr>Important Information to note </vt:lpstr>
      <vt:lpstr>Important information cont.</vt:lpstr>
      <vt:lpstr>PowerPoint Presentation</vt:lpstr>
      <vt:lpstr>Dates to remember </vt:lpstr>
      <vt:lpstr>Overtime or Straight time??? </vt:lpstr>
    </vt:vector>
  </TitlesOfParts>
  <Company>University of Central Arkansas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Banner Entry  Comp time</dc:title>
  <dc:creator>UCA</dc:creator>
  <cp:lastModifiedBy>Valerie Nicholson</cp:lastModifiedBy>
  <cp:revision>30</cp:revision>
  <dcterms:created xsi:type="dcterms:W3CDTF">2016-03-07T14:44:05Z</dcterms:created>
  <dcterms:modified xsi:type="dcterms:W3CDTF">2018-05-02T16:24:58Z</dcterms:modified>
</cp:coreProperties>
</file>