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1" r:id="rId6"/>
    <p:sldId id="260" r:id="rId7"/>
    <p:sldId id="270" r:id="rId8"/>
    <p:sldId id="261" r:id="rId9"/>
    <p:sldId id="272" r:id="rId10"/>
    <p:sldId id="262" r:id="rId11"/>
    <p:sldId id="265" r:id="rId12"/>
    <p:sldId id="266" r:id="rId13"/>
    <p:sldId id="267" r:id="rId14"/>
    <p:sldId id="268" r:id="rId15"/>
    <p:sldId id="269" r:id="rId16"/>
    <p:sldId id="263" r:id="rId17"/>
    <p:sldId id="264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2376B3-67D3-48F1-A3F1-5AB445FD416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CDE059-ED66-4096-B81F-9E48C879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353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University Shiel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823" y="848975"/>
            <a:ext cx="2284548" cy="311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3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69" y="365125"/>
            <a:ext cx="9036731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2054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64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86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673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8318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6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89" y="2014628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15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05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F91F-4D1E-428C-A799-9FEEB5737F27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31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938" y="4242117"/>
            <a:ext cx="9144000" cy="1655762"/>
          </a:xfrm>
        </p:spPr>
        <p:txBody>
          <a:bodyPr>
            <a:normAutofit fontScale="85000" lnSpcReduction="10000"/>
          </a:bodyPr>
          <a:lstStyle/>
          <a:p>
            <a:r>
              <a:rPr lang="en-US" sz="3900" dirty="0" smtClean="0"/>
              <a:t>Student Evaluation of Teachers Committee Report</a:t>
            </a:r>
          </a:p>
          <a:p>
            <a:r>
              <a:rPr lang="en-US" dirty="0" smtClean="0"/>
              <a:t>Faculty Senate: </a:t>
            </a:r>
            <a:r>
              <a:rPr lang="en-US" dirty="0" smtClean="0"/>
              <a:t>03.14.2017</a:t>
            </a:r>
            <a:endParaRPr lang="en-US" dirty="0" smtClean="0"/>
          </a:p>
          <a:p>
            <a:r>
              <a:rPr lang="en-US" dirty="0" smtClean="0"/>
              <a:t>Dr. Brandon Combs</a:t>
            </a:r>
          </a:p>
          <a:p>
            <a:r>
              <a:rPr lang="en-US" dirty="0" smtClean="0"/>
              <a:t>Director of Assessment, Committee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29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Withdrawals/Drops Recommendation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5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concern was brought to the SET Committee regarding students who withdraw or drop courses and are still given the opportunity to complete a course evaluation.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Potential Impact</a:t>
            </a:r>
          </a:p>
          <a:p>
            <a:pPr lvl="1"/>
            <a:r>
              <a:rPr lang="en-US" dirty="0" smtClean="0"/>
              <a:t>Unfair negative feedback</a:t>
            </a:r>
          </a:p>
          <a:p>
            <a:pPr lvl="1"/>
            <a:r>
              <a:rPr lang="en-US" dirty="0" smtClean="0"/>
              <a:t>Negatively impacted response rates</a:t>
            </a:r>
          </a:p>
        </p:txBody>
      </p:sp>
    </p:spTree>
    <p:extLst>
      <p:ext uri="{BB962C8B-B14F-4D97-AF65-F5344CB8AC3E}">
        <p14:creationId xmlns:p14="http://schemas.microsoft.com/office/powerpoint/2010/main" val="171460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 weeks before end of semester, rosters are put into </a:t>
            </a:r>
            <a:r>
              <a:rPr lang="en-US" dirty="0" err="1"/>
              <a:t>SmartEvals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Excludes all Withdrawals and Drops to that point in the semester.</a:t>
            </a:r>
          </a:p>
          <a:p>
            <a:pPr lvl="1"/>
            <a:r>
              <a:rPr lang="en-US" dirty="0"/>
              <a:t>Faculty are notified to input customized questions.</a:t>
            </a:r>
          </a:p>
          <a:p>
            <a:pPr marL="0" indent="0">
              <a:buNone/>
            </a:pPr>
            <a:r>
              <a:rPr lang="en-US" dirty="0"/>
              <a:t>6 weeks before end of semester course evaluations are activated.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Evaluation results generated by </a:t>
            </a:r>
            <a:r>
              <a:rPr lang="en-US" dirty="0" err="1"/>
              <a:t>SmartEvals</a:t>
            </a:r>
            <a:r>
              <a:rPr lang="en-US" dirty="0"/>
              <a:t> upon closing date.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Results are distributed.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Potential negative:</a:t>
            </a:r>
          </a:p>
          <a:p>
            <a:pPr lvl="1"/>
            <a:r>
              <a:rPr lang="en-US" sz="2800" dirty="0"/>
              <a:t>Students who drop or withdraw 8 weeks (or less) to the end of semester can still receive a course evaluation.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56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Unfair 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students have not dropped, withdrawn, or been administratively withdrawn prior to the 8 week window, the student may have valid, valuable feedback for the course.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 Rates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Faculty should not be penalized in response rates due to any withdrawals or drops that occur within the 8 week window.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67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will continue to receive course evaluations as designed in the existing process, as their feedback is needed to enable overall course and programmatic improvement.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Office of Assessment will adjust response rates after the close of the evaluation period to ensure faculty are not penalized for withdrawals or drops.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76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0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System/Instrument evaluation</a:t>
            </a:r>
          </a:p>
          <a:p>
            <a:r>
              <a:rPr lang="en-US" dirty="0" smtClean="0"/>
              <a:t>Procedure review</a:t>
            </a:r>
          </a:p>
          <a:p>
            <a:r>
              <a:rPr lang="en-US" dirty="0" smtClean="0"/>
              <a:t>Guidelines for data use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5479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2502"/>
            <a:ext cx="10515600" cy="382446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Dr. Brandon Combs</a:t>
            </a:r>
          </a:p>
          <a:p>
            <a:pPr marL="0" indent="0" algn="ctr">
              <a:buNone/>
            </a:pPr>
            <a:r>
              <a:rPr lang="en-US" dirty="0" smtClean="0"/>
              <a:t>Director of Assessment</a:t>
            </a:r>
          </a:p>
          <a:p>
            <a:pPr marL="0" indent="0" algn="ctr">
              <a:buNone/>
            </a:pPr>
            <a:r>
              <a:rPr lang="en-US" dirty="0" err="1" smtClean="0"/>
              <a:t>Wingo</a:t>
            </a:r>
            <a:r>
              <a:rPr lang="en-US" dirty="0" smtClean="0"/>
              <a:t> 215A</a:t>
            </a:r>
          </a:p>
          <a:p>
            <a:pPr marL="0" indent="0" algn="ctr">
              <a:buNone/>
            </a:pPr>
            <a:r>
              <a:rPr lang="en-US" dirty="0" smtClean="0"/>
              <a:t>501-450-3253</a:t>
            </a:r>
          </a:p>
          <a:p>
            <a:pPr marL="0" indent="0" algn="ctr">
              <a:buNone/>
            </a:pPr>
            <a:r>
              <a:rPr lang="en-US" dirty="0" smtClean="0"/>
              <a:t>bcombs@uca.edu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5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Committee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Student Evaluation of Teachers Committee (SET) will periodically review and update the evaluation instrument, and oversee all procedures and guidelines associated with student evaluations.</a:t>
            </a:r>
          </a:p>
        </p:txBody>
      </p:sp>
    </p:spTree>
    <p:extLst>
      <p:ext uri="{BB962C8B-B14F-4D97-AF65-F5344CB8AC3E}">
        <p14:creationId xmlns:p14="http://schemas.microsoft.com/office/powerpoint/2010/main" val="63340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Committee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Brandon Combs, Chair</a:t>
            </a:r>
          </a:p>
          <a:p>
            <a:r>
              <a:rPr lang="en-US" dirty="0" smtClean="0"/>
              <a:t>Jeff Hill, COB</a:t>
            </a:r>
          </a:p>
          <a:p>
            <a:r>
              <a:rPr lang="en-US" dirty="0" smtClean="0"/>
              <a:t>Alana Reid, CLA</a:t>
            </a:r>
          </a:p>
          <a:p>
            <a:r>
              <a:rPr lang="en-US" dirty="0" smtClean="0"/>
              <a:t>Mary Ann Campbell, CHBS</a:t>
            </a:r>
          </a:p>
          <a:p>
            <a:r>
              <a:rPr lang="en-US" dirty="0" smtClean="0"/>
              <a:t>Stephen Feldman, CFAC</a:t>
            </a:r>
          </a:p>
          <a:p>
            <a:r>
              <a:rPr lang="en-US" dirty="0" smtClean="0"/>
              <a:t>Candice Barnes, COE</a:t>
            </a:r>
          </a:p>
          <a:p>
            <a:r>
              <a:rPr lang="en-US" dirty="0" err="1"/>
              <a:t>Calin</a:t>
            </a:r>
            <a:r>
              <a:rPr lang="en-US" dirty="0"/>
              <a:t> Marian, CSNM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Donna Bowman, Honors</a:t>
            </a:r>
          </a:p>
          <a:p>
            <a:r>
              <a:rPr lang="en-US" dirty="0" smtClean="0"/>
              <a:t>Bailey Black, SGA</a:t>
            </a:r>
          </a:p>
          <a:p>
            <a:r>
              <a:rPr lang="en-US" dirty="0" smtClean="0"/>
              <a:t>Gene Austin, SGA</a:t>
            </a:r>
          </a:p>
          <a:p>
            <a:r>
              <a:rPr lang="en-US" dirty="0" smtClean="0"/>
              <a:t>Hannah Mangum, SGA</a:t>
            </a:r>
          </a:p>
          <a:p>
            <a:r>
              <a:rPr lang="en-US" dirty="0" smtClean="0"/>
              <a:t>Megan McAfee, SGA</a:t>
            </a:r>
          </a:p>
          <a:p>
            <a:r>
              <a:rPr lang="en-US" dirty="0" smtClean="0"/>
              <a:t>Christian Robinson, Graduate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7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2016 Response Rates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7896245"/>
              </p:ext>
            </p:extLst>
          </p:nvPr>
        </p:nvGraphicFramePr>
        <p:xfrm>
          <a:off x="2317070" y="1690688"/>
          <a:ext cx="7134500" cy="3697808"/>
        </p:xfrm>
        <a:graphic>
          <a:graphicData uri="http://schemas.openxmlformats.org/drawingml/2006/table">
            <a:tbl>
              <a:tblPr firstRow="1" firstCol="1" lastRow="1">
                <a:tableStyleId>{5C22544A-7EE6-4342-B048-85BDC9FD1C3A}</a:tableStyleId>
              </a:tblPr>
              <a:tblGrid>
                <a:gridCol w="1426900">
                  <a:extLst>
                    <a:ext uri="{9D8B030D-6E8A-4147-A177-3AD203B41FA5}">
                      <a16:colId xmlns:a16="http://schemas.microsoft.com/office/drawing/2014/main" val="9844923"/>
                    </a:ext>
                  </a:extLst>
                </a:gridCol>
                <a:gridCol w="1426900">
                  <a:extLst>
                    <a:ext uri="{9D8B030D-6E8A-4147-A177-3AD203B41FA5}">
                      <a16:colId xmlns:a16="http://schemas.microsoft.com/office/drawing/2014/main" val="2378793211"/>
                    </a:ext>
                  </a:extLst>
                </a:gridCol>
                <a:gridCol w="1426900">
                  <a:extLst>
                    <a:ext uri="{9D8B030D-6E8A-4147-A177-3AD203B41FA5}">
                      <a16:colId xmlns:a16="http://schemas.microsoft.com/office/drawing/2014/main" val="2410998358"/>
                    </a:ext>
                  </a:extLst>
                </a:gridCol>
                <a:gridCol w="1426900">
                  <a:extLst>
                    <a:ext uri="{9D8B030D-6E8A-4147-A177-3AD203B41FA5}">
                      <a16:colId xmlns:a16="http://schemas.microsoft.com/office/drawing/2014/main" val="3646050880"/>
                    </a:ext>
                  </a:extLst>
                </a:gridCol>
                <a:gridCol w="1426900">
                  <a:extLst>
                    <a:ext uri="{9D8B030D-6E8A-4147-A177-3AD203B41FA5}">
                      <a16:colId xmlns:a16="http://schemas.microsoft.com/office/drawing/2014/main" val="1484204396"/>
                    </a:ext>
                  </a:extLst>
                </a:gridCol>
              </a:tblGrid>
              <a:tr h="271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Division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Not Responded</a:t>
                      </a:r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Responded</a:t>
                      </a:r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</a:t>
                      </a:r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Percentage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90433"/>
                  </a:ext>
                </a:extLst>
              </a:tr>
              <a:tr h="271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University College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054473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College of Education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602083"/>
                  </a:ext>
                </a:extLst>
              </a:tr>
              <a:tr h="624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College of Fine Arts &amp; </a:t>
                      </a:r>
                      <a:r>
                        <a:rPr lang="en-US" sz="1400" u="none" strike="noStrike" dirty="0" smtClean="0">
                          <a:effectLst/>
                        </a:rPr>
                        <a:t>Communication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6992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234554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College of Liberal Arts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7057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365575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College of Natural Sciences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2857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8517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163413"/>
                  </a:ext>
                </a:extLst>
              </a:tr>
              <a:tr h="271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College of Business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3598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5538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653596"/>
                  </a:ext>
                </a:extLst>
              </a:tr>
              <a:tr h="271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Honors College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775452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College of Health &amp; Behavioral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4118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11951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956616"/>
                  </a:ext>
                </a:extLst>
              </a:tr>
              <a:tr h="213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15863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29023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44886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5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63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(F2016)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324264"/>
              </p:ext>
            </p:extLst>
          </p:nvPr>
        </p:nvGraphicFramePr>
        <p:xfrm>
          <a:off x="648393" y="1791308"/>
          <a:ext cx="10705407" cy="4320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703">
                  <a:extLst>
                    <a:ext uri="{9D8B030D-6E8A-4147-A177-3AD203B41FA5}">
                      <a16:colId xmlns:a16="http://schemas.microsoft.com/office/drawing/2014/main" val="1210275261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14981918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4031179029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556668144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3885441211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220528292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3417151818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3319059309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489898943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774195171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1182307719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1328593266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47240444"/>
                    </a:ext>
                  </a:extLst>
                </a:gridCol>
              </a:tblGrid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Division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Well organized &amp; prepared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Concepts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Respect &amp; Trust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Challenged to think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Assistance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Feedback frequency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English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Assignments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Hours per week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materials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Learned a lot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Teaching methods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508379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Total: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3.9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260754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Business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95893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Education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157178"/>
                  </a:ext>
                </a:extLst>
              </a:tr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Fine Arts &amp; </a:t>
                      </a:r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Communication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510898"/>
                  </a:ext>
                </a:extLst>
              </a:tr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Health &amp; Behavioral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3.9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787552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Liberal Arts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262323"/>
                  </a:ext>
                </a:extLst>
              </a:tr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Natural Sciences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734101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Enrollment Management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964547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Honors College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96708"/>
                  </a:ext>
                </a:extLst>
              </a:tr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Intensive English Program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476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51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Committee Current Affairs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(F2F) vs. Online Evaluations</a:t>
            </a:r>
          </a:p>
          <a:p>
            <a:pPr lvl="1"/>
            <a:r>
              <a:rPr lang="en-US" dirty="0" smtClean="0"/>
              <a:t>Michael Judge, Director of Online Learning</a:t>
            </a:r>
          </a:p>
          <a:p>
            <a:r>
              <a:rPr lang="en-US" dirty="0" smtClean="0"/>
              <a:t>Withdrawals/Drops &amp; Course Evaluations</a:t>
            </a:r>
          </a:p>
          <a:p>
            <a:r>
              <a:rPr lang="en-US" dirty="0" smtClean="0"/>
              <a:t>Instrument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1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Face to Face vs. Online Courses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3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(F2F) </a:t>
            </a:r>
            <a:r>
              <a:rPr lang="en-US" dirty="0" smtClean="0"/>
              <a:t>vs. Online </a:t>
            </a:r>
            <a:r>
              <a:rPr lang="en-US" dirty="0" smtClean="0"/>
              <a:t>Courses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Face to </a:t>
            </a:r>
            <a:r>
              <a:rPr lang="en-US" dirty="0" smtClean="0"/>
              <a:t>Face AND Online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3267189"/>
              </p:ext>
            </p:extLst>
          </p:nvPr>
        </p:nvGraphicFramePr>
        <p:xfrm>
          <a:off x="839788" y="2600050"/>
          <a:ext cx="5054600" cy="3095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4600">
                  <a:extLst>
                    <a:ext uri="{9D8B030D-6E8A-4147-A177-3AD203B41FA5}">
                      <a16:colId xmlns:a16="http://schemas.microsoft.com/office/drawing/2014/main" val="401413843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was well organized and prepared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4241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clearly presented and explained concepts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06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developed an atmosphere of respect and trust in the course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27167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challenged me to think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99509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provided the opportunity for assistance on an individual basis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600728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gave me feedback on tests/assignments frequently enough to benefit my learning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4213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19507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My instructor’s spoken English is: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57281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742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assignments in this course have enhanced my learning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3731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77859555"/>
              </p:ext>
            </p:extLst>
          </p:nvPr>
        </p:nvGraphicFramePr>
        <p:xfrm>
          <a:off x="6186617" y="2600050"/>
          <a:ext cx="5318197" cy="3225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8197">
                  <a:extLst>
                    <a:ext uri="{9D8B030D-6E8A-4147-A177-3AD203B41FA5}">
                      <a16:colId xmlns:a16="http://schemas.microsoft.com/office/drawing/2014/main" val="4126613501"/>
                    </a:ext>
                  </a:extLst>
                </a:gridCol>
              </a:tblGrid>
              <a:tr h="367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 average I have spent _____ hours per week doing work for this course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65916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929477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course materials (syllabi, course outline, and other overviews) helped me understand the expectations for my learning and performance in this course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45621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 have learned a lot in this course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0433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instructor’s teaching methods were effective in helping me learn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16648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3213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ended questions: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52837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aspects of the course were most effective?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55515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do you recommend to improve the course?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23542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applicable, describe ways in which tools, resources, and or technology impacted your experiences in this course.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0236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34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Only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324573"/>
              </p:ext>
            </p:extLst>
          </p:nvPr>
        </p:nvGraphicFramePr>
        <p:xfrm>
          <a:off x="1720735" y="1775748"/>
          <a:ext cx="8794865" cy="4251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94865">
                  <a:extLst>
                    <a:ext uri="{9D8B030D-6E8A-4147-A177-3AD203B41FA5}">
                      <a16:colId xmlns:a16="http://schemas.microsoft.com/office/drawing/2014/main" val="1279190084"/>
                    </a:ext>
                  </a:extLst>
                </a:gridCol>
              </a:tblGrid>
              <a:tr h="96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ended questions: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84251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is your main mode of access to your online course(s)?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66458"/>
                  </a:ext>
                </a:extLst>
              </a:tr>
              <a:tr h="386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do you find beneficial in taking online courses as opposed to campus-based, face-to-face courses?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781268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421561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Have you ever taken an online course at another institution?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49767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so, how does it compare to the online course you are taking at UCA?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5823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online instructional method or modality have you found to be most helpful?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377469"/>
                  </a:ext>
                </a:extLst>
              </a:tr>
              <a:tr h="386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Which of the following problems have you faced when taking an online course at UCA?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988140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531594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ended questions: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076140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you answered Other above, please explain: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872557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specific types of support for online learning do you receive from your instructor, the department, your degree program, or UCA in general?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83691"/>
                  </a:ext>
                </a:extLst>
              </a:tr>
              <a:tr h="386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types of support do you perceive as lacking or missing with regard to your online learning experience?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814914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488602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Would you ever take another online course?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6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83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A Template 20170120" id="{B021F648-B73B-4EAA-9DEB-A977EACE8479}" vid="{0BCC2BEA-115B-4C7B-BAB7-6FE7699DE5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UCA Template 20170120</Template>
  <TotalTime>424</TotalTime>
  <Words>1004</Words>
  <Application>Microsoft Office PowerPoint</Application>
  <PresentationFormat>Widescreen</PresentationFormat>
  <Paragraphs>289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Office Theme</vt:lpstr>
      <vt:lpstr>PowerPoint Presentation</vt:lpstr>
      <vt:lpstr>SET Committee Charge</vt:lpstr>
      <vt:lpstr>SET Committee Membership</vt:lpstr>
      <vt:lpstr>Fall 2016 Response Rates</vt:lpstr>
      <vt:lpstr>Results (F2016)</vt:lpstr>
      <vt:lpstr>SET Committee Current Affairs</vt:lpstr>
      <vt:lpstr>Evaluation of Face to Face vs. Online Courses</vt:lpstr>
      <vt:lpstr>Traditional (F2F) vs. Online Courses</vt:lpstr>
      <vt:lpstr>Online Only</vt:lpstr>
      <vt:lpstr>Withdrawals/Drops Recommendation</vt:lpstr>
      <vt:lpstr>Faculty Concern</vt:lpstr>
      <vt:lpstr>Current Process</vt:lpstr>
      <vt:lpstr>Discussion</vt:lpstr>
      <vt:lpstr>Proposed Solution</vt:lpstr>
      <vt:lpstr>Committee Agenda</vt:lpstr>
      <vt:lpstr>Moving Forward</vt:lpstr>
      <vt:lpstr>Contact Information</vt:lpstr>
    </vt:vector>
  </TitlesOfParts>
  <Company>University of Central Arkansas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UCA</dc:creator>
  <cp:lastModifiedBy>UCA</cp:lastModifiedBy>
  <cp:revision>11</cp:revision>
  <cp:lastPrinted>2017-02-17T14:34:16Z</cp:lastPrinted>
  <dcterms:created xsi:type="dcterms:W3CDTF">2017-01-20T13:57:15Z</dcterms:created>
  <dcterms:modified xsi:type="dcterms:W3CDTF">2017-02-17T14:34:21Z</dcterms:modified>
</cp:coreProperties>
</file>