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9"/>
  </p:notesMasterIdLst>
  <p:sldIdLst>
    <p:sldId id="270" r:id="rId3"/>
    <p:sldId id="257" r:id="rId4"/>
    <p:sldId id="271" r:id="rId5"/>
    <p:sldId id="272" r:id="rId6"/>
    <p:sldId id="273" r:id="rId7"/>
    <p:sldId id="260" r:id="rId8"/>
    <p:sldId id="264" r:id="rId9"/>
    <p:sldId id="275" r:id="rId10"/>
    <p:sldId id="262" r:id="rId11"/>
    <p:sldId id="276" r:id="rId12"/>
    <p:sldId id="267" r:id="rId13"/>
    <p:sldId id="261" r:id="rId14"/>
    <p:sldId id="265" r:id="rId15"/>
    <p:sldId id="266" r:id="rId16"/>
    <p:sldId id="268" r:id="rId17"/>
    <p:sldId id="274" r:id="rId18"/>
  </p:sldIdLst>
  <p:sldSz cx="9144000" cy="5143500" type="screen16x9"/>
  <p:notesSz cx="6858000" cy="9296400"/>
  <p:embeddedFontLst>
    <p:embeddedFont>
      <p:font typeface="Oswald" panose="020B0604020202020204" charset="0"/>
      <p:regular r:id="rId20"/>
      <p:bold r:id="rId21"/>
    </p:embeddedFont>
    <p:embeddedFont>
      <p:font typeface="Average" panose="020B0604020202020204" charset="0"/>
      <p:regular r:id="rId22"/>
    </p:embeddedFont>
    <p:embeddedFont>
      <p:font typeface="Source Sans Pro" panose="020B0604020202020204" charset="0"/>
      <p:regular r:id="rId23"/>
      <p:bold r:id="rId24"/>
      <p:italic r:id="rId25"/>
      <p:boldItalic r:id="rId26"/>
    </p:embeddedFont>
    <p:embeddedFont>
      <p:font typeface="Raleway"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ob Held"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415790"/>
            <a:ext cx="5486400"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424408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651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5652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1377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534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841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733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733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59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423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77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0764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793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167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238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978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85875" y="264475"/>
            <a:ext cx="8183700" cy="14736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lIns="91425" tIns="91425" rIns="91425" bIns="91425" anchor="t" anchorCtr="0"/>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311700" y="743000"/>
            <a:ext cx="8520600" cy="2006400"/>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0" name="Shape 50"/>
          <p:cNvSpPr txBox="1">
            <a:spLocks noGrp="1"/>
          </p:cNvSpPr>
          <p:nvPr>
            <p:ph type="body" idx="1"/>
          </p:nvPr>
        </p:nvSpPr>
        <p:spPr>
          <a:xfrm>
            <a:off x="311700" y="2845181"/>
            <a:ext cx="8520600" cy="13008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08803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40378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860808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141808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9646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89277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311511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147596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5875" y="1714500"/>
            <a:ext cx="8183700" cy="7857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7" name="Shape 1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659471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624007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3267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6" name="Shape 3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81700"/>
            <a:ext cx="4045200" cy="15336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endParaRPr lang="en"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19481866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AdvisingCenter@uca.edu"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mailto:jmheld@uca.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uca.edu/academicbulletins/upper-division-uca-cor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mailto:jmheld@uca.edu" TargetMode="External"/><Relationship Id="rId4" Type="http://schemas.openxmlformats.org/officeDocument/2006/relationships/hyperlink" Target="http://uca.edu/ubulleti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AdvisingCenter@uca.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jmheld@uca.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dvisingCenter@uca.ed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uca.edu/core" TargetMode="External"/><Relationship Id="rId4" Type="http://schemas.openxmlformats.org/officeDocument/2006/relationships/hyperlink" Target="mailto:jmheld@uc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2B85"/>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387349"/>
            <a:ext cx="8520600" cy="921905"/>
          </a:xfrm>
          <a:prstGeom prst="rect">
            <a:avLst/>
          </a:prstGeom>
        </p:spPr>
        <p:txBody>
          <a:bodyPr lIns="91425" tIns="91425" rIns="91425" bIns="91425" anchor="t" anchorCtr="0">
            <a:noAutofit/>
          </a:bodyPr>
          <a:lstStyle/>
          <a:p>
            <a:pPr lvl="0" algn="ctr">
              <a:spcBef>
                <a:spcPts val="0"/>
              </a:spcBef>
              <a:buNone/>
            </a:pPr>
            <a:r>
              <a:rPr lang="en" sz="3600" b="1" dirty="0" smtClean="0">
                <a:latin typeface="Raleway" panose="020B0604020202020204" charset="0"/>
              </a:rPr>
              <a:t>An Introduction to the UCA Core </a:t>
            </a:r>
            <a:r>
              <a:rPr lang="en" sz="3600" dirty="0" smtClean="0"/>
              <a:t/>
            </a:r>
            <a:br>
              <a:rPr lang="en" sz="3600" dirty="0" smtClean="0"/>
            </a:br>
            <a:r>
              <a:rPr lang="en" sz="3200" dirty="0" smtClean="0"/>
              <a:t/>
            </a:r>
            <a:br>
              <a:rPr lang="en" sz="3200" dirty="0" smtClean="0"/>
            </a:br>
            <a:r>
              <a:rPr lang="en" sz="2400" dirty="0" smtClean="0">
                <a:latin typeface="Source Sans Pro" panose="020B0604020202020204" charset="0"/>
              </a:rPr>
              <a:t>The UCA Experience</a:t>
            </a:r>
            <a:br>
              <a:rPr lang="en" sz="2400" dirty="0" smtClean="0">
                <a:latin typeface="Source Sans Pro" panose="020B0604020202020204" charset="0"/>
              </a:rPr>
            </a:br>
            <a:r>
              <a:rPr lang="en" sz="2400" dirty="0" smtClean="0">
                <a:latin typeface="Source Sans Pro" panose="020B0604020202020204" charset="0"/>
              </a:rPr>
              <a:t>E</a:t>
            </a:r>
            <a:r>
              <a:rPr lang="en-US" sz="2400" dirty="0" smtClean="0">
                <a:latin typeface="Source Sans Pro" panose="020B0604020202020204" charset="0"/>
              </a:rPr>
              <a:t>x</a:t>
            </a:r>
            <a:r>
              <a:rPr lang="en" sz="2400" dirty="0" smtClean="0">
                <a:latin typeface="Source Sans Pro" panose="020B0604020202020204" charset="0"/>
              </a:rPr>
              <a:t>plore. Enrich. Empower</a:t>
            </a:r>
            <a:endParaRPr lang="en" sz="2400" dirty="0">
              <a:latin typeface="Source Sans Pro" panose="020B0604020202020204" charset="0"/>
            </a:endParaRPr>
          </a:p>
        </p:txBody>
      </p:sp>
      <p:sp>
        <p:nvSpPr>
          <p:cNvPr id="67" name="Shape 67"/>
          <p:cNvSpPr txBox="1">
            <a:spLocks noGrp="1"/>
          </p:cNvSpPr>
          <p:nvPr>
            <p:ph type="body" idx="1"/>
          </p:nvPr>
        </p:nvSpPr>
        <p:spPr>
          <a:xfrm>
            <a:off x="311700" y="2520950"/>
            <a:ext cx="8520600" cy="2047924"/>
          </a:xfrm>
          <a:prstGeom prst="rect">
            <a:avLst/>
          </a:prstGeom>
        </p:spPr>
        <p:txBody>
          <a:bodyPr lIns="91425" tIns="91425" rIns="91425" bIns="91425" anchor="t" anchorCtr="0">
            <a:noAutofit/>
          </a:bodyPr>
          <a:lstStyle/>
          <a:p>
            <a:pPr marL="285750" lvl="0" indent="-285750">
              <a:spcBef>
                <a:spcPts val="0"/>
              </a:spcBef>
              <a:buClr>
                <a:schemeClr val="tx1"/>
              </a:buClr>
              <a:buFont typeface="Arial" panose="020B0604020202020204" pitchFamily="34" charset="0"/>
              <a:buChar char="•"/>
            </a:pPr>
            <a:r>
              <a:rPr lang="en-US" dirty="0" smtClean="0">
                <a:solidFill>
                  <a:schemeClr val="tx1"/>
                </a:solidFill>
                <a:latin typeface="+mn-lt"/>
              </a:rPr>
              <a:t>This presentation is intended to assist you in navigating and getting the most out of your Core experience as you progress towards your degree at UCA. </a:t>
            </a:r>
          </a:p>
          <a:p>
            <a:pPr marL="285750" lvl="0" indent="-285750">
              <a:spcBef>
                <a:spcPts val="0"/>
              </a:spcBef>
              <a:buClr>
                <a:schemeClr val="tx1"/>
              </a:buClr>
              <a:buFont typeface="Arial" panose="020B0604020202020204" pitchFamily="34" charset="0"/>
              <a:buChar char="•"/>
            </a:pPr>
            <a:r>
              <a:rPr lang="en-US" dirty="0" smtClean="0">
                <a:solidFill>
                  <a:schemeClr val="tx1"/>
                </a:solidFill>
                <a:latin typeface="+mn-lt"/>
              </a:rPr>
              <a:t>This presentation is not a substitute for the advice or guidance of your advisor. </a:t>
            </a:r>
            <a:endParaRPr dirty="0">
              <a:solidFill>
                <a:schemeClr val="tx1"/>
              </a:solidFill>
              <a:latin typeface="+mn-lt"/>
            </a:endParaRPr>
          </a:p>
        </p:txBody>
      </p:sp>
    </p:spTree>
    <p:extLst>
      <p:ext uri="{BB962C8B-B14F-4D97-AF65-F5344CB8AC3E}">
        <p14:creationId xmlns:p14="http://schemas.microsoft.com/office/powerpoint/2010/main" val="1546825743"/>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0" y="445025"/>
            <a:ext cx="8520600" cy="365466"/>
          </a:xfrm>
          <a:prstGeom prst="rect">
            <a:avLst/>
          </a:prstGeom>
        </p:spPr>
        <p:txBody>
          <a:bodyPr lIns="91425" tIns="91425" rIns="91425" bIns="91425" anchor="b" anchorCtr="0">
            <a:normAutofit fontScale="90000"/>
          </a:bodyPr>
          <a:lstStyle/>
          <a:p>
            <a:pPr lvl="0">
              <a:spcBef>
                <a:spcPts val="0"/>
              </a:spcBef>
              <a:buNone/>
            </a:pPr>
            <a:r>
              <a:rPr lang="en" sz="4400" dirty="0" smtClean="0">
                <a:latin typeface="Raleway" panose="020B0604020202020204" charset="0"/>
              </a:rPr>
              <a:t/>
            </a:r>
            <a:br>
              <a:rPr lang="en" sz="4400" dirty="0" smtClean="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US" sz="4000" dirty="0" smtClean="0">
                <a:latin typeface="Raleway" panose="020B0604020202020204" charset="0"/>
              </a:rPr>
              <a:t/>
            </a:r>
            <a:br>
              <a:rPr lang="en-US" sz="4000" dirty="0" smtClean="0">
                <a:latin typeface="Raleway" panose="020B0604020202020204" charset="0"/>
              </a:rPr>
            </a:br>
            <a:r>
              <a:rPr lang="en-US" sz="4000" dirty="0" smtClean="0">
                <a:solidFill>
                  <a:schemeClr val="bg1"/>
                </a:solidFill>
                <a:latin typeface="Raleway" panose="020B0604020202020204" charset="0"/>
              </a:rPr>
              <a:t>First-Year Seminars (FYS) </a:t>
            </a:r>
            <a:endParaRPr lang="en" sz="4000" dirty="0">
              <a:solidFill>
                <a:schemeClr val="bg1"/>
              </a:solidFill>
              <a:latin typeface="Raleway" panose="020B0604020202020204" charset="0"/>
            </a:endParaRPr>
          </a:p>
        </p:txBody>
      </p:sp>
      <p:sp>
        <p:nvSpPr>
          <p:cNvPr id="2" name="Text Placeholder 1"/>
          <p:cNvSpPr>
            <a:spLocks noGrp="1"/>
          </p:cNvSpPr>
          <p:nvPr>
            <p:ph type="body" idx="1"/>
          </p:nvPr>
        </p:nvSpPr>
        <p:spPr>
          <a:xfrm>
            <a:off x="568010" y="5878499"/>
            <a:ext cx="2012828" cy="1315695"/>
          </a:xfrm>
        </p:spPr>
        <p:txBody>
          <a:bodyPr/>
          <a:lstStyle/>
          <a:p>
            <a:endParaRPr lang="en-US" dirty="0"/>
          </a:p>
        </p:txBody>
      </p:sp>
      <p:sp>
        <p:nvSpPr>
          <p:cNvPr id="3" name="Text Placeholder 2"/>
          <p:cNvSpPr>
            <a:spLocks noGrp="1"/>
          </p:cNvSpPr>
          <p:nvPr>
            <p:ph type="body" idx="2"/>
          </p:nvPr>
        </p:nvSpPr>
        <p:spPr>
          <a:xfrm>
            <a:off x="4832400" y="1068426"/>
            <a:ext cx="3999900" cy="4009266"/>
          </a:xfrm>
        </p:spPr>
        <p:txBody>
          <a:bodyPr/>
          <a:lstStyle/>
          <a:p>
            <a:pPr marL="171450" indent="-171450">
              <a:buClr>
                <a:schemeClr val="bg1"/>
              </a:buClr>
              <a:buFont typeface="Arial" panose="020B0604020202020204" pitchFamily="34" charset="0"/>
              <a:buChar char="•"/>
            </a:pPr>
            <a:r>
              <a:rPr lang="en-US" dirty="0">
                <a:solidFill>
                  <a:schemeClr val="bg1"/>
                </a:solidFill>
              </a:rPr>
              <a:t>In addition to your breadth requirements noted </a:t>
            </a:r>
            <a:r>
              <a:rPr lang="en-US" dirty="0" smtClean="0">
                <a:solidFill>
                  <a:schemeClr val="bg1"/>
                </a:solidFill>
              </a:rPr>
              <a:t>previously, </a:t>
            </a:r>
            <a:r>
              <a:rPr lang="en-US" dirty="0">
                <a:solidFill>
                  <a:schemeClr val="bg1"/>
                </a:solidFill>
              </a:rPr>
              <a:t>during your first year, one course must be designated a First-Year Seminar (FYS). See the online class schedule to find sections designated as FYS.</a:t>
            </a:r>
          </a:p>
          <a:p>
            <a:pPr marL="171450" indent="-171450">
              <a:buClr>
                <a:schemeClr val="bg1"/>
              </a:buClr>
              <a:buFont typeface="Arial" panose="020B0604020202020204" pitchFamily="34" charset="0"/>
              <a:buChar char="•"/>
            </a:pPr>
            <a:r>
              <a:rPr lang="en-US" dirty="0">
                <a:solidFill>
                  <a:schemeClr val="bg1"/>
                </a:solidFill>
              </a:rPr>
              <a:t>At UCA we know your first year is crucial to your future success which is why we developed and require FYS courses for all first-time students. </a:t>
            </a:r>
          </a:p>
          <a:p>
            <a:pPr marL="171450" indent="-171450">
              <a:buClr>
                <a:schemeClr val="bg1"/>
              </a:buClr>
              <a:buFont typeface="Arial" panose="020B0604020202020204" pitchFamily="34" charset="0"/>
              <a:buChar char="•"/>
            </a:pPr>
            <a:r>
              <a:rPr lang="en-US" dirty="0">
                <a:solidFill>
                  <a:schemeClr val="bg1"/>
                </a:solidFill>
              </a:rPr>
              <a:t>FYS courses offer a unique first experience with academic life at UCA. </a:t>
            </a:r>
          </a:p>
          <a:p>
            <a:pPr marL="171450" indent="-171450">
              <a:buClr>
                <a:schemeClr val="bg1"/>
              </a:buClr>
              <a:buFont typeface="Arial" panose="020B0604020202020204" pitchFamily="34" charset="0"/>
              <a:buChar char="•"/>
            </a:pPr>
            <a:r>
              <a:rPr lang="en-US" dirty="0" smtClean="0">
                <a:solidFill>
                  <a:schemeClr val="bg1"/>
                </a:solidFill>
              </a:rPr>
              <a:t>FYS courses provide a valuable opportunity to learn about college, UCA, and build connections to campus. </a:t>
            </a:r>
          </a:p>
        </p:txBody>
      </p:sp>
      <p:pic>
        <p:nvPicPr>
          <p:cNvPr id="1026" name="Picture 2" descr="http://uca.edu/core/files/2016/03/EXPLO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85" y="1068425"/>
            <a:ext cx="3834533" cy="383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87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0" y="336551"/>
            <a:ext cx="8520600" cy="2044700"/>
          </a:xfrm>
          <a:prstGeom prst="rect">
            <a:avLst/>
          </a:prstGeom>
        </p:spPr>
        <p:txBody>
          <a:bodyPr lIns="91425" tIns="91425" rIns="91425" bIns="91425" anchor="b" anchorCtr="0">
            <a:noAutofit/>
          </a:bodyPr>
          <a:lstStyle/>
          <a:p>
            <a:pPr lvl="0">
              <a:spcBef>
                <a:spcPts val="0"/>
              </a:spcBef>
              <a:buNone/>
            </a:pPr>
            <a:r>
              <a:rPr lang="en-US" sz="4000" dirty="0" smtClean="0">
                <a:latin typeface="Raleway" panose="020B0604020202020204" charset="0"/>
              </a:rPr>
              <a:t>The Lower Division (LD) Core</a:t>
            </a:r>
            <a:br>
              <a:rPr lang="en-US" sz="4000" dirty="0" smtClean="0">
                <a:latin typeface="Raleway" panose="020B0604020202020204" charset="0"/>
              </a:rPr>
            </a:br>
            <a:r>
              <a:rPr lang="en-US" sz="4000" dirty="0" smtClean="0">
                <a:latin typeface="Raleway" panose="020B0604020202020204" charset="0"/>
              </a:rPr>
              <a:t/>
            </a:r>
            <a:br>
              <a:rPr lang="en-US" sz="4000" dirty="0" smtClean="0">
                <a:latin typeface="Raleway" panose="020B0604020202020204" charset="0"/>
              </a:rPr>
            </a:br>
            <a:r>
              <a:rPr lang="en-US" sz="2000" i="1" dirty="0" smtClean="0">
                <a:latin typeface="Raleway" panose="020B0604020202020204" charset="0"/>
              </a:rPr>
              <a:t>Take Control of Your Education.</a:t>
            </a:r>
            <a:br>
              <a:rPr lang="en-US" sz="2000" i="1" dirty="0" smtClean="0">
                <a:latin typeface="Raleway" panose="020B0604020202020204" charset="0"/>
              </a:rPr>
            </a:br>
            <a:r>
              <a:rPr lang="en-US" sz="2000" i="1" dirty="0" smtClean="0">
                <a:latin typeface="Raleway" panose="020B0604020202020204" charset="0"/>
              </a:rPr>
              <a:t>Maximize Your UCA Experience. </a:t>
            </a:r>
            <a:endParaRPr lang="en" sz="4000" i="1" dirty="0">
              <a:latin typeface="Raleway" panose="020B0604020202020204" charset="0"/>
            </a:endParaRPr>
          </a:p>
        </p:txBody>
      </p:sp>
      <p:sp>
        <p:nvSpPr>
          <p:cNvPr id="59" name="Shape 59"/>
          <p:cNvSpPr txBox="1">
            <a:spLocks noGrp="1"/>
          </p:cNvSpPr>
          <p:nvPr>
            <p:ph type="body" idx="1"/>
          </p:nvPr>
        </p:nvSpPr>
        <p:spPr>
          <a:xfrm>
            <a:off x="256282" y="2632364"/>
            <a:ext cx="8520600" cy="2140527"/>
          </a:xfrm>
          <a:prstGeom prst="rect">
            <a:avLst/>
          </a:prstGeom>
        </p:spPr>
        <p:txBody>
          <a:bodyPr lIns="91425" tIns="91425" rIns="91425" bIns="91425" anchor="t" anchorCtr="0">
            <a:noAutofit/>
          </a:bodyPr>
          <a:lstStyle/>
          <a:p>
            <a:pPr marL="342900" lvl="0" indent="-342900" algn="l" rtl="0">
              <a:lnSpc>
                <a:spcPct val="100000"/>
              </a:lnSpc>
              <a:spcBef>
                <a:spcPts val="0"/>
              </a:spcBef>
              <a:buAutoNum type="arabicParenR"/>
            </a:pPr>
            <a:r>
              <a:rPr lang="en" sz="1400" dirty="0" smtClean="0"/>
              <a:t>Work through the LD Core Checksheet. Meet all area requirements. Explore your educational opportunities! </a:t>
            </a:r>
          </a:p>
          <a:p>
            <a:pPr marL="342900" lvl="0" indent="-342900" algn="l" rtl="0">
              <a:lnSpc>
                <a:spcPct val="100000"/>
              </a:lnSpc>
              <a:spcBef>
                <a:spcPts val="0"/>
              </a:spcBef>
              <a:buAutoNum type="arabicParenR"/>
            </a:pPr>
            <a:r>
              <a:rPr lang="en" sz="1400" dirty="0" smtClean="0"/>
              <a:t>Meet your breadth requirements (FA, HUM, a</a:t>
            </a:r>
            <a:r>
              <a:rPr lang="en-US" sz="1400" dirty="0" err="1" smtClean="0"/>
              <a:t>nd</a:t>
            </a:r>
            <a:r>
              <a:rPr lang="en" sz="1400" dirty="0" smtClean="0"/>
              <a:t> SS) </a:t>
            </a:r>
          </a:p>
          <a:p>
            <a:pPr marL="342900" lvl="0" indent="-342900" algn="l" rtl="0">
              <a:lnSpc>
                <a:spcPct val="100000"/>
              </a:lnSpc>
              <a:spcBef>
                <a:spcPts val="0"/>
              </a:spcBef>
              <a:buAutoNum type="arabicParenR"/>
            </a:pPr>
            <a:r>
              <a:rPr lang="en" sz="1400" dirty="0" smtClean="0"/>
              <a:t>Take a F</a:t>
            </a:r>
            <a:r>
              <a:rPr lang="en-US" sz="1400" dirty="0" err="1" smtClean="0"/>
              <a:t>i</a:t>
            </a:r>
            <a:r>
              <a:rPr lang="en" sz="1400" dirty="0" smtClean="0"/>
              <a:t>rst-Year Seminar (FYS) </a:t>
            </a:r>
          </a:p>
          <a:p>
            <a:pPr marL="342900" lvl="0" indent="-342900" algn="l" rtl="0">
              <a:lnSpc>
                <a:spcPct val="100000"/>
              </a:lnSpc>
              <a:spcBef>
                <a:spcPts val="0"/>
              </a:spcBef>
              <a:buAutoNum type="arabicParenR"/>
            </a:pPr>
            <a:r>
              <a:rPr lang="en" sz="1400" dirty="0" smtClean="0"/>
              <a:t>Note: many courses meet several requirements. A single course may meet your Fine Arts/Humanties LD Core requirement, your (HUM) breadth requirement, and be an FYS. Some LD Core courses may also meet major or minor requirements. If you have questions please contact your advisor, the advising center at: </a:t>
            </a:r>
            <a:r>
              <a:rPr lang="en" sz="1400" dirty="0" smtClean="0">
                <a:hlinkClick r:id="rId3"/>
              </a:rPr>
              <a:t>AdvisingCenter@uca.edu</a:t>
            </a:r>
            <a:r>
              <a:rPr lang="en" sz="1400" dirty="0" smtClean="0"/>
              <a:t>, 450-5149, or the Director fo the UCA Core at: </a:t>
            </a:r>
            <a:r>
              <a:rPr lang="en" sz="1400" dirty="0" smtClean="0">
                <a:hlinkClick r:id="rId4"/>
              </a:rPr>
              <a:t>jmheld@uca.edu</a:t>
            </a:r>
            <a:r>
              <a:rPr lang="en" sz="1400" dirty="0" smtClean="0"/>
              <a:t>, 450-3634. </a:t>
            </a:r>
            <a:endParaRPr lang="en" sz="1400" dirty="0"/>
          </a:p>
        </p:txBody>
      </p:sp>
    </p:spTree>
    <p:extLst>
      <p:ext uri="{BB962C8B-B14F-4D97-AF65-F5344CB8AC3E}">
        <p14:creationId xmlns:p14="http://schemas.microsoft.com/office/powerpoint/2010/main" val="3445734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smtClean="0">
                <a:solidFill>
                  <a:schemeClr val="bg1"/>
                </a:solidFill>
              </a:rPr>
              <a:t>T</a:t>
            </a:r>
            <a:r>
              <a:rPr lang="en-US" dirty="0" smtClean="0">
                <a:solidFill>
                  <a:schemeClr val="bg1"/>
                </a:solidFill>
              </a:rPr>
              <a:t>h</a:t>
            </a:r>
            <a:r>
              <a:rPr lang="en" dirty="0" smtClean="0">
                <a:solidFill>
                  <a:schemeClr val="bg1"/>
                </a:solidFill>
              </a:rPr>
              <a:t>e Upper Division (UD) Core</a:t>
            </a:r>
            <a:endParaRPr lang="en" dirty="0">
              <a:solidFill>
                <a:schemeClr val="bg1"/>
              </a:solidFill>
            </a:endParaRP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r>
              <a:rPr lang="en-US" dirty="0" smtClean="0">
                <a:solidFill>
                  <a:schemeClr val="bg1"/>
                </a:solidFill>
              </a:rPr>
              <a:t>In </a:t>
            </a:r>
            <a:r>
              <a:rPr lang="en-US" dirty="0">
                <a:solidFill>
                  <a:schemeClr val="bg1"/>
                </a:solidFill>
              </a:rPr>
              <a:t>the </a:t>
            </a:r>
            <a:r>
              <a:rPr lang="en-US" dirty="0" smtClean="0">
                <a:solidFill>
                  <a:schemeClr val="bg1"/>
                </a:solidFill>
              </a:rPr>
              <a:t>Upper Division (UD) Core, </a:t>
            </a:r>
            <a:r>
              <a:rPr lang="en-US" dirty="0">
                <a:solidFill>
                  <a:schemeClr val="bg1"/>
                </a:solidFill>
              </a:rPr>
              <a:t>courses are intended to </a:t>
            </a:r>
            <a:r>
              <a:rPr lang="en-US" dirty="0" smtClean="0">
                <a:solidFill>
                  <a:schemeClr val="bg1"/>
                </a:solidFill>
              </a:rPr>
              <a:t>further develop, and afford opportunities to apply, skills in Critical </a:t>
            </a:r>
            <a:r>
              <a:rPr lang="en-US" dirty="0">
                <a:solidFill>
                  <a:schemeClr val="bg1"/>
                </a:solidFill>
              </a:rPr>
              <a:t>Inquiry, Effective Communication, Responsible Living, and Diversity. </a:t>
            </a:r>
          </a:p>
          <a:p>
            <a:pPr marL="285750" indent="-285750">
              <a:buClr>
                <a:schemeClr val="bg1"/>
              </a:buClr>
              <a:buFont typeface="Arial" panose="020B0604020202020204" pitchFamily="34" charset="0"/>
              <a:buChar char="•"/>
            </a:pPr>
            <a:r>
              <a:rPr lang="en-US" dirty="0" smtClean="0">
                <a:solidFill>
                  <a:schemeClr val="bg1"/>
                </a:solidFill>
              </a:rPr>
              <a:t>The UCA Core is about foundational skills and competencies, not career or degree specific knowledge or skills. </a:t>
            </a:r>
          </a:p>
          <a:p>
            <a:pPr marL="285750" indent="-285750">
              <a:buClr>
                <a:schemeClr val="bg1"/>
              </a:buClr>
              <a:buFont typeface="Arial" panose="020B0604020202020204" pitchFamily="34" charset="0"/>
              <a:buChar char="•"/>
            </a:pPr>
            <a:r>
              <a:rPr lang="en-US" dirty="0" smtClean="0">
                <a:solidFill>
                  <a:schemeClr val="bg1"/>
                </a:solidFill>
              </a:rPr>
              <a:t>These competencies are fundamental for any well-developed human being and in all facets of life. </a:t>
            </a:r>
            <a:endParaRPr lang="en-US" dirty="0">
              <a:solidFill>
                <a:schemeClr val="bg1"/>
              </a:solidFill>
            </a:endParaRPr>
          </a:p>
        </p:txBody>
      </p:sp>
      <p:sp>
        <p:nvSpPr>
          <p:cNvPr id="2" name="Text Placeholder 1"/>
          <p:cNvSpPr>
            <a:spLocks noGrp="1"/>
          </p:cNvSpPr>
          <p:nvPr>
            <p:ph type="body" idx="2"/>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00" y="1152475"/>
            <a:ext cx="4737100" cy="3552825"/>
          </a:xfrm>
          <a:prstGeom prst="rect">
            <a:avLst/>
          </a:prstGeom>
        </p:spPr>
      </p:pic>
    </p:spTree>
    <p:extLst>
      <p:ext uri="{BB962C8B-B14F-4D97-AF65-F5344CB8AC3E}">
        <p14:creationId xmlns:p14="http://schemas.microsoft.com/office/powerpoint/2010/main" val="2271634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lvl="0" algn="ctr">
              <a:spcBef>
                <a:spcPts val="0"/>
              </a:spcBef>
              <a:buNone/>
            </a:pPr>
            <a:r>
              <a:rPr lang="en-US" sz="2800" dirty="0" smtClean="0">
                <a:solidFill>
                  <a:schemeClr val="bg1"/>
                </a:solidFill>
              </a:rPr>
              <a:t>Critical Inquiry (I), Effective Communication (C), Diversity (D), and Responsible Living (R)</a:t>
            </a:r>
            <a:endParaRPr lang="en" sz="2800" dirty="0">
              <a:solidFill>
                <a:schemeClr val="bg1"/>
              </a:solidFill>
            </a:endParaRPr>
          </a:p>
        </p:txBody>
      </p:sp>
      <p:sp>
        <p:nvSpPr>
          <p:cNvPr id="59" name="Shape 59"/>
          <p:cNvSpPr txBox="1">
            <a:spLocks noGrp="1"/>
          </p:cNvSpPr>
          <p:nvPr>
            <p:ph type="body" idx="1"/>
          </p:nvPr>
        </p:nvSpPr>
        <p:spPr>
          <a:xfrm>
            <a:off x="311700" y="1152474"/>
            <a:ext cx="3999900" cy="3648125"/>
          </a:xfrm>
          <a:prstGeom prst="rect">
            <a:avLst/>
          </a:prstGeom>
        </p:spPr>
        <p:txBody>
          <a:bodyPr lIns="91425" tIns="91425" rIns="91425" bIns="91425" anchor="t" anchorCtr="0">
            <a:noAutofit/>
          </a:bodyPr>
          <a:lstStyle/>
          <a:p>
            <a:pPr marL="285750" lvl="0" indent="-285750">
              <a:buClr>
                <a:schemeClr val="bg1"/>
              </a:buClr>
              <a:buFont typeface="Arial" panose="020B0604020202020204" pitchFamily="34" charset="0"/>
              <a:buChar char="•"/>
            </a:pPr>
            <a:r>
              <a:rPr lang="en" dirty="0" smtClean="0">
                <a:solidFill>
                  <a:schemeClr val="bg1"/>
                </a:solidFill>
              </a:rPr>
              <a:t>Courses in the UD Core (3000, 4000 level) are designated as </a:t>
            </a:r>
            <a:r>
              <a:rPr lang="en-US" dirty="0">
                <a:solidFill>
                  <a:schemeClr val="bg1"/>
                </a:solidFill>
              </a:rPr>
              <a:t>Critical Inquiry (I), Effective Communication (C), Diversity (D), </a:t>
            </a:r>
            <a:r>
              <a:rPr lang="en-US" dirty="0" smtClean="0">
                <a:solidFill>
                  <a:schemeClr val="bg1"/>
                </a:solidFill>
              </a:rPr>
              <a:t>Responsible </a:t>
            </a:r>
            <a:r>
              <a:rPr lang="en-US" dirty="0">
                <a:solidFill>
                  <a:schemeClr val="bg1"/>
                </a:solidFill>
              </a:rPr>
              <a:t>Living (R</a:t>
            </a:r>
            <a:r>
              <a:rPr lang="en-US" dirty="0" smtClean="0">
                <a:solidFill>
                  <a:schemeClr val="bg1"/>
                </a:solidFill>
              </a:rPr>
              <a:t>), or Capstone (Z). </a:t>
            </a:r>
          </a:p>
          <a:p>
            <a:pPr marL="285750" lvl="0" indent="-285750">
              <a:buClr>
                <a:schemeClr val="bg1"/>
              </a:buClr>
              <a:buFont typeface="Arial" panose="020B0604020202020204" pitchFamily="34" charset="0"/>
              <a:buChar char="•"/>
            </a:pPr>
            <a:r>
              <a:rPr lang="en-US" dirty="0" smtClean="0">
                <a:solidFill>
                  <a:schemeClr val="bg1"/>
                </a:solidFill>
              </a:rPr>
              <a:t>All students must take at least one course designated in each of the UD Core areas. </a:t>
            </a:r>
          </a:p>
          <a:p>
            <a:pPr marL="285750" lvl="0" indent="-285750">
              <a:buClr>
                <a:schemeClr val="bg1"/>
              </a:buClr>
              <a:buFont typeface="Arial" panose="020B0604020202020204" pitchFamily="34" charset="0"/>
              <a:buChar char="•"/>
            </a:pPr>
            <a:r>
              <a:rPr lang="en" dirty="0" smtClean="0">
                <a:solidFill>
                  <a:schemeClr val="bg1"/>
                </a:solidFill>
              </a:rPr>
              <a:t>A single course may be designated as meeting up to two areas, except capstone courses. For example, a course may meet C and I, or D and R.</a:t>
            </a:r>
          </a:p>
          <a:p>
            <a:pPr marL="285750" lvl="0" indent="-285750">
              <a:buClr>
                <a:schemeClr val="bg1"/>
              </a:buClr>
              <a:buFont typeface="Arial" panose="020B0604020202020204" pitchFamily="34" charset="0"/>
              <a:buChar char="•"/>
            </a:pPr>
            <a:r>
              <a:rPr lang="en" dirty="0" smtClean="0">
                <a:solidFill>
                  <a:schemeClr val="bg1"/>
                </a:solidFill>
              </a:rPr>
              <a:t>Many major or minor specific courses are designated in</a:t>
            </a:r>
            <a:r>
              <a:rPr lang="en-US" dirty="0" smtClean="0">
                <a:solidFill>
                  <a:schemeClr val="bg1"/>
                </a:solidFill>
              </a:rPr>
              <a:t> t</a:t>
            </a:r>
            <a:r>
              <a:rPr lang="en" dirty="0" smtClean="0">
                <a:solidFill>
                  <a:schemeClr val="bg1"/>
                </a:solidFill>
              </a:rPr>
              <a:t>he UD Core. </a:t>
            </a:r>
            <a:endParaRPr lang="en" dirty="0">
              <a:solidFill>
                <a:schemeClr val="bg1"/>
              </a:solidFill>
            </a:endParaRPr>
          </a:p>
        </p:txBody>
      </p:sp>
      <p:sp>
        <p:nvSpPr>
          <p:cNvPr id="3" name="Text Placeholder 2"/>
          <p:cNvSpPr>
            <a:spLocks noGrp="1"/>
          </p:cNvSpPr>
          <p:nvPr>
            <p:ph type="body" idx="2"/>
          </p:nvPr>
        </p:nvSpPr>
        <p:spPr>
          <a:xfrm>
            <a:off x="4832400" y="1004454"/>
            <a:ext cx="3999900" cy="3796145"/>
          </a:xfrm>
        </p:spPr>
        <p:txBody>
          <a:bodyPr/>
          <a:lstStyle/>
          <a:p>
            <a:r>
              <a:rPr lang="en-US" sz="2000" dirty="0" smtClean="0">
                <a:solidFill>
                  <a:schemeClr val="bg1"/>
                </a:solidFill>
              </a:rPr>
              <a:t>Resources:</a:t>
            </a:r>
          </a:p>
          <a:p>
            <a:pPr marL="342900" indent="-342900">
              <a:buClr>
                <a:schemeClr val="bg1"/>
              </a:buClr>
              <a:buAutoNum type="arabicParenR"/>
            </a:pPr>
            <a:r>
              <a:rPr lang="en-US" dirty="0" smtClean="0">
                <a:solidFill>
                  <a:schemeClr val="bg1"/>
                </a:solidFill>
              </a:rPr>
              <a:t>For a list of UD Core courses that don’t have any pre-requisites or only pre-requisites in the LD Core see</a:t>
            </a:r>
            <a:r>
              <a:rPr lang="en-US" dirty="0">
                <a:solidFill>
                  <a:schemeClr val="bg1"/>
                </a:solidFill>
              </a:rPr>
              <a:t>: </a:t>
            </a:r>
            <a:r>
              <a:rPr lang="en-US" dirty="0">
                <a:solidFill>
                  <a:schemeClr val="bg1"/>
                </a:solidFill>
                <a:hlinkClick r:id="rId3"/>
              </a:rPr>
              <a:t>http://uca.edu/academicbulletins/upper-division-uca-core</a:t>
            </a:r>
            <a:r>
              <a:rPr lang="en-US" dirty="0" smtClean="0">
                <a:solidFill>
                  <a:schemeClr val="bg1"/>
                </a:solidFill>
                <a:hlinkClick r:id="rId3"/>
              </a:rPr>
              <a:t>/</a:t>
            </a:r>
            <a:endParaRPr lang="en-US" dirty="0" smtClean="0">
              <a:solidFill>
                <a:schemeClr val="bg1"/>
              </a:solidFill>
            </a:endParaRPr>
          </a:p>
          <a:p>
            <a:pPr marL="342900" indent="-342900">
              <a:buClr>
                <a:schemeClr val="bg1"/>
              </a:buClr>
              <a:buAutoNum type="arabicParenR"/>
            </a:pPr>
            <a:r>
              <a:rPr lang="en-US" dirty="0" smtClean="0">
                <a:solidFill>
                  <a:schemeClr val="bg1"/>
                </a:solidFill>
              </a:rPr>
              <a:t>For a complete listing of all courses designated in the UD Core see the </a:t>
            </a:r>
            <a:r>
              <a:rPr lang="en-US" dirty="0" err="1" smtClean="0">
                <a:solidFill>
                  <a:schemeClr val="bg1"/>
                </a:solidFill>
              </a:rPr>
              <a:t>uBulletin</a:t>
            </a:r>
            <a:r>
              <a:rPr lang="en-US" dirty="0">
                <a:solidFill>
                  <a:schemeClr val="bg1"/>
                </a:solidFill>
              </a:rPr>
              <a:t> at: </a:t>
            </a:r>
            <a:r>
              <a:rPr lang="en-US" dirty="0">
                <a:solidFill>
                  <a:schemeClr val="bg1"/>
                </a:solidFill>
                <a:hlinkClick r:id="rId4"/>
              </a:rPr>
              <a:t>http://uca.edu/ubulletin</a:t>
            </a:r>
            <a:r>
              <a:rPr lang="en-US" dirty="0" smtClean="0">
                <a:solidFill>
                  <a:schemeClr val="bg1"/>
                </a:solidFill>
                <a:hlinkClick r:id="rId4"/>
              </a:rPr>
              <a:t>/</a:t>
            </a:r>
            <a:endParaRPr lang="en-US" dirty="0" smtClean="0">
              <a:solidFill>
                <a:schemeClr val="bg1"/>
              </a:solidFill>
            </a:endParaRPr>
          </a:p>
          <a:p>
            <a:pPr marL="342900" indent="-342900">
              <a:buClr>
                <a:schemeClr val="bg1"/>
              </a:buClr>
              <a:buAutoNum type="arabicParenR"/>
            </a:pPr>
            <a:r>
              <a:rPr lang="en-US" dirty="0" smtClean="0">
                <a:solidFill>
                  <a:schemeClr val="bg1"/>
                </a:solidFill>
              </a:rPr>
              <a:t>Questions? Contact your advisor or the Director of the UCA Core (Dr. Held) at </a:t>
            </a:r>
            <a:r>
              <a:rPr lang="en-US" dirty="0" smtClean="0">
                <a:solidFill>
                  <a:schemeClr val="bg1"/>
                </a:solidFill>
                <a:hlinkClick r:id="rId5"/>
              </a:rPr>
              <a:t>jmheld@uca.edu</a:t>
            </a:r>
            <a:r>
              <a:rPr lang="en-US" dirty="0" smtClean="0">
                <a:solidFill>
                  <a:schemeClr val="bg1"/>
                </a:solidFill>
              </a:rPr>
              <a:t>, 450-3634</a:t>
            </a:r>
            <a:endParaRPr lang="en-US" dirty="0">
              <a:solidFill>
                <a:schemeClr val="bg1"/>
              </a:solidFill>
            </a:endParaRPr>
          </a:p>
        </p:txBody>
      </p:sp>
    </p:spTree>
    <p:extLst>
      <p:ext uri="{BB962C8B-B14F-4D97-AF65-F5344CB8AC3E}">
        <p14:creationId xmlns:p14="http://schemas.microsoft.com/office/powerpoint/2010/main" val="4122342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0" y="284019"/>
            <a:ext cx="8520600" cy="609600"/>
          </a:xfrm>
          <a:prstGeom prst="rect">
            <a:avLst/>
          </a:prstGeom>
        </p:spPr>
        <p:txBody>
          <a:bodyPr lIns="91425" tIns="91425" rIns="91425" bIns="91425" anchor="b" anchorCtr="0">
            <a:noAutofit/>
          </a:bodyPr>
          <a:lstStyle/>
          <a:p>
            <a:pPr lvl="0">
              <a:spcBef>
                <a:spcPts val="0"/>
              </a:spcBef>
              <a:buNone/>
            </a:pPr>
            <a:r>
              <a:rPr lang="en-US" sz="4000" dirty="0" smtClean="0">
                <a:solidFill>
                  <a:schemeClr val="bg1"/>
                </a:solidFill>
              </a:rPr>
              <a:t>Capstone Experience (Z) </a:t>
            </a:r>
            <a:endParaRPr lang="en" sz="4000" dirty="0">
              <a:solidFill>
                <a:schemeClr val="bg1"/>
              </a:solidFill>
            </a:endParaRP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dirty="0"/>
              <a:t>The UCA Experience</a:t>
            </a:r>
          </a:p>
          <a:p>
            <a:pPr lvl="0">
              <a:spcBef>
                <a:spcPts val="0"/>
              </a:spcBef>
              <a:buNone/>
            </a:pPr>
            <a:r>
              <a:rPr lang="en" dirty="0"/>
              <a:t>Explore. Enrich. Empower. </a:t>
            </a:r>
          </a:p>
        </p:txBody>
      </p:sp>
      <p:sp>
        <p:nvSpPr>
          <p:cNvPr id="2" name="Text Placeholder 1"/>
          <p:cNvSpPr>
            <a:spLocks noGrp="1"/>
          </p:cNvSpPr>
          <p:nvPr>
            <p:ph type="body" idx="2"/>
          </p:nvPr>
        </p:nvSpPr>
        <p:spPr>
          <a:xfrm>
            <a:off x="4832400" y="1068425"/>
            <a:ext cx="3999900" cy="3500450"/>
          </a:xfrm>
        </p:spPr>
        <p:txBody>
          <a:bodyPr/>
          <a:lstStyle/>
          <a:p>
            <a:r>
              <a:rPr lang="en-US" sz="1500" dirty="0">
                <a:solidFill>
                  <a:schemeClr val="bg1"/>
                </a:solidFill>
              </a:rPr>
              <a:t>Courses in the </a:t>
            </a:r>
            <a:r>
              <a:rPr lang="en-US" sz="1500" dirty="0" smtClean="0">
                <a:solidFill>
                  <a:schemeClr val="bg1"/>
                </a:solidFill>
              </a:rPr>
              <a:t>UD Core </a:t>
            </a:r>
            <a:r>
              <a:rPr lang="en-US" sz="1500" dirty="0">
                <a:solidFill>
                  <a:schemeClr val="bg1"/>
                </a:solidFill>
              </a:rPr>
              <a:t>at UCA offer opportunities for students to </a:t>
            </a:r>
            <a:r>
              <a:rPr lang="en-US" sz="1500" dirty="0" smtClean="0">
                <a:solidFill>
                  <a:schemeClr val="bg1"/>
                </a:solidFill>
              </a:rPr>
              <a:t>hone </a:t>
            </a:r>
            <a:r>
              <a:rPr lang="en-US" sz="1500" dirty="0">
                <a:solidFill>
                  <a:schemeClr val="bg1"/>
                </a:solidFill>
              </a:rPr>
              <a:t>those skills developed at the Lower Division and provide summative experiences where students </a:t>
            </a:r>
            <a:r>
              <a:rPr lang="en-US" sz="1500" dirty="0" smtClean="0">
                <a:solidFill>
                  <a:schemeClr val="bg1"/>
                </a:solidFill>
              </a:rPr>
              <a:t>demonstrate </a:t>
            </a:r>
            <a:r>
              <a:rPr lang="en-US" sz="1500" dirty="0">
                <a:solidFill>
                  <a:schemeClr val="bg1"/>
                </a:solidFill>
              </a:rPr>
              <a:t>how far </a:t>
            </a:r>
            <a:r>
              <a:rPr lang="en-US" sz="1500" dirty="0" smtClean="0">
                <a:solidFill>
                  <a:schemeClr val="bg1"/>
                </a:solidFill>
              </a:rPr>
              <a:t>they’ve come </a:t>
            </a:r>
            <a:r>
              <a:rPr lang="en-US" sz="1500" dirty="0">
                <a:solidFill>
                  <a:schemeClr val="bg1"/>
                </a:solidFill>
              </a:rPr>
              <a:t>along their educational journey at UCA. The </a:t>
            </a:r>
            <a:r>
              <a:rPr lang="en-US" sz="1500" dirty="0" smtClean="0">
                <a:solidFill>
                  <a:schemeClr val="bg1"/>
                </a:solidFill>
              </a:rPr>
              <a:t>UD Core </a:t>
            </a:r>
            <a:r>
              <a:rPr lang="en-US" sz="1500" dirty="0">
                <a:solidFill>
                  <a:schemeClr val="bg1"/>
                </a:solidFill>
              </a:rPr>
              <a:t>culminates in a Capstone Experience </a:t>
            </a:r>
            <a:r>
              <a:rPr lang="en-US" sz="1500" dirty="0" smtClean="0">
                <a:solidFill>
                  <a:schemeClr val="bg1"/>
                </a:solidFill>
              </a:rPr>
              <a:t>(Z) that </a:t>
            </a:r>
            <a:r>
              <a:rPr lang="en-US" sz="1500" dirty="0">
                <a:solidFill>
                  <a:schemeClr val="bg1"/>
                </a:solidFill>
              </a:rPr>
              <a:t>integrates communication and critical inquiry alongside one’s chosen field of study. </a:t>
            </a:r>
            <a:r>
              <a:rPr lang="en-US" sz="1500" dirty="0" smtClean="0">
                <a:solidFill>
                  <a:schemeClr val="bg1"/>
                </a:solidFill>
              </a:rPr>
              <a:t>Capstones are </a:t>
            </a:r>
            <a:r>
              <a:rPr lang="en-US" sz="1500" dirty="0">
                <a:solidFill>
                  <a:schemeClr val="bg1"/>
                </a:solidFill>
              </a:rPr>
              <a:t>opportunities for students to engage in an integrative educational experience drawing from their comprehensive education.</a:t>
            </a:r>
          </a:p>
        </p:txBody>
      </p:sp>
      <p:pic>
        <p:nvPicPr>
          <p:cNvPr id="5" name="Picture 2" descr="http://uca.edu/core/files/2016/03/EXPLO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85" y="1068425"/>
            <a:ext cx="3834533" cy="383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601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85875" y="387927"/>
            <a:ext cx="8183700" cy="1981200"/>
          </a:xfrm>
          <a:prstGeom prst="rect">
            <a:avLst/>
          </a:prstGeom>
        </p:spPr>
        <p:txBody>
          <a:bodyPr lIns="91425" tIns="91425" rIns="91425" bIns="91425" anchor="b" anchorCtr="0">
            <a:noAutofit/>
          </a:bodyPr>
          <a:lstStyle/>
          <a:p>
            <a:pPr lvl="0" algn="ctr"/>
            <a:r>
              <a:rPr lang="en-US" sz="4000" dirty="0">
                <a:solidFill>
                  <a:srgbClr val="000000"/>
                </a:solidFill>
                <a:latin typeface="Raleway" panose="020B0604020202020204" charset="0"/>
                <a:sym typeface="Source Sans Pro"/>
              </a:rPr>
              <a:t>The </a:t>
            </a:r>
            <a:r>
              <a:rPr lang="en-US" sz="4000" dirty="0" smtClean="0">
                <a:solidFill>
                  <a:srgbClr val="000000"/>
                </a:solidFill>
                <a:latin typeface="Raleway" panose="020B0604020202020204" charset="0"/>
                <a:sym typeface="Source Sans Pro"/>
              </a:rPr>
              <a:t>Upper </a:t>
            </a:r>
            <a:r>
              <a:rPr lang="en-US" sz="4000" dirty="0">
                <a:solidFill>
                  <a:srgbClr val="000000"/>
                </a:solidFill>
                <a:latin typeface="Raleway" panose="020B0604020202020204" charset="0"/>
                <a:sym typeface="Source Sans Pro"/>
              </a:rPr>
              <a:t>Division </a:t>
            </a:r>
            <a:r>
              <a:rPr lang="en-US" sz="4000" dirty="0" smtClean="0">
                <a:solidFill>
                  <a:srgbClr val="000000"/>
                </a:solidFill>
                <a:latin typeface="Raleway" panose="020B0604020202020204" charset="0"/>
                <a:sym typeface="Source Sans Pro"/>
              </a:rPr>
              <a:t>(UD</a:t>
            </a:r>
            <a:r>
              <a:rPr lang="en-US" sz="4000" dirty="0">
                <a:solidFill>
                  <a:srgbClr val="000000"/>
                </a:solidFill>
                <a:latin typeface="Raleway" panose="020B0604020202020204" charset="0"/>
                <a:sym typeface="Source Sans Pro"/>
              </a:rPr>
              <a:t>) Core</a:t>
            </a:r>
            <a:br>
              <a:rPr lang="en-US" sz="4000" dirty="0">
                <a:solidFill>
                  <a:srgbClr val="000000"/>
                </a:solidFill>
                <a:latin typeface="Raleway" panose="020B0604020202020204" charset="0"/>
                <a:sym typeface="Source Sans Pro"/>
              </a:rPr>
            </a:br>
            <a:r>
              <a:rPr lang="en-US" sz="4000" dirty="0">
                <a:solidFill>
                  <a:srgbClr val="000000"/>
                </a:solidFill>
                <a:latin typeface="Raleway" panose="020B0604020202020204" charset="0"/>
                <a:sym typeface="Source Sans Pro"/>
              </a:rPr>
              <a:t/>
            </a:r>
            <a:br>
              <a:rPr lang="en-US" sz="4000" dirty="0">
                <a:solidFill>
                  <a:srgbClr val="000000"/>
                </a:solidFill>
                <a:latin typeface="Raleway" panose="020B0604020202020204" charset="0"/>
                <a:sym typeface="Source Sans Pro"/>
              </a:rPr>
            </a:br>
            <a:r>
              <a:rPr lang="en-US" sz="2000" i="1" dirty="0">
                <a:latin typeface="Raleway" panose="020B0604020202020204" charset="0"/>
              </a:rPr>
              <a:t>Take Control of </a:t>
            </a:r>
            <a:r>
              <a:rPr lang="en-US" sz="2000" i="1" dirty="0" smtClean="0">
                <a:latin typeface="Raleway" panose="020B0604020202020204" charset="0"/>
              </a:rPr>
              <a:t>Your Education</a:t>
            </a:r>
            <a:r>
              <a:rPr lang="en-US" sz="2000" i="1" dirty="0">
                <a:latin typeface="Raleway" panose="020B0604020202020204" charset="0"/>
              </a:rPr>
              <a:t>.</a:t>
            </a:r>
            <a:br>
              <a:rPr lang="en-US" sz="2000" i="1" dirty="0">
                <a:latin typeface="Raleway" panose="020B0604020202020204" charset="0"/>
              </a:rPr>
            </a:br>
            <a:r>
              <a:rPr lang="en-US" sz="2000" i="1" dirty="0">
                <a:latin typeface="Raleway" panose="020B0604020202020204" charset="0"/>
              </a:rPr>
              <a:t>Maximize </a:t>
            </a:r>
            <a:r>
              <a:rPr lang="en-US" sz="2000" i="1" dirty="0" smtClean="0">
                <a:latin typeface="Raleway" panose="020B0604020202020204" charset="0"/>
              </a:rPr>
              <a:t>Your </a:t>
            </a:r>
            <a:r>
              <a:rPr lang="en-US" sz="2000" i="1" dirty="0">
                <a:latin typeface="Raleway" panose="020B0604020202020204" charset="0"/>
              </a:rPr>
              <a:t>UCA Experience.</a:t>
            </a:r>
            <a:endParaRPr lang="en" sz="3600" dirty="0"/>
          </a:p>
        </p:txBody>
      </p:sp>
      <p:sp>
        <p:nvSpPr>
          <p:cNvPr id="59" name="Shape 59"/>
          <p:cNvSpPr txBox="1">
            <a:spLocks noGrp="1"/>
          </p:cNvSpPr>
          <p:nvPr>
            <p:ph type="subTitle" idx="1"/>
          </p:nvPr>
        </p:nvSpPr>
        <p:spPr>
          <a:xfrm>
            <a:off x="485875" y="2722417"/>
            <a:ext cx="8183700" cy="2313709"/>
          </a:xfrm>
          <a:prstGeom prst="rect">
            <a:avLst/>
          </a:prstGeom>
        </p:spPr>
        <p:txBody>
          <a:bodyPr lIns="91425" tIns="91425" rIns="91425" bIns="91425" anchor="t" anchorCtr="0">
            <a:noAutofit/>
          </a:bodyPr>
          <a:lstStyle/>
          <a:p>
            <a:pPr marL="342900" lvl="0" indent="-342900">
              <a:spcAft>
                <a:spcPts val="1600"/>
              </a:spcAft>
              <a:buClr>
                <a:srgbClr val="FFFFFF"/>
              </a:buClr>
              <a:buFont typeface="Source Sans Pro"/>
              <a:buAutoNum type="arabicParenR"/>
            </a:pPr>
            <a:r>
              <a:rPr lang="en" sz="1400" dirty="0" smtClean="0">
                <a:solidFill>
                  <a:srgbClr val="FFFFFF"/>
                </a:solidFill>
              </a:rPr>
              <a:t>The LD a</a:t>
            </a:r>
            <a:r>
              <a:rPr lang="en-US" sz="1400" dirty="0" err="1" smtClean="0">
                <a:solidFill>
                  <a:srgbClr val="FFFFFF"/>
                </a:solidFill>
              </a:rPr>
              <a:t>nd</a:t>
            </a:r>
            <a:r>
              <a:rPr lang="en" sz="1400" dirty="0" smtClean="0">
                <a:solidFill>
                  <a:srgbClr val="FFFFFF"/>
                </a:solidFill>
              </a:rPr>
              <a:t> UD core work together to provide a comprehensive, developmental experience across your entire education at UCA. </a:t>
            </a:r>
            <a:endParaRPr lang="en" sz="1400" dirty="0">
              <a:solidFill>
                <a:srgbClr val="FFFFFF"/>
              </a:solidFill>
            </a:endParaRPr>
          </a:p>
          <a:p>
            <a:pPr marL="342900" lvl="0" indent="-342900">
              <a:spcAft>
                <a:spcPts val="1600"/>
              </a:spcAft>
              <a:buClr>
                <a:srgbClr val="FFFFFF"/>
              </a:buClr>
              <a:buFont typeface="Source Sans Pro"/>
              <a:buAutoNum type="arabicParenR"/>
            </a:pPr>
            <a:r>
              <a:rPr lang="en-US" sz="1400" dirty="0" smtClean="0">
                <a:solidFill>
                  <a:srgbClr val="FFFFFF"/>
                </a:solidFill>
              </a:rPr>
              <a:t>Take courses designated: I, C, D, R, and Z</a:t>
            </a:r>
            <a:r>
              <a:rPr lang="en" sz="1400" dirty="0" smtClean="0">
                <a:solidFill>
                  <a:srgbClr val="FFFFFF"/>
                </a:solidFill>
              </a:rPr>
              <a:t> </a:t>
            </a:r>
            <a:endParaRPr lang="en" sz="1400" dirty="0">
              <a:solidFill>
                <a:srgbClr val="FFFFFF"/>
              </a:solidFill>
            </a:endParaRPr>
          </a:p>
          <a:p>
            <a:pPr marL="342900" lvl="0" indent="-342900">
              <a:spcAft>
                <a:spcPts val="1600"/>
              </a:spcAft>
              <a:buClr>
                <a:srgbClr val="FFFFFF"/>
              </a:buClr>
              <a:buFont typeface="Source Sans Pro"/>
              <a:buAutoNum type="arabicParenR"/>
            </a:pPr>
            <a:r>
              <a:rPr lang="en" sz="1400" dirty="0" smtClean="0">
                <a:solidFill>
                  <a:srgbClr val="FFFFFF"/>
                </a:solidFill>
              </a:rPr>
              <a:t>Note </a:t>
            </a:r>
            <a:r>
              <a:rPr lang="en" sz="1400" dirty="0">
                <a:solidFill>
                  <a:srgbClr val="FFFFFF"/>
                </a:solidFill>
              </a:rPr>
              <a:t>that </a:t>
            </a:r>
            <a:r>
              <a:rPr lang="en" sz="1400" dirty="0" smtClean="0">
                <a:solidFill>
                  <a:srgbClr val="FFFFFF"/>
                </a:solidFill>
              </a:rPr>
              <a:t>some courses </a:t>
            </a:r>
            <a:r>
              <a:rPr lang="en" sz="1400" dirty="0">
                <a:solidFill>
                  <a:srgbClr val="FFFFFF"/>
                </a:solidFill>
              </a:rPr>
              <a:t>meet </a:t>
            </a:r>
            <a:r>
              <a:rPr lang="en" sz="1400" dirty="0" smtClean="0">
                <a:solidFill>
                  <a:srgbClr val="FFFFFF"/>
                </a:solidFill>
              </a:rPr>
              <a:t>two UD Core areas, a</a:t>
            </a:r>
            <a:r>
              <a:rPr lang="en-US" sz="1400" dirty="0" err="1" smtClean="0">
                <a:solidFill>
                  <a:srgbClr val="FFFFFF"/>
                </a:solidFill>
              </a:rPr>
              <a:t>nd</a:t>
            </a:r>
            <a:r>
              <a:rPr lang="en" sz="1400" dirty="0" smtClean="0">
                <a:solidFill>
                  <a:srgbClr val="FFFFFF"/>
                </a:solidFill>
              </a:rPr>
              <a:t> many major </a:t>
            </a:r>
            <a:r>
              <a:rPr lang="en" sz="1400" dirty="0">
                <a:solidFill>
                  <a:srgbClr val="FFFFFF"/>
                </a:solidFill>
              </a:rPr>
              <a:t>or minor </a:t>
            </a:r>
            <a:r>
              <a:rPr lang="en" sz="1400" dirty="0" smtClean="0">
                <a:solidFill>
                  <a:srgbClr val="FFFFFF"/>
                </a:solidFill>
              </a:rPr>
              <a:t>requirements also meet UD C</a:t>
            </a:r>
            <a:r>
              <a:rPr lang="en-US" sz="1400" dirty="0" smtClean="0">
                <a:solidFill>
                  <a:srgbClr val="FFFFFF"/>
                </a:solidFill>
              </a:rPr>
              <a:t>o</a:t>
            </a:r>
            <a:r>
              <a:rPr lang="en" sz="1400" dirty="0" smtClean="0">
                <a:solidFill>
                  <a:srgbClr val="FFFFFF"/>
                </a:solidFill>
              </a:rPr>
              <a:t>re requirements. </a:t>
            </a:r>
          </a:p>
          <a:p>
            <a:pPr marL="342900" lvl="0" indent="-342900">
              <a:spcAft>
                <a:spcPts val="1600"/>
              </a:spcAft>
              <a:buClr>
                <a:srgbClr val="FFFFFF"/>
              </a:buClr>
              <a:buFont typeface="Source Sans Pro"/>
              <a:buAutoNum type="arabicParenR"/>
            </a:pPr>
            <a:r>
              <a:rPr lang="en" sz="1400" dirty="0" smtClean="0">
                <a:solidFill>
                  <a:srgbClr val="FFFFFF"/>
                </a:solidFill>
              </a:rPr>
              <a:t>If </a:t>
            </a:r>
            <a:r>
              <a:rPr lang="en" sz="1400" dirty="0">
                <a:solidFill>
                  <a:srgbClr val="FFFFFF"/>
                </a:solidFill>
              </a:rPr>
              <a:t>you have questions please contact your advisor, </a:t>
            </a:r>
            <a:r>
              <a:rPr lang="en" sz="1400" dirty="0" smtClean="0">
                <a:solidFill>
                  <a:srgbClr val="FFFFFF"/>
                </a:solidFill>
              </a:rPr>
              <a:t>the </a:t>
            </a:r>
            <a:r>
              <a:rPr lang="en" sz="1400" dirty="0">
                <a:solidFill>
                  <a:srgbClr val="FFFFFF"/>
                </a:solidFill>
              </a:rPr>
              <a:t>advising center at: </a:t>
            </a:r>
            <a:r>
              <a:rPr lang="en" sz="1400" dirty="0">
                <a:solidFill>
                  <a:srgbClr val="FFFFFF"/>
                </a:solidFill>
                <a:hlinkClick r:id="rId3"/>
              </a:rPr>
              <a:t>AdvisingCenter@uca.edu</a:t>
            </a:r>
            <a:r>
              <a:rPr lang="en" sz="1400" dirty="0">
                <a:solidFill>
                  <a:srgbClr val="FFFFFF"/>
                </a:solidFill>
              </a:rPr>
              <a:t>, </a:t>
            </a:r>
            <a:r>
              <a:rPr lang="en" sz="1400" dirty="0" smtClean="0">
                <a:solidFill>
                  <a:srgbClr val="FFFFFF"/>
                </a:solidFill>
              </a:rPr>
              <a:t>450-5149, or the Director of the UCA Core at: </a:t>
            </a:r>
            <a:r>
              <a:rPr lang="en" sz="1400" dirty="0" smtClean="0">
                <a:solidFill>
                  <a:srgbClr val="FFFFFF"/>
                </a:solidFill>
                <a:hlinkClick r:id="rId4"/>
              </a:rPr>
              <a:t>jmheld@uca.edu</a:t>
            </a:r>
            <a:r>
              <a:rPr lang="en" sz="1400" dirty="0" smtClean="0">
                <a:solidFill>
                  <a:srgbClr val="FFFFFF"/>
                </a:solidFill>
              </a:rPr>
              <a:t>, 450-3634. </a:t>
            </a:r>
            <a:endParaRPr lang="en" sz="1400" dirty="0">
              <a:solidFill>
                <a:srgbClr val="FFFFFF"/>
              </a:solidFill>
            </a:endParaRPr>
          </a:p>
          <a:p>
            <a:pPr lvl="0" rtl="0">
              <a:spcBef>
                <a:spcPts val="0"/>
              </a:spcBef>
              <a:buNone/>
            </a:pPr>
            <a:endParaRPr lang="en" dirty="0"/>
          </a:p>
        </p:txBody>
      </p:sp>
    </p:spTree>
    <p:extLst>
      <p:ext uri="{BB962C8B-B14F-4D97-AF65-F5344CB8AC3E}">
        <p14:creationId xmlns:p14="http://schemas.microsoft.com/office/powerpoint/2010/main" val="391735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lvl="0" algn="ctr">
              <a:spcBef>
                <a:spcPts val="0"/>
              </a:spcBef>
              <a:buNone/>
            </a:pPr>
            <a:r>
              <a:rPr lang="en-US" sz="4400" dirty="0" smtClean="0">
                <a:solidFill>
                  <a:schemeClr val="bg1"/>
                </a:solidFill>
              </a:rPr>
              <a:t>Resources </a:t>
            </a:r>
            <a:endParaRPr lang="en" sz="4400" dirty="0">
              <a:solidFill>
                <a:schemeClr val="bg1"/>
              </a:solidFill>
            </a:endParaRP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pPr marL="342900" lvl="0" indent="-342900">
              <a:buClr>
                <a:schemeClr val="bg1"/>
              </a:buClr>
              <a:buAutoNum type="arabicParenR"/>
            </a:pPr>
            <a:r>
              <a:rPr lang="en-US" dirty="0" smtClean="0">
                <a:solidFill>
                  <a:schemeClr val="bg1"/>
                </a:solidFill>
              </a:rPr>
              <a:t>If </a:t>
            </a:r>
            <a:r>
              <a:rPr lang="en-US" dirty="0">
                <a:solidFill>
                  <a:schemeClr val="bg1"/>
                </a:solidFill>
              </a:rPr>
              <a:t>you have questions please contact your advisor, the advising center at: </a:t>
            </a:r>
            <a:r>
              <a:rPr lang="en-US" dirty="0" smtClean="0">
                <a:solidFill>
                  <a:schemeClr val="bg1"/>
                </a:solidFill>
                <a:hlinkClick r:id="rId3"/>
              </a:rPr>
              <a:t>AdvisingCenter@uca.edu</a:t>
            </a:r>
            <a:r>
              <a:rPr lang="en-US" dirty="0" smtClean="0">
                <a:solidFill>
                  <a:schemeClr val="bg1"/>
                </a:solidFill>
              </a:rPr>
              <a:t> , </a:t>
            </a:r>
            <a:r>
              <a:rPr lang="en-US" dirty="0">
                <a:solidFill>
                  <a:schemeClr val="bg1"/>
                </a:solidFill>
              </a:rPr>
              <a:t>450-5149, or the Director of the UCA Core at: </a:t>
            </a:r>
            <a:r>
              <a:rPr lang="en-US" dirty="0" smtClean="0">
                <a:solidFill>
                  <a:schemeClr val="bg1"/>
                </a:solidFill>
                <a:hlinkClick r:id="rId4"/>
              </a:rPr>
              <a:t>jmheld@uca.edu</a:t>
            </a:r>
            <a:r>
              <a:rPr lang="en-US" dirty="0" smtClean="0">
                <a:solidFill>
                  <a:schemeClr val="bg1"/>
                </a:solidFill>
              </a:rPr>
              <a:t> , </a:t>
            </a:r>
            <a:r>
              <a:rPr lang="en-US" dirty="0">
                <a:solidFill>
                  <a:schemeClr val="bg1"/>
                </a:solidFill>
              </a:rPr>
              <a:t>450-3634. </a:t>
            </a:r>
            <a:endParaRPr lang="en-US" dirty="0" smtClean="0">
              <a:solidFill>
                <a:schemeClr val="bg1"/>
              </a:solidFill>
            </a:endParaRPr>
          </a:p>
          <a:p>
            <a:pPr marL="342900" lvl="0" indent="-342900">
              <a:buClr>
                <a:schemeClr val="bg1"/>
              </a:buClr>
              <a:buAutoNum type="arabicParenR"/>
            </a:pPr>
            <a:r>
              <a:rPr lang="en-US" dirty="0" smtClean="0">
                <a:solidFill>
                  <a:schemeClr val="bg1"/>
                </a:solidFill>
              </a:rPr>
              <a:t>The UCA Core website is located at: </a:t>
            </a:r>
            <a:r>
              <a:rPr lang="en-US" dirty="0" smtClean="0">
                <a:solidFill>
                  <a:schemeClr val="bg1"/>
                </a:solidFill>
                <a:hlinkClick r:id="rId5"/>
              </a:rPr>
              <a:t>www.uca.edu/core</a:t>
            </a:r>
            <a:endParaRPr lang="en-US" dirty="0" smtClean="0">
              <a:solidFill>
                <a:schemeClr val="bg1"/>
              </a:solidFill>
            </a:endParaRPr>
          </a:p>
          <a:p>
            <a:pPr marL="342900" lvl="0" indent="-342900">
              <a:buClr>
                <a:schemeClr val="bg1"/>
              </a:buClr>
              <a:buAutoNum type="arabicParenR"/>
            </a:pPr>
            <a:r>
              <a:rPr lang="en-US" dirty="0" smtClean="0">
                <a:solidFill>
                  <a:schemeClr val="bg1"/>
                </a:solidFill>
              </a:rPr>
              <a:t>Find us on Facebook or Twitter, “University of Central Arkansas Core” </a:t>
            </a:r>
          </a:p>
          <a:p>
            <a:pPr marL="342900" lvl="0" indent="-342900">
              <a:buClr>
                <a:schemeClr val="bg1"/>
              </a:buClr>
              <a:buAutoNum type="arabicParenR"/>
            </a:pPr>
            <a:r>
              <a:rPr lang="en-US" dirty="0" smtClean="0">
                <a:solidFill>
                  <a:schemeClr val="bg1"/>
                </a:solidFill>
              </a:rPr>
              <a:t>Monitor your </a:t>
            </a:r>
            <a:r>
              <a:rPr lang="en-US" dirty="0" err="1" smtClean="0">
                <a:solidFill>
                  <a:schemeClr val="bg1"/>
                </a:solidFill>
              </a:rPr>
              <a:t>Degreeworks</a:t>
            </a:r>
            <a:r>
              <a:rPr lang="en-US" dirty="0" smtClean="0">
                <a:solidFill>
                  <a:schemeClr val="bg1"/>
                </a:solidFill>
              </a:rPr>
              <a:t> worksheet. For a helpful “How to” presentation on </a:t>
            </a:r>
            <a:r>
              <a:rPr lang="en-US" dirty="0" err="1" smtClean="0">
                <a:solidFill>
                  <a:schemeClr val="bg1"/>
                </a:solidFill>
              </a:rPr>
              <a:t>Degreeworks</a:t>
            </a:r>
            <a:r>
              <a:rPr lang="en-US" dirty="0" smtClean="0">
                <a:solidFill>
                  <a:schemeClr val="bg1"/>
                </a:solidFill>
              </a:rPr>
              <a:t> and the UCA Core see the UCA Core website.   </a:t>
            </a:r>
          </a:p>
          <a:p>
            <a:pPr marL="342900" lvl="0" indent="-342900">
              <a:buAutoNum type="arabicParenR"/>
            </a:pPr>
            <a:endParaRPr lang="en-US" dirty="0"/>
          </a:p>
          <a:p>
            <a:pPr lvl="0" rtl="0">
              <a:spcBef>
                <a:spcPts val="0"/>
              </a:spcBef>
              <a:buNone/>
            </a:pPr>
            <a:endParaRPr lang="en" dirty="0"/>
          </a:p>
        </p:txBody>
      </p:sp>
    </p:spTree>
    <p:extLst>
      <p:ext uri="{BB962C8B-B14F-4D97-AF65-F5344CB8AC3E}">
        <p14:creationId xmlns:p14="http://schemas.microsoft.com/office/powerpoint/2010/main" val="142321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057400" y="445025"/>
            <a:ext cx="6774900" cy="623400"/>
          </a:xfrm>
          <a:prstGeom prst="rect">
            <a:avLst/>
          </a:prstGeom>
        </p:spPr>
        <p:txBody>
          <a:bodyPr lIns="91425" tIns="91425" rIns="91425" bIns="91425" anchor="t" anchorCtr="0">
            <a:noAutofit/>
          </a:bodyPr>
          <a:lstStyle/>
          <a:p>
            <a:pPr lvl="0">
              <a:spcBef>
                <a:spcPts val="0"/>
              </a:spcBef>
              <a:buNone/>
            </a:pPr>
            <a:r>
              <a:rPr lang="en" dirty="0"/>
              <a:t>What is the </a:t>
            </a:r>
            <a:r>
              <a:rPr lang="en" dirty="0" smtClean="0"/>
              <a:t>UCA Core</a:t>
            </a:r>
            <a:r>
              <a:rPr lang="en" dirty="0"/>
              <a:t>? </a:t>
            </a:r>
          </a:p>
        </p:txBody>
      </p:sp>
      <p:pic>
        <p:nvPicPr>
          <p:cNvPr id="65" name="Shape 65" descr="Homepage.jpg"/>
          <p:cNvPicPr preferRelativeResize="0"/>
          <p:nvPr/>
        </p:nvPicPr>
        <p:blipFill>
          <a:blip r:embed="rId3">
            <a:alphaModFix/>
          </a:blip>
          <a:stretch>
            <a:fillRect/>
          </a:stretch>
        </p:blipFill>
        <p:spPr>
          <a:xfrm>
            <a:off x="0" y="0"/>
            <a:ext cx="2057400" cy="5143500"/>
          </a:xfrm>
          <a:prstGeom prst="rect">
            <a:avLst/>
          </a:prstGeom>
          <a:noFill/>
          <a:ln>
            <a:noFill/>
          </a:ln>
        </p:spPr>
      </p:pic>
      <p:sp>
        <p:nvSpPr>
          <p:cNvPr id="66" name="Shape 66"/>
          <p:cNvSpPr txBox="1">
            <a:spLocks noGrp="1"/>
          </p:cNvSpPr>
          <p:nvPr>
            <p:ph type="body" idx="1"/>
          </p:nvPr>
        </p:nvSpPr>
        <p:spPr>
          <a:xfrm>
            <a:off x="2057400" y="1152475"/>
            <a:ext cx="6774900" cy="3416400"/>
          </a:xfrm>
          <a:prstGeom prst="rect">
            <a:avLst/>
          </a:prstGeom>
        </p:spPr>
        <p:txBody>
          <a:bodyPr lIns="91425" tIns="91425" rIns="91425" bIns="91425" anchor="t" anchorCtr="0">
            <a:noAutofit/>
          </a:bodyPr>
          <a:lstStyle/>
          <a:p>
            <a:pPr lvl="0" rtl="0">
              <a:spcBef>
                <a:spcPts val="0"/>
              </a:spcBef>
              <a:buClr>
                <a:schemeClr val="dk2"/>
              </a:buClr>
              <a:buSzPct val="100000"/>
              <a:buFont typeface="Arial"/>
              <a:buNone/>
            </a:pPr>
            <a:r>
              <a:rPr lang="en" sz="1100" dirty="0">
                <a:solidFill>
                  <a:schemeClr val="dk2"/>
                </a:solidFill>
                <a:latin typeface="Arial"/>
                <a:ea typeface="Arial"/>
                <a:cs typeface="Arial"/>
                <a:sym typeface="Arial"/>
              </a:rPr>
              <a:t>The UCA Core is a </a:t>
            </a:r>
            <a:r>
              <a:rPr lang="en" sz="1100" dirty="0" smtClean="0">
                <a:solidFill>
                  <a:schemeClr val="dk2"/>
                </a:solidFill>
                <a:latin typeface="Arial"/>
                <a:ea typeface="Arial"/>
                <a:cs typeface="Arial"/>
                <a:sym typeface="Arial"/>
              </a:rPr>
              <a:t>comprehensive </a:t>
            </a:r>
            <a:r>
              <a:rPr lang="en" sz="1100" dirty="0">
                <a:solidFill>
                  <a:schemeClr val="dk2"/>
                </a:solidFill>
                <a:latin typeface="Arial"/>
                <a:ea typeface="Arial"/>
                <a:cs typeface="Arial"/>
                <a:sym typeface="Arial"/>
              </a:rPr>
              <a:t>course of study </a:t>
            </a:r>
            <a:r>
              <a:rPr lang="en" sz="1100" dirty="0" smtClean="0">
                <a:solidFill>
                  <a:schemeClr val="dk2"/>
                </a:solidFill>
                <a:latin typeface="Arial"/>
                <a:ea typeface="Arial"/>
                <a:cs typeface="Arial"/>
                <a:sym typeface="Arial"/>
              </a:rPr>
              <a:t>comprised of a lower (LD) a</a:t>
            </a:r>
            <a:r>
              <a:rPr lang="en-US" sz="1100" dirty="0" err="1" smtClean="0">
                <a:solidFill>
                  <a:schemeClr val="dk2"/>
                </a:solidFill>
                <a:latin typeface="Arial"/>
                <a:ea typeface="Arial"/>
                <a:cs typeface="Arial"/>
                <a:sym typeface="Arial"/>
              </a:rPr>
              <a:t>nd</a:t>
            </a:r>
            <a:r>
              <a:rPr lang="en" sz="1100" dirty="0" smtClean="0">
                <a:solidFill>
                  <a:schemeClr val="dk2"/>
                </a:solidFill>
                <a:latin typeface="Arial"/>
                <a:ea typeface="Arial"/>
                <a:cs typeface="Arial"/>
                <a:sym typeface="Arial"/>
              </a:rPr>
              <a:t> upper (UD) core curriuclum, and carried </a:t>
            </a:r>
            <a:r>
              <a:rPr lang="en" sz="1100" dirty="0">
                <a:solidFill>
                  <a:schemeClr val="dk2"/>
                </a:solidFill>
                <a:latin typeface="Arial"/>
                <a:ea typeface="Arial"/>
                <a:cs typeface="Arial"/>
                <a:sym typeface="Arial"/>
              </a:rPr>
              <a:t>through the student’s entire undergraduate </a:t>
            </a:r>
            <a:r>
              <a:rPr lang="en" sz="1100" dirty="0" smtClean="0">
                <a:solidFill>
                  <a:schemeClr val="dk2"/>
                </a:solidFill>
                <a:latin typeface="Arial"/>
                <a:ea typeface="Arial"/>
                <a:cs typeface="Arial"/>
                <a:sym typeface="Arial"/>
              </a:rPr>
              <a:t>career. The Core introduces, develops, and applies fundamental </a:t>
            </a:r>
            <a:r>
              <a:rPr lang="en" sz="1100" dirty="0">
                <a:solidFill>
                  <a:schemeClr val="dk2"/>
                </a:solidFill>
                <a:latin typeface="Arial"/>
                <a:ea typeface="Arial"/>
                <a:cs typeface="Arial"/>
                <a:sym typeface="Arial"/>
              </a:rPr>
              <a:t>competencies around four knowledge and skill areas:</a:t>
            </a:r>
          </a:p>
          <a:p>
            <a:pPr marL="457200" lvl="0" indent="-298450" rtl="0">
              <a:spcBef>
                <a:spcPts val="0"/>
              </a:spcBef>
              <a:spcAft>
                <a:spcPts val="0"/>
              </a:spcAft>
              <a:buClr>
                <a:schemeClr val="dk2"/>
              </a:buClr>
              <a:buSzPct val="100000"/>
              <a:buFont typeface="Arial"/>
            </a:pPr>
            <a:r>
              <a:rPr lang="en" sz="1100" b="1" dirty="0" smtClean="0">
                <a:solidFill>
                  <a:schemeClr val="dk2"/>
                </a:solidFill>
                <a:latin typeface="Arial"/>
                <a:ea typeface="Arial"/>
                <a:cs typeface="Arial"/>
                <a:sym typeface="Arial"/>
              </a:rPr>
              <a:t>Critical Inquiry</a:t>
            </a:r>
            <a:r>
              <a:rPr lang="en" sz="1100" dirty="0" smtClean="0">
                <a:solidFill>
                  <a:schemeClr val="dk2"/>
                </a:solidFill>
                <a:latin typeface="Arial"/>
                <a:ea typeface="Arial"/>
                <a:cs typeface="Arial"/>
                <a:sym typeface="Arial"/>
              </a:rPr>
              <a:t> </a:t>
            </a:r>
            <a:r>
              <a:rPr lang="en" sz="1100" b="1" dirty="0" smtClean="0">
                <a:solidFill>
                  <a:schemeClr val="dk2"/>
                </a:solidFill>
                <a:latin typeface="Arial"/>
                <a:ea typeface="Arial"/>
                <a:cs typeface="Arial"/>
                <a:sym typeface="Arial"/>
              </a:rPr>
              <a:t>(I) </a:t>
            </a:r>
            <a:r>
              <a:rPr lang="en" sz="1100" dirty="0" smtClean="0">
                <a:solidFill>
                  <a:schemeClr val="dk2"/>
                </a:solidFill>
                <a:latin typeface="Arial"/>
                <a:ea typeface="Arial"/>
                <a:cs typeface="Arial"/>
                <a:sym typeface="Arial"/>
              </a:rPr>
              <a:t>– The </a:t>
            </a:r>
            <a:r>
              <a:rPr lang="en" sz="1100" dirty="0">
                <a:solidFill>
                  <a:schemeClr val="dk2"/>
                </a:solidFill>
                <a:latin typeface="Arial"/>
                <a:ea typeface="Arial"/>
                <a:cs typeface="Arial"/>
                <a:sym typeface="Arial"/>
              </a:rPr>
              <a:t>ability to analyze new problems and situations </a:t>
            </a:r>
            <a:r>
              <a:rPr lang="en" sz="1100" dirty="0" smtClean="0">
                <a:solidFill>
                  <a:schemeClr val="dk2"/>
                </a:solidFill>
                <a:latin typeface="Arial"/>
                <a:ea typeface="Arial"/>
                <a:cs typeface="Arial"/>
                <a:sym typeface="Arial"/>
              </a:rPr>
              <a:t>to </a:t>
            </a:r>
            <a:r>
              <a:rPr lang="en" sz="1100" dirty="0">
                <a:solidFill>
                  <a:schemeClr val="dk2"/>
                </a:solidFill>
                <a:latin typeface="Arial"/>
                <a:ea typeface="Arial"/>
                <a:cs typeface="Arial"/>
                <a:sym typeface="Arial"/>
              </a:rPr>
              <a:t>formulate informed opinions and conclusions;</a:t>
            </a:r>
          </a:p>
          <a:p>
            <a:pPr marL="457200" lvl="0" indent="-298450" rtl="0">
              <a:spcBef>
                <a:spcPts val="0"/>
              </a:spcBef>
              <a:spcAft>
                <a:spcPts val="0"/>
              </a:spcAft>
              <a:buClr>
                <a:schemeClr val="dk2"/>
              </a:buClr>
              <a:buSzPct val="100000"/>
              <a:buFont typeface="Arial"/>
            </a:pPr>
            <a:r>
              <a:rPr lang="en" sz="1100" b="1" dirty="0" smtClean="0">
                <a:solidFill>
                  <a:schemeClr val="dk2"/>
                </a:solidFill>
                <a:latin typeface="Arial"/>
                <a:ea typeface="Arial"/>
                <a:cs typeface="Arial"/>
                <a:sym typeface="Arial"/>
              </a:rPr>
              <a:t>Effective Communication</a:t>
            </a:r>
            <a:r>
              <a:rPr lang="en" sz="1100" dirty="0" smtClean="0">
                <a:solidFill>
                  <a:schemeClr val="dk2"/>
                </a:solidFill>
                <a:latin typeface="Arial"/>
                <a:ea typeface="Arial"/>
                <a:cs typeface="Arial"/>
                <a:sym typeface="Arial"/>
              </a:rPr>
              <a:t> </a:t>
            </a:r>
            <a:r>
              <a:rPr lang="en" sz="1100" b="1" dirty="0" smtClean="0">
                <a:solidFill>
                  <a:schemeClr val="dk2"/>
                </a:solidFill>
                <a:latin typeface="Arial"/>
                <a:ea typeface="Arial"/>
                <a:cs typeface="Arial"/>
                <a:sym typeface="Arial"/>
              </a:rPr>
              <a:t>(C) </a:t>
            </a:r>
            <a:r>
              <a:rPr lang="en" sz="1100" dirty="0" smtClean="0">
                <a:solidFill>
                  <a:schemeClr val="dk2"/>
                </a:solidFill>
                <a:latin typeface="Arial"/>
                <a:ea typeface="Arial"/>
                <a:cs typeface="Arial"/>
                <a:sym typeface="Arial"/>
              </a:rPr>
              <a:t>– The </a:t>
            </a:r>
            <a:r>
              <a:rPr lang="en" sz="1100" dirty="0">
                <a:solidFill>
                  <a:schemeClr val="dk2"/>
                </a:solidFill>
                <a:latin typeface="Arial"/>
                <a:ea typeface="Arial"/>
                <a:cs typeface="Arial"/>
                <a:sym typeface="Arial"/>
              </a:rPr>
              <a:t>ability to develop and present ideas logically and effectively in order to enhance communication and collaboration with diverse individuals and groups;</a:t>
            </a:r>
          </a:p>
          <a:p>
            <a:pPr marL="457200" lvl="0" indent="-298450" rtl="0">
              <a:spcBef>
                <a:spcPts val="0"/>
              </a:spcBef>
              <a:spcAft>
                <a:spcPts val="0"/>
              </a:spcAft>
              <a:buClr>
                <a:schemeClr val="dk2"/>
              </a:buClr>
              <a:buSzPct val="100000"/>
              <a:buFont typeface="Arial"/>
            </a:pPr>
            <a:r>
              <a:rPr lang="en" sz="1100" b="1" dirty="0" smtClean="0">
                <a:solidFill>
                  <a:schemeClr val="dk2"/>
                </a:solidFill>
                <a:latin typeface="Arial"/>
                <a:ea typeface="Arial"/>
                <a:cs typeface="Arial"/>
                <a:sym typeface="Arial"/>
              </a:rPr>
              <a:t>Responsible Living</a:t>
            </a:r>
            <a:r>
              <a:rPr lang="en" sz="1100" dirty="0" smtClean="0">
                <a:solidFill>
                  <a:schemeClr val="dk2"/>
                </a:solidFill>
                <a:latin typeface="Arial"/>
                <a:ea typeface="Arial"/>
                <a:cs typeface="Arial"/>
                <a:sym typeface="Arial"/>
              </a:rPr>
              <a:t> </a:t>
            </a:r>
            <a:r>
              <a:rPr lang="en" sz="1100" b="1" dirty="0" smtClean="0">
                <a:solidFill>
                  <a:schemeClr val="dk2"/>
                </a:solidFill>
                <a:latin typeface="Arial"/>
                <a:ea typeface="Arial"/>
                <a:cs typeface="Arial"/>
                <a:sym typeface="Arial"/>
              </a:rPr>
              <a:t>(R)</a:t>
            </a:r>
            <a:r>
              <a:rPr lang="en" sz="1100" dirty="0" smtClean="0">
                <a:solidFill>
                  <a:schemeClr val="dk2"/>
                </a:solidFill>
                <a:latin typeface="Arial"/>
                <a:ea typeface="Arial"/>
                <a:cs typeface="Arial"/>
                <a:sym typeface="Arial"/>
              </a:rPr>
              <a:t> – The </a:t>
            </a:r>
            <a:r>
              <a:rPr lang="en" sz="1100" dirty="0">
                <a:solidFill>
                  <a:schemeClr val="dk2"/>
                </a:solidFill>
                <a:latin typeface="Arial"/>
                <a:ea typeface="Arial"/>
                <a:cs typeface="Arial"/>
                <a:sym typeface="Arial"/>
              </a:rPr>
              <a:t>ability to address real-world problems and find ethical solutions for individuals and society;</a:t>
            </a:r>
          </a:p>
          <a:p>
            <a:pPr marL="457200" lvl="0" indent="-298450" rtl="0">
              <a:spcBef>
                <a:spcPts val="0"/>
              </a:spcBef>
              <a:spcAft>
                <a:spcPts val="0"/>
              </a:spcAft>
              <a:buClr>
                <a:schemeClr val="dk2"/>
              </a:buClr>
              <a:buSzPct val="100000"/>
              <a:buFont typeface="Arial"/>
            </a:pPr>
            <a:r>
              <a:rPr lang="en-US" sz="1100" b="1" dirty="0" smtClean="0">
                <a:solidFill>
                  <a:schemeClr val="dk2"/>
                </a:solidFill>
                <a:latin typeface="Arial"/>
                <a:ea typeface="Arial"/>
                <a:cs typeface="Arial"/>
                <a:sym typeface="Arial"/>
              </a:rPr>
              <a:t>D</a:t>
            </a:r>
            <a:r>
              <a:rPr lang="en" sz="1100" b="1" dirty="0" smtClean="0">
                <a:solidFill>
                  <a:schemeClr val="dk2"/>
                </a:solidFill>
                <a:latin typeface="Arial"/>
                <a:ea typeface="Arial"/>
                <a:cs typeface="Arial"/>
                <a:sym typeface="Arial"/>
              </a:rPr>
              <a:t>iversity (D) </a:t>
            </a:r>
            <a:r>
              <a:rPr lang="en" sz="1100" dirty="0" smtClean="0">
                <a:solidFill>
                  <a:schemeClr val="dk2"/>
                </a:solidFill>
                <a:latin typeface="Arial"/>
                <a:ea typeface="Arial"/>
                <a:cs typeface="Arial"/>
                <a:sym typeface="Arial"/>
              </a:rPr>
              <a:t>– The </a:t>
            </a:r>
            <a:r>
              <a:rPr lang="en" sz="1100" dirty="0">
                <a:solidFill>
                  <a:schemeClr val="dk2"/>
                </a:solidFill>
                <a:latin typeface="Arial"/>
                <a:ea typeface="Arial"/>
                <a:cs typeface="Arial"/>
                <a:sym typeface="Arial"/>
              </a:rPr>
              <a:t>ability to analyze familiar cultural assumptions in the context of the world’s diverse values, traditions, and belief systems as well as to analyze the major ideas, techniques, and processes that inform creative works within different cultural and historical contexts.</a:t>
            </a:r>
          </a:p>
          <a:p>
            <a:pPr lvl="0">
              <a:spcBef>
                <a:spcPts val="0"/>
              </a:spcBef>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057400" y="445025"/>
            <a:ext cx="6774900" cy="623400"/>
          </a:xfrm>
          <a:prstGeom prst="rect">
            <a:avLst/>
          </a:prstGeom>
        </p:spPr>
        <p:txBody>
          <a:bodyPr lIns="91425" tIns="91425" rIns="91425" bIns="91425" anchor="t" anchorCtr="0">
            <a:noAutofit/>
          </a:bodyPr>
          <a:lstStyle/>
          <a:p>
            <a:pPr lvl="0">
              <a:spcBef>
                <a:spcPts val="0"/>
              </a:spcBef>
              <a:buNone/>
            </a:pPr>
            <a:r>
              <a:rPr lang="en" dirty="0" smtClean="0"/>
              <a:t>Why is there a UCA Core</a:t>
            </a:r>
            <a:r>
              <a:rPr lang="en" dirty="0"/>
              <a:t>? </a:t>
            </a:r>
          </a:p>
        </p:txBody>
      </p:sp>
      <p:pic>
        <p:nvPicPr>
          <p:cNvPr id="65" name="Shape 65" descr="Homepage.jpg"/>
          <p:cNvPicPr preferRelativeResize="0"/>
          <p:nvPr/>
        </p:nvPicPr>
        <p:blipFill>
          <a:blip r:embed="rId3">
            <a:alphaModFix/>
          </a:blip>
          <a:stretch>
            <a:fillRect/>
          </a:stretch>
        </p:blipFill>
        <p:spPr>
          <a:xfrm>
            <a:off x="0" y="0"/>
            <a:ext cx="2057400" cy="5143500"/>
          </a:xfrm>
          <a:prstGeom prst="rect">
            <a:avLst/>
          </a:prstGeom>
          <a:noFill/>
          <a:ln>
            <a:noFill/>
          </a:ln>
        </p:spPr>
      </p:pic>
      <p:sp>
        <p:nvSpPr>
          <p:cNvPr id="66" name="Shape 66"/>
          <p:cNvSpPr txBox="1">
            <a:spLocks noGrp="1"/>
          </p:cNvSpPr>
          <p:nvPr>
            <p:ph type="body" idx="1"/>
          </p:nvPr>
        </p:nvSpPr>
        <p:spPr>
          <a:xfrm>
            <a:off x="2057400" y="1152475"/>
            <a:ext cx="6774900" cy="3416400"/>
          </a:xfrm>
          <a:prstGeom prst="rect">
            <a:avLst/>
          </a:prstGeom>
        </p:spPr>
        <p:txBody>
          <a:bodyPr lIns="91425" tIns="91425" rIns="91425" bIns="91425" anchor="t" anchorCtr="0">
            <a:noAutofit/>
          </a:bodyPr>
          <a:lstStyle/>
          <a:p>
            <a:pPr marL="285750" lvl="0" indent="-285750">
              <a:buClrTx/>
              <a:buFont typeface="Arial" panose="020B0604020202020204" pitchFamily="34" charset="0"/>
              <a:buChar char="•"/>
            </a:pPr>
            <a:r>
              <a:rPr lang="en-US" dirty="0" smtClean="0">
                <a:solidFill>
                  <a:schemeClr val="bg2"/>
                </a:solidFill>
              </a:rPr>
              <a:t>The Core, as a general education program, is the foundation of a liberal education at UCA.  </a:t>
            </a:r>
          </a:p>
          <a:p>
            <a:pPr marL="285750" lvl="0" indent="-285750">
              <a:buClrTx/>
              <a:buFont typeface="Arial" panose="020B0604020202020204" pitchFamily="34" charset="0"/>
              <a:buChar char="•"/>
            </a:pPr>
            <a:r>
              <a:rPr lang="en-US" dirty="0" smtClean="0">
                <a:solidFill>
                  <a:schemeClr val="bg2"/>
                </a:solidFill>
              </a:rPr>
              <a:t>“A liberal education helps you achieve broad knowledge and a set of skills and capacities that you need for all kinds of careers and for the rest of your life as well.” </a:t>
            </a:r>
            <a:r>
              <a:rPr lang="en-US" sz="1200" dirty="0">
                <a:solidFill>
                  <a:schemeClr val="bg2"/>
                </a:solidFill>
              </a:rPr>
              <a:t>(from Robert Schoenberg, </a:t>
            </a:r>
            <a:r>
              <a:rPr lang="en-US" sz="1200" i="1" dirty="0">
                <a:solidFill>
                  <a:schemeClr val="bg2"/>
                </a:solidFill>
              </a:rPr>
              <a:t>What Will I Learn in College</a:t>
            </a:r>
            <a:r>
              <a:rPr lang="en-US" sz="1200" i="1" dirty="0" smtClean="0">
                <a:solidFill>
                  <a:schemeClr val="bg2"/>
                </a:solidFill>
              </a:rPr>
              <a:t>?, </a:t>
            </a:r>
            <a:r>
              <a:rPr lang="en-US" sz="1200" dirty="0" smtClean="0">
                <a:solidFill>
                  <a:schemeClr val="bg2"/>
                </a:solidFill>
              </a:rPr>
              <a:t>6)</a:t>
            </a:r>
            <a:r>
              <a:rPr lang="en-US" sz="1200" i="1" dirty="0" smtClean="0">
                <a:solidFill>
                  <a:schemeClr val="bg2"/>
                </a:solidFill>
              </a:rPr>
              <a:t> </a:t>
            </a:r>
            <a:endParaRPr lang="en-US" dirty="0" smtClean="0">
              <a:solidFill>
                <a:schemeClr val="bg2"/>
              </a:solidFill>
            </a:endParaRPr>
          </a:p>
          <a:p>
            <a:pPr marL="285750" lvl="0" indent="-285750">
              <a:buClrTx/>
              <a:buFont typeface="Arial" panose="020B0604020202020204" pitchFamily="34" charset="0"/>
              <a:buChar char="•"/>
            </a:pPr>
            <a:r>
              <a:rPr lang="en-US" dirty="0" smtClean="0">
                <a:solidFill>
                  <a:schemeClr val="bg2"/>
                </a:solidFill>
              </a:rPr>
              <a:t>A good liberal education prepares students to be successful in their careers as well as engaged, responsible members of their communities. </a:t>
            </a:r>
            <a:endParaRPr lang="en-US" sz="1200" i="1" dirty="0" smtClean="0">
              <a:solidFill>
                <a:schemeClr val="bg2"/>
              </a:solidFill>
            </a:endParaRPr>
          </a:p>
        </p:txBody>
      </p:sp>
    </p:spTree>
    <p:extLst>
      <p:ext uri="{BB962C8B-B14F-4D97-AF65-F5344CB8AC3E}">
        <p14:creationId xmlns:p14="http://schemas.microsoft.com/office/powerpoint/2010/main" val="356540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057400" y="62345"/>
            <a:ext cx="6774900" cy="630382"/>
          </a:xfrm>
          <a:prstGeom prst="rect">
            <a:avLst/>
          </a:prstGeom>
        </p:spPr>
        <p:txBody>
          <a:bodyPr lIns="91425" tIns="91425" rIns="91425" bIns="91425" anchor="t" anchorCtr="0">
            <a:noAutofit/>
          </a:bodyPr>
          <a:lstStyle/>
          <a:p>
            <a:pPr lvl="0">
              <a:spcBef>
                <a:spcPts val="0"/>
              </a:spcBef>
              <a:buNone/>
            </a:pPr>
            <a:r>
              <a:rPr lang="en" dirty="0" smtClean="0"/>
              <a:t>What is a L</a:t>
            </a:r>
            <a:r>
              <a:rPr lang="en-US" dirty="0" err="1" smtClean="0"/>
              <a:t>i</a:t>
            </a:r>
            <a:r>
              <a:rPr lang="en" dirty="0" smtClean="0"/>
              <a:t>beral Education? </a:t>
            </a:r>
            <a:endParaRPr lang="en" dirty="0"/>
          </a:p>
        </p:txBody>
      </p:sp>
      <p:pic>
        <p:nvPicPr>
          <p:cNvPr id="65" name="Shape 65" descr="Homepage.jpg"/>
          <p:cNvPicPr preferRelativeResize="0"/>
          <p:nvPr/>
        </p:nvPicPr>
        <p:blipFill>
          <a:blip r:embed="rId3">
            <a:alphaModFix/>
          </a:blip>
          <a:stretch>
            <a:fillRect/>
          </a:stretch>
        </p:blipFill>
        <p:spPr>
          <a:xfrm>
            <a:off x="0" y="0"/>
            <a:ext cx="2057400" cy="5143500"/>
          </a:xfrm>
          <a:prstGeom prst="rect">
            <a:avLst/>
          </a:prstGeom>
          <a:noFill/>
          <a:ln>
            <a:noFill/>
          </a:ln>
        </p:spPr>
      </p:pic>
      <p:sp>
        <p:nvSpPr>
          <p:cNvPr id="66" name="Shape 66"/>
          <p:cNvSpPr txBox="1">
            <a:spLocks noGrp="1"/>
          </p:cNvSpPr>
          <p:nvPr>
            <p:ph type="body" idx="1"/>
          </p:nvPr>
        </p:nvSpPr>
        <p:spPr>
          <a:xfrm>
            <a:off x="2057400" y="741219"/>
            <a:ext cx="6774900" cy="4573732"/>
          </a:xfrm>
          <a:prstGeom prst="rect">
            <a:avLst/>
          </a:prstGeom>
        </p:spPr>
        <p:txBody>
          <a:bodyPr lIns="91425" tIns="91425" rIns="91425" bIns="91425" anchor="t" anchorCtr="0">
            <a:noAutofit/>
          </a:bodyPr>
          <a:lstStyle/>
          <a:p>
            <a:pPr lvl="0"/>
            <a:r>
              <a:rPr lang="en-US" dirty="0" smtClean="0">
                <a:solidFill>
                  <a:schemeClr val="bg2"/>
                </a:solidFill>
              </a:rPr>
              <a:t>A Liberal Education provides: </a:t>
            </a:r>
          </a:p>
          <a:p>
            <a:pPr lvl="0"/>
            <a:r>
              <a:rPr lang="en-US" sz="900" dirty="0">
                <a:solidFill>
                  <a:schemeClr val="bg2"/>
                </a:solidFill>
              </a:rPr>
              <a:t>	</a:t>
            </a:r>
            <a:r>
              <a:rPr lang="en-US" sz="1200" dirty="0" smtClean="0">
                <a:solidFill>
                  <a:schemeClr val="bg2"/>
                </a:solidFill>
              </a:rPr>
              <a:t>1) Knowledge of Cultures and the Physical and Natural World.</a:t>
            </a:r>
          </a:p>
          <a:p>
            <a:pPr lvl="0"/>
            <a:r>
              <a:rPr lang="en-US" sz="1200" dirty="0">
                <a:solidFill>
                  <a:schemeClr val="bg2"/>
                </a:solidFill>
              </a:rPr>
              <a:t>	</a:t>
            </a:r>
            <a:r>
              <a:rPr lang="en-US" sz="1200" dirty="0" smtClean="0">
                <a:solidFill>
                  <a:schemeClr val="bg2"/>
                </a:solidFill>
              </a:rPr>
              <a:t>2) Intellectual and Practical Skills, including:</a:t>
            </a:r>
          </a:p>
          <a:p>
            <a:pPr lvl="0"/>
            <a:r>
              <a:rPr lang="en-US" sz="1200" dirty="0">
                <a:solidFill>
                  <a:schemeClr val="bg2"/>
                </a:solidFill>
              </a:rPr>
              <a:t>	</a:t>
            </a:r>
            <a:r>
              <a:rPr lang="en-US" sz="1200" dirty="0" smtClean="0">
                <a:solidFill>
                  <a:schemeClr val="bg2"/>
                </a:solidFill>
              </a:rPr>
              <a:t>	- Critical Thinking and Inquiry</a:t>
            </a:r>
          </a:p>
          <a:p>
            <a:pPr lvl="0"/>
            <a:r>
              <a:rPr lang="en-US" sz="1200" dirty="0">
                <a:solidFill>
                  <a:schemeClr val="bg2"/>
                </a:solidFill>
              </a:rPr>
              <a:t>	</a:t>
            </a:r>
            <a:r>
              <a:rPr lang="en-US" sz="1200" dirty="0" smtClean="0">
                <a:solidFill>
                  <a:schemeClr val="bg2"/>
                </a:solidFill>
              </a:rPr>
              <a:t>	- Written and Oral Communication </a:t>
            </a:r>
          </a:p>
          <a:p>
            <a:pPr lvl="0"/>
            <a:r>
              <a:rPr lang="en-US" sz="1200" dirty="0">
                <a:solidFill>
                  <a:schemeClr val="bg2"/>
                </a:solidFill>
              </a:rPr>
              <a:t>	</a:t>
            </a:r>
            <a:r>
              <a:rPr lang="en-US" sz="1200" dirty="0" smtClean="0">
                <a:solidFill>
                  <a:schemeClr val="bg2"/>
                </a:solidFill>
              </a:rPr>
              <a:t>	- Quantitative literacy</a:t>
            </a:r>
          </a:p>
          <a:p>
            <a:pPr lvl="0"/>
            <a:r>
              <a:rPr lang="en-US" sz="1200" dirty="0">
                <a:solidFill>
                  <a:schemeClr val="bg2"/>
                </a:solidFill>
              </a:rPr>
              <a:t>	</a:t>
            </a:r>
            <a:r>
              <a:rPr lang="en-US" sz="1200" dirty="0" smtClean="0">
                <a:solidFill>
                  <a:schemeClr val="bg2"/>
                </a:solidFill>
              </a:rPr>
              <a:t>	- Teamwork and Problem solving</a:t>
            </a:r>
          </a:p>
          <a:p>
            <a:pPr lvl="0"/>
            <a:r>
              <a:rPr lang="en-US" sz="1200" dirty="0">
                <a:solidFill>
                  <a:schemeClr val="bg2"/>
                </a:solidFill>
              </a:rPr>
              <a:t>	</a:t>
            </a:r>
            <a:r>
              <a:rPr lang="en-US" sz="1200" dirty="0" smtClean="0">
                <a:solidFill>
                  <a:schemeClr val="bg2"/>
                </a:solidFill>
              </a:rPr>
              <a:t>3) Development of Personal and Social Responsibilities.</a:t>
            </a:r>
          </a:p>
          <a:p>
            <a:pPr lvl="0"/>
            <a:r>
              <a:rPr lang="en-US" sz="1200" dirty="0">
                <a:solidFill>
                  <a:schemeClr val="bg2"/>
                </a:solidFill>
              </a:rPr>
              <a:t>	</a:t>
            </a:r>
            <a:r>
              <a:rPr lang="en-US" sz="1200" dirty="0" smtClean="0">
                <a:solidFill>
                  <a:schemeClr val="bg2"/>
                </a:solidFill>
              </a:rPr>
              <a:t>	- Anchored through involvement with diverse communities and </a:t>
            </a:r>
          </a:p>
          <a:p>
            <a:pPr lvl="0"/>
            <a:r>
              <a:rPr lang="en-US" sz="1200" dirty="0">
                <a:solidFill>
                  <a:schemeClr val="bg2"/>
                </a:solidFill>
              </a:rPr>
              <a:t>	</a:t>
            </a:r>
            <a:r>
              <a:rPr lang="en-US" sz="1200" dirty="0" smtClean="0">
                <a:solidFill>
                  <a:schemeClr val="bg2"/>
                </a:solidFill>
              </a:rPr>
              <a:t>	   real-world challenges.  </a:t>
            </a:r>
            <a:r>
              <a:rPr lang="en-US" sz="1000" dirty="0" smtClean="0">
                <a:solidFill>
                  <a:schemeClr val="bg2"/>
                </a:solidFill>
              </a:rPr>
              <a:t>(from Robert Schoenberg, </a:t>
            </a:r>
            <a:r>
              <a:rPr lang="en-US" sz="1000" i="1" dirty="0" smtClean="0">
                <a:solidFill>
                  <a:schemeClr val="bg2"/>
                </a:solidFill>
              </a:rPr>
              <a:t>What Will I Learn in College?</a:t>
            </a:r>
            <a:r>
              <a:rPr lang="en-US" sz="1000" dirty="0" smtClean="0">
                <a:solidFill>
                  <a:schemeClr val="bg2"/>
                </a:solidFill>
              </a:rPr>
              <a:t>)</a:t>
            </a:r>
            <a:r>
              <a:rPr lang="en-US" sz="1000" i="1" dirty="0" smtClean="0">
                <a:solidFill>
                  <a:schemeClr val="bg2"/>
                </a:solidFill>
              </a:rPr>
              <a:t>  </a:t>
            </a:r>
          </a:p>
          <a:p>
            <a:pPr lvl="0"/>
            <a:endParaRPr lang="en-US" sz="900" dirty="0"/>
          </a:p>
        </p:txBody>
      </p:sp>
    </p:spTree>
    <p:extLst>
      <p:ext uri="{BB962C8B-B14F-4D97-AF65-F5344CB8AC3E}">
        <p14:creationId xmlns:p14="http://schemas.microsoft.com/office/powerpoint/2010/main" val="2793567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057400" y="120651"/>
            <a:ext cx="6774900" cy="673100"/>
          </a:xfrm>
          <a:prstGeom prst="rect">
            <a:avLst/>
          </a:prstGeom>
        </p:spPr>
        <p:txBody>
          <a:bodyPr lIns="91425" tIns="91425" rIns="91425" bIns="91425" anchor="t" anchorCtr="0">
            <a:noAutofit/>
          </a:bodyPr>
          <a:lstStyle/>
          <a:p>
            <a:pPr lvl="0">
              <a:spcBef>
                <a:spcPts val="0"/>
              </a:spcBef>
              <a:buNone/>
            </a:pPr>
            <a:r>
              <a:rPr lang="en" dirty="0" smtClean="0"/>
              <a:t>The C</a:t>
            </a:r>
            <a:r>
              <a:rPr lang="en-US" dirty="0" smtClean="0"/>
              <a:t>o</a:t>
            </a:r>
            <a:r>
              <a:rPr lang="en" dirty="0" smtClean="0"/>
              <a:t>re as Liberal Education  </a:t>
            </a:r>
            <a:endParaRPr lang="en" dirty="0"/>
          </a:p>
        </p:txBody>
      </p:sp>
      <p:pic>
        <p:nvPicPr>
          <p:cNvPr id="65" name="Shape 65" descr="Homepage.jpg"/>
          <p:cNvPicPr preferRelativeResize="0"/>
          <p:nvPr/>
        </p:nvPicPr>
        <p:blipFill>
          <a:blip r:embed="rId3">
            <a:alphaModFix/>
          </a:blip>
          <a:stretch>
            <a:fillRect/>
          </a:stretch>
        </p:blipFill>
        <p:spPr>
          <a:xfrm>
            <a:off x="0" y="0"/>
            <a:ext cx="2057400" cy="5143500"/>
          </a:xfrm>
          <a:prstGeom prst="rect">
            <a:avLst/>
          </a:prstGeom>
          <a:noFill/>
          <a:ln>
            <a:noFill/>
          </a:ln>
        </p:spPr>
      </p:pic>
      <p:sp>
        <p:nvSpPr>
          <p:cNvPr id="66" name="Shape 66"/>
          <p:cNvSpPr txBox="1">
            <a:spLocks noGrp="1"/>
          </p:cNvSpPr>
          <p:nvPr>
            <p:ph type="body" idx="1"/>
          </p:nvPr>
        </p:nvSpPr>
        <p:spPr>
          <a:xfrm>
            <a:off x="2057400" y="793750"/>
            <a:ext cx="6774900" cy="4146549"/>
          </a:xfrm>
          <a:prstGeom prst="rect">
            <a:avLst/>
          </a:prstGeom>
        </p:spPr>
        <p:txBody>
          <a:bodyPr lIns="91425" tIns="91425" rIns="91425" bIns="91425" anchor="t" anchorCtr="0">
            <a:noAutofit/>
          </a:bodyPr>
          <a:lstStyle/>
          <a:p>
            <a:pPr lvl="0"/>
            <a:r>
              <a:rPr lang="en-US" sz="1600" b="1" dirty="0" smtClean="0">
                <a:solidFill>
                  <a:schemeClr val="bg2"/>
                </a:solidFill>
              </a:rPr>
              <a:t>The UCA Core is designed to:</a:t>
            </a:r>
          </a:p>
          <a:p>
            <a:pPr marL="285750" lvl="0" indent="-285750">
              <a:buClrTx/>
              <a:buFont typeface="Arial" panose="020B0604020202020204" pitchFamily="34" charset="0"/>
              <a:buChar char="•"/>
            </a:pPr>
            <a:r>
              <a:rPr lang="en-US" sz="1600" dirty="0" smtClean="0">
                <a:solidFill>
                  <a:schemeClr val="bg2"/>
                </a:solidFill>
              </a:rPr>
              <a:t>Help students develop the knowledge and skills recognized as fundamental to a broad liberal education and necessary for success in a diverse and ever-changing world. </a:t>
            </a:r>
          </a:p>
          <a:p>
            <a:pPr marL="285750" lvl="0" indent="-285750">
              <a:buClrTx/>
              <a:buFont typeface="Arial" panose="020B0604020202020204" pitchFamily="34" charset="0"/>
              <a:buChar char="•"/>
            </a:pPr>
            <a:r>
              <a:rPr lang="en-US" sz="1600" dirty="0" smtClean="0">
                <a:solidFill>
                  <a:schemeClr val="bg2"/>
                </a:solidFill>
              </a:rPr>
              <a:t>Develop and build knowledge and skill areas across the curriculum from introductory, lower division courses to junior and senior level, upper division course work. </a:t>
            </a:r>
          </a:p>
          <a:p>
            <a:pPr marL="285750" lvl="0" indent="-285750">
              <a:buClrTx/>
              <a:buFont typeface="Arial" panose="020B0604020202020204" pitchFamily="34" charset="0"/>
              <a:buChar char="•"/>
            </a:pPr>
            <a:r>
              <a:rPr lang="en-US" sz="1600" dirty="0" smtClean="0">
                <a:solidFill>
                  <a:schemeClr val="bg2"/>
                </a:solidFill>
              </a:rPr>
              <a:t>Apply what the student has learned in a culminating, capstone experience. </a:t>
            </a:r>
          </a:p>
          <a:p>
            <a:pPr marL="285750" lvl="0" indent="-285750">
              <a:buClrTx/>
              <a:buFont typeface="Arial" panose="020B0604020202020204" pitchFamily="34" charset="0"/>
              <a:buChar char="•"/>
            </a:pPr>
            <a:r>
              <a:rPr lang="en-US" sz="1600" dirty="0" smtClean="0">
                <a:solidFill>
                  <a:schemeClr val="bg2"/>
                </a:solidFill>
              </a:rPr>
              <a:t>Complement the knowledge and skills particular to any field of study or career path. </a:t>
            </a:r>
            <a:endParaRPr lang="en-US" sz="1600" dirty="0"/>
          </a:p>
        </p:txBody>
      </p:sp>
    </p:spTree>
    <p:extLst>
      <p:ext uri="{BB962C8B-B14F-4D97-AF65-F5344CB8AC3E}">
        <p14:creationId xmlns:p14="http://schemas.microsoft.com/office/powerpoint/2010/main" val="278782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0" y="290946"/>
            <a:ext cx="8520600" cy="611225"/>
          </a:xfrm>
          <a:prstGeom prst="rect">
            <a:avLst/>
          </a:prstGeom>
        </p:spPr>
        <p:txBody>
          <a:bodyPr lIns="91425" tIns="91425" rIns="91425" bIns="91425" anchor="b" anchorCtr="0">
            <a:noAutofit/>
          </a:bodyPr>
          <a:lstStyle/>
          <a:p>
            <a:pPr lvl="0">
              <a:spcBef>
                <a:spcPts val="0"/>
              </a:spcBef>
              <a:buNone/>
            </a:pPr>
            <a:r>
              <a:rPr lang="en" dirty="0" smtClean="0">
                <a:solidFill>
                  <a:schemeClr val="bg1"/>
                </a:solidFill>
              </a:rPr>
              <a:t>The Lower Division (LD) Core </a:t>
            </a:r>
            <a:endParaRPr lang="en" dirty="0">
              <a:solidFill>
                <a:schemeClr val="bg1"/>
              </a:solidFill>
            </a:endParaRPr>
          </a:p>
        </p:txBody>
      </p:sp>
      <p:sp>
        <p:nvSpPr>
          <p:cNvPr id="5" name="Text Placeholder 4"/>
          <p:cNvSpPr>
            <a:spLocks noGrp="1"/>
          </p:cNvSpPr>
          <p:nvPr>
            <p:ph type="body" idx="1"/>
          </p:nvPr>
        </p:nvSpPr>
        <p:spPr/>
        <p:txBody>
          <a:bodyPr/>
          <a:lstStyle/>
          <a:p>
            <a:r>
              <a:rPr lang="en-US" sz="1600" dirty="0" smtClean="0">
                <a:solidFill>
                  <a:schemeClr val="bg1"/>
                </a:solidFill>
              </a:rPr>
              <a:t>In the Lower Division (LD) Core, courses introduce and develop the four competencies of Critical Inquiry, Effective Communication, Responsible Living, and Diversity. </a:t>
            </a:r>
          </a:p>
          <a:p>
            <a:pPr marL="285750" indent="-285750">
              <a:buClr>
                <a:schemeClr val="bg1"/>
              </a:buClr>
              <a:buFont typeface="Arial" panose="020B0604020202020204" pitchFamily="34" charset="0"/>
              <a:buChar char="•"/>
            </a:pPr>
            <a:r>
              <a:rPr lang="en-US" sz="1600" dirty="0" smtClean="0">
                <a:solidFill>
                  <a:schemeClr val="bg1"/>
                </a:solidFill>
              </a:rPr>
              <a:t>The LD Core is comprised of 38 credits spread across these four competencies. </a:t>
            </a:r>
          </a:p>
          <a:p>
            <a:pPr marL="285750" indent="-285750">
              <a:buClr>
                <a:schemeClr val="bg1"/>
              </a:buClr>
              <a:buFont typeface="Arial" panose="020B0604020202020204" pitchFamily="34" charset="0"/>
              <a:buChar char="•"/>
            </a:pPr>
            <a:r>
              <a:rPr lang="en-US" sz="1600" dirty="0" smtClean="0">
                <a:solidFill>
                  <a:schemeClr val="bg1"/>
                </a:solidFill>
              </a:rPr>
              <a:t>In these courses, foundational skills are introduced and the groundwork laid for further development. </a:t>
            </a:r>
            <a:endParaRPr lang="en-US" sz="1600" dirty="0">
              <a:solidFill>
                <a:schemeClr val="bg1"/>
              </a:solidFill>
            </a:endParaRPr>
          </a:p>
        </p:txBody>
      </p:sp>
      <p:sp>
        <p:nvSpPr>
          <p:cNvPr id="6" name="Text Placeholder 5"/>
          <p:cNvSpPr>
            <a:spLocks noGrp="1"/>
          </p:cNvSpPr>
          <p:nvPr>
            <p:ph type="body" idx="2"/>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382" y="1152475"/>
            <a:ext cx="4764618" cy="3568799"/>
          </a:xfrm>
          <a:prstGeom prst="rect">
            <a:avLst/>
          </a:prstGeom>
        </p:spPr>
      </p:pic>
    </p:spTree>
    <p:extLst>
      <p:ext uri="{BB962C8B-B14F-4D97-AF65-F5344CB8AC3E}">
        <p14:creationId xmlns:p14="http://schemas.microsoft.com/office/powerpoint/2010/main" val="305199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sz="4000" dirty="0" smtClean="0">
                <a:solidFill>
                  <a:schemeClr val="bg1"/>
                </a:solidFill>
              </a:rPr>
              <a:t>The Checksheet </a:t>
            </a:r>
            <a:endParaRPr lang="en" sz="4000" dirty="0">
              <a:solidFill>
                <a:schemeClr val="bg1"/>
              </a:solidFill>
            </a:endParaRP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lang="en" sz="2000" dirty="0" smtClean="0">
              <a:solidFill>
                <a:schemeClr val="bg1"/>
              </a:solidFill>
            </a:endParaRPr>
          </a:p>
          <a:p>
            <a:pPr lvl="0">
              <a:spcBef>
                <a:spcPts val="0"/>
              </a:spcBef>
              <a:buNone/>
            </a:pPr>
            <a:endParaRPr lang="en" sz="1800" dirty="0">
              <a:solidFill>
                <a:schemeClr val="bg1"/>
              </a:solidFill>
            </a:endParaRPr>
          </a:p>
        </p:txBody>
      </p:sp>
      <p:sp>
        <p:nvSpPr>
          <p:cNvPr id="2" name="Text Placeholder 1"/>
          <p:cNvSpPr>
            <a:spLocks noGrp="1"/>
          </p:cNvSpPr>
          <p:nvPr>
            <p:ph type="body" idx="2"/>
          </p:nvPr>
        </p:nvSpPr>
        <p:spPr>
          <a:xfrm>
            <a:off x="4832400" y="1068426"/>
            <a:ext cx="3999900" cy="3787592"/>
          </a:xfrm>
        </p:spPr>
        <p:txBody>
          <a:bodyPr/>
          <a:lstStyle/>
          <a:p>
            <a:r>
              <a:rPr lang="en-US" sz="1800" dirty="0" smtClean="0">
                <a:solidFill>
                  <a:schemeClr val="bg1"/>
                </a:solidFill>
              </a:rPr>
              <a:t>The LD Core provides great opportunities to explore during your educational journey. Don’t just check boxes. Use your LD Core requirements as a chance to learn something new, something different, and learn about yourself. </a:t>
            </a:r>
          </a:p>
          <a:p>
            <a:r>
              <a:rPr lang="en-US" sz="1800" dirty="0" smtClean="0">
                <a:solidFill>
                  <a:schemeClr val="bg1"/>
                </a:solidFill>
              </a:rPr>
              <a:t>Find the LD Core </a:t>
            </a:r>
            <a:r>
              <a:rPr lang="en-US" sz="1800" dirty="0" err="1" smtClean="0">
                <a:solidFill>
                  <a:schemeClr val="bg1"/>
                </a:solidFill>
              </a:rPr>
              <a:t>Checksheet</a:t>
            </a:r>
            <a:r>
              <a:rPr lang="en-US" sz="1800" dirty="0" smtClean="0">
                <a:solidFill>
                  <a:schemeClr val="bg1"/>
                </a:solidFill>
              </a:rPr>
              <a:t> here: </a:t>
            </a:r>
          </a:p>
          <a:p>
            <a:r>
              <a:rPr lang="en-US" sz="1800" dirty="0">
                <a:solidFill>
                  <a:schemeClr val="bg1"/>
                </a:solidFill>
              </a:rPr>
              <a:t>http://uca.edu/academicbulletins/ld-uca-core/</a:t>
            </a:r>
          </a:p>
        </p:txBody>
      </p:sp>
      <p:pic>
        <p:nvPicPr>
          <p:cNvPr id="3" name="Picture 2"/>
          <p:cNvPicPr>
            <a:picLocks noChangeAspect="1"/>
          </p:cNvPicPr>
          <p:nvPr/>
        </p:nvPicPr>
        <p:blipFill>
          <a:blip r:embed="rId3"/>
          <a:stretch>
            <a:fillRect/>
          </a:stretch>
        </p:blipFill>
        <p:spPr>
          <a:xfrm>
            <a:off x="365087" y="1068425"/>
            <a:ext cx="3893126" cy="4040037"/>
          </a:xfrm>
          <a:prstGeom prst="rect">
            <a:avLst/>
          </a:prstGeom>
        </p:spPr>
      </p:pic>
    </p:spTree>
    <p:extLst>
      <p:ext uri="{BB962C8B-B14F-4D97-AF65-F5344CB8AC3E}">
        <p14:creationId xmlns:p14="http://schemas.microsoft.com/office/powerpoint/2010/main" val="1876970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1700" y="277091"/>
            <a:ext cx="8520600" cy="791334"/>
          </a:xfrm>
        </p:spPr>
        <p:txBody>
          <a:bodyPr/>
          <a:lstStyle/>
          <a:p>
            <a:r>
              <a:rPr lang="en-US" sz="4000" dirty="0" smtClean="0">
                <a:solidFill>
                  <a:schemeClr val="bg1"/>
                </a:solidFill>
              </a:rPr>
              <a:t>Breadth Requirements </a:t>
            </a:r>
            <a:endParaRPr lang="en-US" sz="4000" dirty="0">
              <a:solidFill>
                <a:schemeClr val="bg1"/>
              </a:solidFill>
            </a:endParaRPr>
          </a:p>
        </p:txBody>
      </p:sp>
      <p:sp>
        <p:nvSpPr>
          <p:cNvPr id="6" name="Text Placeholder 5"/>
          <p:cNvSpPr>
            <a:spLocks noGrp="1"/>
          </p:cNvSpPr>
          <p:nvPr>
            <p:ph type="body" idx="1"/>
          </p:nvPr>
        </p:nvSpPr>
        <p:spPr>
          <a:xfrm>
            <a:off x="311700" y="1068425"/>
            <a:ext cx="3999900" cy="3967702"/>
          </a:xfrm>
        </p:spPr>
        <p:txBody>
          <a:bodyPr/>
          <a:lstStyle/>
          <a:p>
            <a:pPr>
              <a:lnSpc>
                <a:spcPct val="100000"/>
              </a:lnSpc>
            </a:pPr>
            <a:r>
              <a:rPr lang="en-US" sz="1800" dirty="0">
                <a:solidFill>
                  <a:schemeClr val="bg1"/>
                </a:solidFill>
              </a:rPr>
              <a:t>What are Breadth Requirements</a:t>
            </a:r>
            <a:r>
              <a:rPr lang="en-US" sz="1800" dirty="0" smtClean="0">
                <a:solidFill>
                  <a:schemeClr val="bg1"/>
                </a:solidFill>
              </a:rPr>
              <a:t>?</a:t>
            </a:r>
          </a:p>
          <a:p>
            <a:pPr>
              <a:lnSpc>
                <a:spcPct val="100000"/>
              </a:lnSpc>
            </a:pPr>
            <a:r>
              <a:rPr lang="en-US" sz="1300" dirty="0" smtClean="0">
                <a:solidFill>
                  <a:schemeClr val="bg1"/>
                </a:solidFill>
              </a:rPr>
              <a:t>At UCA, in addition to your LD Core area requirements you also have to satisfy breadth requirements. </a:t>
            </a:r>
          </a:p>
          <a:p>
            <a:pPr>
              <a:lnSpc>
                <a:spcPct val="100000"/>
              </a:lnSpc>
            </a:pPr>
            <a:r>
              <a:rPr lang="en-US" sz="1300" dirty="0" smtClean="0">
                <a:solidFill>
                  <a:schemeClr val="bg1"/>
                </a:solidFill>
              </a:rPr>
              <a:t>As you move through the LD Core and take your 38 credits of lower division credit you need to: </a:t>
            </a:r>
          </a:p>
          <a:p>
            <a:pPr>
              <a:lnSpc>
                <a:spcPct val="100000"/>
              </a:lnSpc>
            </a:pPr>
            <a:r>
              <a:rPr lang="en-US" sz="1300" dirty="0" smtClean="0">
                <a:solidFill>
                  <a:schemeClr val="bg1"/>
                </a:solidFill>
              </a:rPr>
              <a:t>1) Take at least one course designated a Fine Arts (FA) </a:t>
            </a:r>
          </a:p>
          <a:p>
            <a:pPr>
              <a:lnSpc>
                <a:spcPct val="100000"/>
              </a:lnSpc>
            </a:pPr>
            <a:r>
              <a:rPr lang="en-US" sz="1300" dirty="0" smtClean="0">
                <a:solidFill>
                  <a:schemeClr val="bg1"/>
                </a:solidFill>
              </a:rPr>
              <a:t>2) Take at least one course designated a Humanities (HUM) </a:t>
            </a:r>
          </a:p>
          <a:p>
            <a:pPr>
              <a:lnSpc>
                <a:spcPct val="100000"/>
              </a:lnSpc>
            </a:pPr>
            <a:r>
              <a:rPr lang="en-US" sz="1300" dirty="0" smtClean="0">
                <a:solidFill>
                  <a:schemeClr val="bg1"/>
                </a:solidFill>
              </a:rPr>
              <a:t>3) Take an additional Social Science (SS) outside of the Social Sciences category. </a:t>
            </a:r>
          </a:p>
          <a:p>
            <a:pPr>
              <a:lnSpc>
                <a:spcPct val="100000"/>
              </a:lnSpc>
            </a:pPr>
            <a:r>
              <a:rPr lang="en-US" sz="1300" dirty="0" smtClean="0">
                <a:solidFill>
                  <a:schemeClr val="bg1"/>
                </a:solidFill>
              </a:rPr>
              <a:t>These course designations  are indicated on the </a:t>
            </a:r>
            <a:r>
              <a:rPr lang="en-US" sz="1300" dirty="0" err="1" smtClean="0">
                <a:solidFill>
                  <a:schemeClr val="bg1"/>
                </a:solidFill>
              </a:rPr>
              <a:t>checksheet</a:t>
            </a:r>
            <a:r>
              <a:rPr lang="en-US" sz="1300" dirty="0" smtClean="0">
                <a:solidFill>
                  <a:schemeClr val="bg1"/>
                </a:solidFill>
              </a:rPr>
              <a:t>. </a:t>
            </a:r>
            <a:endParaRPr lang="en-US" sz="1300" dirty="0">
              <a:solidFill>
                <a:schemeClr val="bg1"/>
              </a:solidFill>
            </a:endParaRPr>
          </a:p>
        </p:txBody>
      </p:sp>
      <p:sp>
        <p:nvSpPr>
          <p:cNvPr id="7" name="Text Placeholder 6"/>
          <p:cNvSpPr>
            <a:spLocks noGrp="1"/>
          </p:cNvSpPr>
          <p:nvPr>
            <p:ph type="body" idx="2"/>
          </p:nvPr>
        </p:nvSpPr>
        <p:spPr>
          <a:xfrm>
            <a:off x="4832400" y="1068424"/>
            <a:ext cx="3999900" cy="3849939"/>
          </a:xfrm>
        </p:spPr>
        <p:txBody>
          <a:bodyPr/>
          <a:lstStyle/>
          <a:p>
            <a:r>
              <a:rPr lang="en-US" sz="1800" dirty="0" smtClean="0">
                <a:solidFill>
                  <a:schemeClr val="bg1"/>
                </a:solidFill>
              </a:rPr>
              <a:t>Why are there Breadth Requirements</a:t>
            </a:r>
            <a:r>
              <a:rPr lang="en-US" sz="1800" dirty="0">
                <a:solidFill>
                  <a:schemeClr val="bg1"/>
                </a:solidFill>
              </a:rPr>
              <a:t>?</a:t>
            </a:r>
          </a:p>
          <a:p>
            <a:pPr marL="285750" indent="-285750">
              <a:buClr>
                <a:schemeClr val="bg1"/>
              </a:buClr>
              <a:buFont typeface="Arial" panose="020B0604020202020204" pitchFamily="34" charset="0"/>
              <a:buChar char="•"/>
            </a:pPr>
            <a:r>
              <a:rPr lang="en-US" dirty="0" smtClean="0">
                <a:solidFill>
                  <a:schemeClr val="bg1"/>
                </a:solidFill>
              </a:rPr>
              <a:t>In order for UCA’s Core to be consistent with Arkansas’s state minimum core students must meet these particular educational requirements. For more information on the state minimum core see: http</a:t>
            </a:r>
            <a:r>
              <a:rPr lang="en-US" dirty="0">
                <a:solidFill>
                  <a:schemeClr val="bg1"/>
                </a:solidFill>
              </a:rPr>
              <a:t>://uca.edu/academicbulletins/files/2015/09/state-minimum-core.pdf</a:t>
            </a:r>
          </a:p>
          <a:p>
            <a:pPr marL="285750" indent="-285750">
              <a:buClr>
                <a:schemeClr val="bg1"/>
              </a:buClr>
              <a:buFont typeface="Arial" panose="020B0604020202020204" pitchFamily="34" charset="0"/>
              <a:buChar char="•"/>
            </a:pPr>
            <a:r>
              <a:rPr lang="en-US" dirty="0" smtClean="0">
                <a:solidFill>
                  <a:schemeClr val="bg1"/>
                </a:solidFill>
              </a:rPr>
              <a:t>The value of breadth requirements is to be found in introducing a student to the intellectual life of the university and in providing students exposure to multiple perspectives. </a:t>
            </a:r>
            <a:endParaRPr lang="en-US" dirty="0">
              <a:solidFill>
                <a:schemeClr val="bg1"/>
              </a:solidFill>
            </a:endParaRPr>
          </a:p>
          <a:p>
            <a:endParaRPr lang="en-US" dirty="0"/>
          </a:p>
        </p:txBody>
      </p:sp>
    </p:spTree>
    <p:extLst>
      <p:ext uri="{BB962C8B-B14F-4D97-AF65-F5344CB8AC3E}">
        <p14:creationId xmlns:p14="http://schemas.microsoft.com/office/powerpoint/2010/main" val="1495266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11700" y="445025"/>
            <a:ext cx="8520600" cy="413957"/>
          </a:xfrm>
          <a:prstGeom prst="rect">
            <a:avLst/>
          </a:prstGeom>
        </p:spPr>
        <p:txBody>
          <a:bodyPr lIns="91425" tIns="91425" rIns="91425" bIns="91425" anchor="b" anchorCtr="0">
            <a:normAutofit fontScale="90000"/>
          </a:bodyPr>
          <a:lstStyle/>
          <a:p>
            <a:pPr lvl="0">
              <a:spcBef>
                <a:spcPts val="0"/>
              </a:spcBef>
              <a:buNone/>
            </a:pPr>
            <a:r>
              <a:rPr lang="en" sz="4400" dirty="0" smtClean="0">
                <a:latin typeface="Raleway" panose="020B0604020202020204" charset="0"/>
              </a:rPr>
              <a:t/>
            </a:r>
            <a:br>
              <a:rPr lang="en" sz="4400" dirty="0" smtClean="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 sz="4400" dirty="0">
                <a:latin typeface="Raleway" panose="020B0604020202020204" charset="0"/>
              </a:rPr>
              <a:t/>
            </a:r>
            <a:br>
              <a:rPr lang="en" sz="4400" dirty="0">
                <a:latin typeface="Raleway" panose="020B0604020202020204" charset="0"/>
              </a:rPr>
            </a:br>
            <a:r>
              <a:rPr lang="en" sz="4400" dirty="0" smtClean="0">
                <a:latin typeface="Raleway" panose="020B0604020202020204" charset="0"/>
              </a:rPr>
              <a:t/>
            </a:r>
            <a:br>
              <a:rPr lang="en" sz="4400" dirty="0" smtClean="0">
                <a:latin typeface="Raleway" panose="020B0604020202020204" charset="0"/>
              </a:rPr>
            </a:br>
            <a:r>
              <a:rPr lang="en-US" sz="4000" dirty="0" smtClean="0">
                <a:latin typeface="Raleway" panose="020B0604020202020204" charset="0"/>
              </a:rPr>
              <a:t/>
            </a:r>
            <a:br>
              <a:rPr lang="en-US" sz="4000" dirty="0" smtClean="0">
                <a:latin typeface="Raleway" panose="020B0604020202020204" charset="0"/>
              </a:rPr>
            </a:br>
            <a:r>
              <a:rPr lang="en-US" sz="4000" dirty="0" smtClean="0">
                <a:solidFill>
                  <a:schemeClr val="bg1"/>
                </a:solidFill>
                <a:latin typeface="Raleway" panose="020B0604020202020204" charset="0"/>
              </a:rPr>
              <a:t>First-Year Seminars (FYS) </a:t>
            </a:r>
            <a:endParaRPr lang="en" sz="4000" dirty="0">
              <a:solidFill>
                <a:schemeClr val="bg1"/>
              </a:solidFill>
              <a:latin typeface="Raleway" panose="020B0604020202020204" charset="0"/>
            </a:endParaRPr>
          </a:p>
        </p:txBody>
      </p:sp>
      <p:sp>
        <p:nvSpPr>
          <p:cNvPr id="2" name="Text Placeholder 1"/>
          <p:cNvSpPr>
            <a:spLocks noGrp="1"/>
          </p:cNvSpPr>
          <p:nvPr>
            <p:ph type="body" idx="1"/>
          </p:nvPr>
        </p:nvSpPr>
        <p:spPr>
          <a:xfrm>
            <a:off x="568010" y="5878499"/>
            <a:ext cx="2012828" cy="1315695"/>
          </a:xfrm>
        </p:spPr>
        <p:txBody>
          <a:bodyPr/>
          <a:lstStyle/>
          <a:p>
            <a:endParaRPr lang="en-US" dirty="0"/>
          </a:p>
        </p:txBody>
      </p:sp>
      <p:sp>
        <p:nvSpPr>
          <p:cNvPr id="3" name="Text Placeholder 2"/>
          <p:cNvSpPr>
            <a:spLocks noGrp="1"/>
          </p:cNvSpPr>
          <p:nvPr>
            <p:ph type="body" idx="2"/>
          </p:nvPr>
        </p:nvSpPr>
        <p:spPr/>
        <p:txBody>
          <a:bodyPr/>
          <a:lstStyle/>
          <a:p>
            <a:r>
              <a:rPr lang="en-US" dirty="0">
                <a:solidFill>
                  <a:schemeClr val="bg1"/>
                </a:solidFill>
              </a:rPr>
              <a:t>First-Year Seminar courses provide a highly interactive, small-class learning environment for </a:t>
            </a:r>
            <a:r>
              <a:rPr lang="en-US" dirty="0" smtClean="0">
                <a:solidFill>
                  <a:schemeClr val="bg1"/>
                </a:solidFill>
              </a:rPr>
              <a:t>first-year students. </a:t>
            </a:r>
            <a:r>
              <a:rPr lang="en-US" dirty="0">
                <a:solidFill>
                  <a:schemeClr val="bg1"/>
                </a:solidFill>
              </a:rPr>
              <a:t>Students </a:t>
            </a:r>
            <a:r>
              <a:rPr lang="en-US" dirty="0" smtClean="0">
                <a:solidFill>
                  <a:schemeClr val="bg1"/>
                </a:solidFill>
              </a:rPr>
              <a:t>work </a:t>
            </a:r>
            <a:r>
              <a:rPr lang="en-US" dirty="0">
                <a:solidFill>
                  <a:schemeClr val="bg1"/>
                </a:solidFill>
              </a:rPr>
              <a:t>together in small groups to develop skills in team work and written communication as well as knowledge in one other Core area (Diversity, Critical Inquiry, or Responsible Living) as it applies to the subject matter of the course. Students </a:t>
            </a:r>
            <a:r>
              <a:rPr lang="en-US" dirty="0" smtClean="0">
                <a:solidFill>
                  <a:schemeClr val="bg1"/>
                </a:solidFill>
              </a:rPr>
              <a:t>also </a:t>
            </a:r>
            <a:r>
              <a:rPr lang="en-US" dirty="0">
                <a:solidFill>
                  <a:schemeClr val="bg1"/>
                </a:solidFill>
              </a:rPr>
              <a:t>learn about the importance of general education and its place </a:t>
            </a:r>
            <a:r>
              <a:rPr lang="en-US" dirty="0" smtClean="0">
                <a:solidFill>
                  <a:schemeClr val="bg1"/>
                </a:solidFill>
              </a:rPr>
              <a:t>at </a:t>
            </a:r>
            <a:r>
              <a:rPr lang="en-US" dirty="0">
                <a:solidFill>
                  <a:schemeClr val="bg1"/>
                </a:solidFill>
              </a:rPr>
              <a:t>UCA. In addition, these courses offer support for the unique needs of first-year students, providing discussions about issues such as effective study skills and exam preparation as well as orientation information about the </a:t>
            </a:r>
            <a:r>
              <a:rPr lang="en-US" dirty="0" smtClean="0">
                <a:solidFill>
                  <a:schemeClr val="bg1"/>
                </a:solidFill>
              </a:rPr>
              <a:t>services </a:t>
            </a:r>
            <a:r>
              <a:rPr lang="en-US" dirty="0">
                <a:solidFill>
                  <a:schemeClr val="bg1"/>
                </a:solidFill>
              </a:rPr>
              <a:t>UCA provides to support students.</a:t>
            </a:r>
          </a:p>
        </p:txBody>
      </p:sp>
      <p:pic>
        <p:nvPicPr>
          <p:cNvPr id="1026" name="Picture 2" descr="http://uca.edu/core/files/2016/03/EXPLO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85" y="1068425"/>
            <a:ext cx="3834533" cy="383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56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1595</Words>
  <Application>Microsoft Office PowerPoint</Application>
  <PresentationFormat>On-screen Show (16:9)</PresentationFormat>
  <Paragraphs>88</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Oswald</vt:lpstr>
      <vt:lpstr>Average</vt:lpstr>
      <vt:lpstr>Source Sans Pro</vt:lpstr>
      <vt:lpstr>Arial</vt:lpstr>
      <vt:lpstr>Raleway</vt:lpstr>
      <vt:lpstr>plum</vt:lpstr>
      <vt:lpstr>slate</vt:lpstr>
      <vt:lpstr>An Introduction to the UCA Core   The UCA Experience Explore. Enrich. Empower</vt:lpstr>
      <vt:lpstr>What is the UCA Core? </vt:lpstr>
      <vt:lpstr>Why is there a UCA Core? </vt:lpstr>
      <vt:lpstr>What is a Liberal Education? </vt:lpstr>
      <vt:lpstr>The Core as Liberal Education  </vt:lpstr>
      <vt:lpstr>The Lower Division (LD) Core </vt:lpstr>
      <vt:lpstr>The Checksheet </vt:lpstr>
      <vt:lpstr>Breadth Requirements </vt:lpstr>
      <vt:lpstr>                 First-Year Seminars (FYS) </vt:lpstr>
      <vt:lpstr>                 First-Year Seminars (FYS) </vt:lpstr>
      <vt:lpstr>The Lower Division (LD) Core  Take Control of Your Education. Maximize Your UCA Experience. </vt:lpstr>
      <vt:lpstr>The Upper Division (UD) Core</vt:lpstr>
      <vt:lpstr>Critical Inquiry (I), Effective Communication (C), Diversity (D), and Responsible Living (R)</vt:lpstr>
      <vt:lpstr>Capstone Experience (Z) </vt:lpstr>
      <vt:lpstr>The Upper Division (UD) Core  Take Control of Your Education. Maximize Your UCA Experience.</vt:lpstr>
      <vt:lpstr>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Advising in the UCA Core</dc:title>
  <dc:creator>UCA</dc:creator>
  <cp:lastModifiedBy>UCA</cp:lastModifiedBy>
  <cp:revision>84</cp:revision>
  <dcterms:modified xsi:type="dcterms:W3CDTF">2016-07-21T14:53:41Z</dcterms:modified>
</cp:coreProperties>
</file>