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72" r:id="rId4"/>
    <p:sldId id="261" r:id="rId5"/>
    <p:sldId id="271" r:id="rId6"/>
    <p:sldId id="263" r:id="rId7"/>
    <p:sldId id="264" r:id="rId8"/>
    <p:sldId id="269" r:id="rId9"/>
    <p:sldId id="266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30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DB3DB-3570-4C90-A84D-2FD0811D3C2F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CD7E7-F297-440A-B8F3-24583365D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CD7E7-F297-440A-B8F3-24583365D96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Talk about efforts to combine assessment activities to reduce workload.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CD7E7-F297-440A-B8F3-24583365D96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Talk about efforts to combine assessment activities to reduce workload.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CD7E7-F297-440A-B8F3-24583365D96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Assessment Reminder Fall 2013</a:t>
            </a:r>
          </a:p>
          <a:p>
            <a:pPr lvl="3"/>
            <a:r>
              <a:rPr lang="en-US" dirty="0" smtClean="0"/>
              <a:t>Sent by Lauren Maxwell on Aug 9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Assessment Requirements</a:t>
            </a:r>
          </a:p>
          <a:p>
            <a:pPr lvl="2"/>
            <a:r>
              <a:rPr lang="en-US" dirty="0" smtClean="0"/>
              <a:t>Include on syllabus</a:t>
            </a:r>
          </a:p>
          <a:p>
            <a:pPr lvl="2"/>
            <a:r>
              <a:rPr lang="en-US" dirty="0" smtClean="0"/>
              <a:t>Make a course-related assignment </a:t>
            </a:r>
          </a:p>
          <a:p>
            <a:pPr lvl="3"/>
            <a:r>
              <a:rPr lang="en-US" dirty="0" smtClean="0"/>
              <a:t>Within given parameters</a:t>
            </a:r>
          </a:p>
          <a:p>
            <a:pPr lvl="3"/>
            <a:r>
              <a:rPr lang="en-US" dirty="0" smtClean="0"/>
              <a:t>One assignment —&gt; multiple assessments (if appropriate)</a:t>
            </a:r>
          </a:p>
          <a:p>
            <a:pPr lvl="2"/>
            <a:r>
              <a:rPr lang="en-US" dirty="0" smtClean="0"/>
              <a:t>Use assigned rubric </a:t>
            </a:r>
            <a:r>
              <a:rPr lang="en-US" b="1" u="sng" dirty="0" smtClean="0"/>
              <a:t>or</a:t>
            </a:r>
            <a:r>
              <a:rPr lang="en-US" dirty="0" smtClean="0"/>
              <a:t> measure to collect data</a:t>
            </a:r>
          </a:p>
          <a:p>
            <a:pPr lvl="3"/>
            <a:r>
              <a:rPr lang="en-US" dirty="0" smtClean="0"/>
              <a:t>May or may not be part of student grades</a:t>
            </a:r>
          </a:p>
          <a:p>
            <a:pPr lvl="2"/>
            <a:r>
              <a:rPr lang="en-US" dirty="0" smtClean="0"/>
              <a:t>Report to Lauren by date grades due</a:t>
            </a:r>
          </a:p>
          <a:p>
            <a:pPr lvl="3"/>
            <a:r>
              <a:rPr lang="en-US" dirty="0" smtClean="0"/>
              <a:t>Reporting spreadsheet to be emailed later in the semester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CD7E7-F297-440A-B8F3-24583365D96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645C-33E0-4E07-88D8-CA656A814EE1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BB225-4580-4D4E-B712-FCBD998EB5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645C-33E0-4E07-88D8-CA656A814EE1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BB225-4580-4D4E-B712-FCBD998EB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645C-33E0-4E07-88D8-CA656A814EE1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BB225-4580-4D4E-B712-FCBD998EB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645C-33E0-4E07-88D8-CA656A814EE1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BB225-4580-4D4E-B712-FCBD998EB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645C-33E0-4E07-88D8-CA656A814EE1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BB225-4580-4D4E-B712-FCBD998EB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645C-33E0-4E07-88D8-CA656A814EE1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BB225-4580-4D4E-B712-FCBD998EB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645C-33E0-4E07-88D8-CA656A814EE1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BB225-4580-4D4E-B712-FCBD998EB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645C-33E0-4E07-88D8-CA656A814EE1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BB225-4580-4D4E-B712-FCBD998EB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645C-33E0-4E07-88D8-CA656A814EE1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BB225-4580-4D4E-B712-FCBD998EB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645C-33E0-4E07-88D8-CA656A814EE1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BB225-4580-4D4E-B712-FCBD998EB5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3DB645C-33E0-4E07-88D8-CA656A814EE1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7CBB225-4580-4D4E-B712-FCBD998EB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3DB645C-33E0-4E07-88D8-CA656A814EE1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7CBB225-4580-4D4E-B712-FCBD998EB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2940" y="2971800"/>
            <a:ext cx="8077200" cy="149961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Programs and Responsibilities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MAcc (AACSB &amp; HLC)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Been assessing 4 of 13 objectives since Fall 2011</a:t>
            </a:r>
          </a:p>
          <a:p>
            <a:pPr lvl="1"/>
            <a:r>
              <a:rPr lang="en-US" dirty="0" smtClean="0"/>
              <a:t>1A: Competence in financial accounting(ACCT 6310)</a:t>
            </a:r>
          </a:p>
          <a:p>
            <a:pPr lvl="1"/>
            <a:r>
              <a:rPr lang="en-US" dirty="0" smtClean="0"/>
              <a:t>1C: Competence in taxation (ACCT 6309)</a:t>
            </a:r>
          </a:p>
          <a:p>
            <a:pPr lvl="1"/>
            <a:r>
              <a:rPr lang="en-US" dirty="0" smtClean="0"/>
              <a:t>2A: Written Communications (ACCT 6310)</a:t>
            </a:r>
          </a:p>
          <a:p>
            <a:pPr lvl="1"/>
            <a:r>
              <a:rPr lang="en-US" dirty="0" smtClean="0"/>
              <a:t>3A: Effectively manage information (ACCT 6309)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Goal: Meet or exceed benchmark (3 of 4 semesters)</a:t>
            </a:r>
          </a:p>
          <a:p>
            <a:pPr lvl="1"/>
            <a:r>
              <a:rPr lang="en-US" dirty="0" smtClean="0"/>
              <a:t>1A and 2A failed to meet benchmark (writing).</a:t>
            </a:r>
          </a:p>
          <a:p>
            <a:pPr lvl="1"/>
            <a:r>
              <a:rPr lang="en-US" dirty="0" smtClean="0"/>
              <a:t>Don’t have enough data yet on the others.</a:t>
            </a:r>
          </a:p>
          <a:p>
            <a:pPr lvl="2"/>
            <a:r>
              <a:rPr lang="en-US" dirty="0" smtClean="0"/>
              <a:t>Not all classes offered every semester.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the Loop (4 types)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Rotate out passed objectives</a:t>
            </a:r>
          </a:p>
          <a:p>
            <a:pPr lvl="1"/>
            <a:r>
              <a:rPr lang="en-US" dirty="0" smtClean="0"/>
              <a:t>4 BBA objectives and 1 MBA goal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Change admission standards</a:t>
            </a:r>
          </a:p>
          <a:p>
            <a:pPr lvl="1"/>
            <a:r>
              <a:rPr lang="en-US" dirty="0" smtClean="0"/>
              <a:t>MAcc: Added verbal score requirement to admission test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Programmatic change</a:t>
            </a:r>
          </a:p>
          <a:p>
            <a:pPr lvl="1"/>
            <a:r>
              <a:rPr lang="en-US" dirty="0" smtClean="0"/>
              <a:t>Met with MATH 1395 coordinator to fine tune course</a:t>
            </a:r>
          </a:p>
          <a:p>
            <a:pPr lvl="1"/>
            <a:r>
              <a:rPr lang="en-US" dirty="0" smtClean="0"/>
              <a:t>Developed standards and syllabus for online courses</a:t>
            </a:r>
          </a:p>
          <a:p>
            <a:pPr lvl="1"/>
            <a:r>
              <a:rPr lang="en-US" dirty="0" smtClean="0"/>
              <a:t>Revised major-specific objectives for INSU, ACCT, &amp; MGMT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Faculty development</a:t>
            </a:r>
          </a:p>
          <a:p>
            <a:pPr lvl="1"/>
            <a:r>
              <a:rPr lang="en-US" dirty="0" smtClean="0"/>
              <a:t>Developed understanding of CAPSIM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2940" y="2971800"/>
            <a:ext cx="8077200" cy="1499616"/>
          </a:xfrm>
        </p:spPr>
        <p:txBody>
          <a:bodyPr>
            <a:normAutofit/>
          </a:bodyPr>
          <a:lstStyle/>
          <a:p>
            <a:r>
              <a:rPr lang="en-US" sz="2800" smtClean="0"/>
              <a:t>Questions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Programs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006025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/>
              <a:t>BBA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413510" y="1546860"/>
            <a:ext cx="22860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AACSB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59555" y="1546860"/>
            <a:ext cx="22860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HLC-Major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05600" y="1549400"/>
            <a:ext cx="22860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HLC-Core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13510" y="2080260"/>
            <a:ext cx="2286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11 objectives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13510" y="2461260"/>
            <a:ext cx="2286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23 courses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57600" y="2080260"/>
            <a:ext cx="2692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+8 objectives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57600" y="2461260"/>
            <a:ext cx="2692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+8 courses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05600" y="2082800"/>
            <a:ext cx="2286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8 objectives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05600" y="2463800"/>
            <a:ext cx="2286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21 courses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34200" y="2844800"/>
            <a:ext cx="1905000" cy="1143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(C1a) 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Oral  Comm.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MGMT 2301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588770" y="2842260"/>
            <a:ext cx="1905000" cy="1143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(4B) 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Oral  Comm.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MGMT 2301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-0.3125 0.04629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23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81481E-6 L 0.27205 0.11342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" y="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5" grpId="0" animBg="1"/>
      <p:bldP spid="25" grpId="1" animBg="1"/>
      <p:bldP spid="24" grpId="0" animBg="1"/>
      <p:bldP spid="2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Programs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006025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/>
              <a:t>BBA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413510" y="1546860"/>
            <a:ext cx="22860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AACSB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59555" y="1546860"/>
            <a:ext cx="22860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HLC-Major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05600" y="1549400"/>
            <a:ext cx="22860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HLC-Core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13510" y="2080260"/>
            <a:ext cx="2286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11 objectives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13510" y="2461260"/>
            <a:ext cx="2286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23 courses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57600" y="2080260"/>
            <a:ext cx="2692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+8 objectives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57600" y="2461260"/>
            <a:ext cx="2692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+8 courses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05600" y="2082800"/>
            <a:ext cx="2286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8 objectives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05600" y="2463800"/>
            <a:ext cx="2286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21 courses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311535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/>
              <a:t>BS/BA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4064000" y="3115350"/>
            <a:ext cx="2286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4 objectives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064000" y="3492500"/>
            <a:ext cx="2286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 course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05600" y="2819400"/>
            <a:ext cx="2286000" cy="10541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+4 courses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4224675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/>
              <a:t>MBA</a:t>
            </a:r>
            <a:endParaRPr lang="en-US" sz="3200" dirty="0"/>
          </a:p>
        </p:txBody>
      </p:sp>
      <p:sp>
        <p:nvSpPr>
          <p:cNvPr id="20" name="Rectangle 19"/>
          <p:cNvSpPr/>
          <p:nvPr/>
        </p:nvSpPr>
        <p:spPr>
          <a:xfrm>
            <a:off x="1413510" y="4224675"/>
            <a:ext cx="2286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7 objectives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413510" y="4610100"/>
            <a:ext cx="2286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 courses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683000" y="4224675"/>
            <a:ext cx="2667000" cy="76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53340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/>
              <a:t>MAcc</a:t>
            </a:r>
            <a:endParaRPr lang="en-US" sz="3200" dirty="0"/>
          </a:p>
        </p:txBody>
      </p:sp>
      <p:sp>
        <p:nvSpPr>
          <p:cNvPr id="26" name="Rectangle 25"/>
          <p:cNvSpPr/>
          <p:nvPr/>
        </p:nvSpPr>
        <p:spPr>
          <a:xfrm>
            <a:off x="1413510" y="5334000"/>
            <a:ext cx="2286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13 objectives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413510" y="5715000"/>
            <a:ext cx="2286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6 courses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83000" y="5334000"/>
            <a:ext cx="2667000" cy="76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1565910" y="3124200"/>
            <a:ext cx="1981200" cy="762000"/>
          </a:xfrm>
          <a:prstGeom prst="mathMultiply">
            <a:avLst>
              <a:gd name="adj1" fmla="val 1352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ultiply 29"/>
          <p:cNvSpPr/>
          <p:nvPr/>
        </p:nvSpPr>
        <p:spPr>
          <a:xfrm>
            <a:off x="6858000" y="4224675"/>
            <a:ext cx="1981200" cy="762000"/>
          </a:xfrm>
          <a:prstGeom prst="mathMultiply">
            <a:avLst>
              <a:gd name="adj1" fmla="val 1352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Multiply 30"/>
          <p:cNvSpPr/>
          <p:nvPr/>
        </p:nvSpPr>
        <p:spPr>
          <a:xfrm>
            <a:off x="6858000" y="5334000"/>
            <a:ext cx="1981200" cy="762000"/>
          </a:xfrm>
          <a:prstGeom prst="mathMultiply">
            <a:avLst>
              <a:gd name="adj1" fmla="val 1352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 animBg="1"/>
      <p:bldP spid="18" grpId="0" animBg="1"/>
      <p:bldP spid="19" grpId="0"/>
      <p:bldP spid="20" grpId="0" animBg="1"/>
      <p:bldP spid="21" grpId="0" animBg="1"/>
      <p:bldP spid="22" grpId="0" animBg="1"/>
      <p:bldP spid="23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Assessment Reminder Fall 2013</a:t>
            </a:r>
          </a:p>
          <a:p>
            <a:pPr lvl="3"/>
            <a:r>
              <a:rPr lang="en-US" dirty="0" smtClean="0"/>
              <a:t>Sent by Lauren Maxwell on Aug 9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Assessment Requirements</a:t>
            </a:r>
          </a:p>
          <a:p>
            <a:pPr lvl="2"/>
            <a:r>
              <a:rPr lang="en-US" dirty="0" smtClean="0"/>
              <a:t>Include on syllabus</a:t>
            </a:r>
          </a:p>
          <a:p>
            <a:pPr lvl="2"/>
            <a:r>
              <a:rPr lang="en-US" dirty="0" smtClean="0"/>
              <a:t>Make a course-related assignment </a:t>
            </a:r>
          </a:p>
          <a:p>
            <a:pPr lvl="2"/>
            <a:r>
              <a:rPr lang="en-US" dirty="0" smtClean="0"/>
              <a:t>Use assigned rubric </a:t>
            </a:r>
            <a:r>
              <a:rPr lang="en-US" b="1" u="sng" dirty="0" smtClean="0"/>
              <a:t>or</a:t>
            </a:r>
            <a:r>
              <a:rPr lang="en-US" dirty="0" smtClean="0"/>
              <a:t> measure to collect data</a:t>
            </a:r>
          </a:p>
          <a:p>
            <a:pPr lvl="2"/>
            <a:r>
              <a:rPr lang="en-US" dirty="0" smtClean="0"/>
              <a:t>Report to Lauren by date grades due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AACSB is on track!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HLC-Core Rubrics</a:t>
            </a:r>
          </a:p>
          <a:p>
            <a:pPr lvl="1"/>
            <a:r>
              <a:rPr lang="en-US" dirty="0" smtClean="0"/>
              <a:t>2013-2014 is a pilot test year</a:t>
            </a:r>
          </a:p>
          <a:p>
            <a:pPr lvl="1"/>
            <a:r>
              <a:rPr lang="en-US" dirty="0" smtClean="0"/>
              <a:t>We want your feedback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HLC-Core Upper Division Courses</a:t>
            </a:r>
          </a:p>
          <a:p>
            <a:pPr lvl="1"/>
            <a:r>
              <a:rPr lang="en-US" dirty="0" smtClean="0"/>
              <a:t>Still in the approval process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HLC-Majors</a:t>
            </a:r>
          </a:p>
          <a:p>
            <a:pPr lvl="1"/>
            <a:r>
              <a:rPr lang="en-US" dirty="0" smtClean="0"/>
              <a:t>Got approval to consolidate BBA to 1 major (1 document)</a:t>
            </a:r>
            <a:br>
              <a:rPr lang="en-US" dirty="0" smtClean="0"/>
            </a:br>
            <a:r>
              <a:rPr lang="en-US" dirty="0" smtClean="0"/>
              <a:t>With a discipline-specific goal for each major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2940" y="2971800"/>
            <a:ext cx="8077200" cy="149961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Program Results and Closing the Loop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BBA (AACSB)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Been assessing 4 of 11 objectives since Fall 2011</a:t>
            </a:r>
          </a:p>
          <a:p>
            <a:pPr lvl="1"/>
            <a:r>
              <a:rPr lang="en-US" dirty="0" smtClean="0"/>
              <a:t>1A: Analytical Skills using Capstone© (MGMT 4347)</a:t>
            </a:r>
          </a:p>
          <a:p>
            <a:pPr lvl="1"/>
            <a:r>
              <a:rPr lang="en-US" dirty="0" smtClean="0"/>
              <a:t>2A: Awareness of the Global Environment </a:t>
            </a:r>
            <a:r>
              <a:rPr lang="en-US" dirty="0" smtClean="0"/>
              <a:t> (4 courses)</a:t>
            </a:r>
            <a:endParaRPr lang="en-US" dirty="0" smtClean="0"/>
          </a:p>
          <a:p>
            <a:pPr lvl="1"/>
            <a:r>
              <a:rPr lang="en-US" dirty="0" smtClean="0"/>
              <a:t>3A: Ethical Reasoning (MGMT 3340)</a:t>
            </a:r>
          </a:p>
          <a:p>
            <a:pPr lvl="1"/>
            <a:r>
              <a:rPr lang="en-US" dirty="0" smtClean="0"/>
              <a:t>4A: Written Communications (8 UD writing courses)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Goal: Meet or exceed benchmark (3 of 4 semesters)</a:t>
            </a:r>
          </a:p>
          <a:p>
            <a:pPr lvl="1"/>
            <a:r>
              <a:rPr lang="en-US" dirty="0" smtClean="0"/>
              <a:t>They all received at least 3 passes.</a:t>
            </a:r>
          </a:p>
          <a:p>
            <a:pPr lvl="1"/>
            <a:r>
              <a:rPr lang="en-US" dirty="0" smtClean="0"/>
              <a:t>They all rotated out, and we added 4 new objectives.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BBA (HLC)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8 discipline-specific objectives (one per major)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Goal: Meet or exceed benchmark (3 of 4 semesters)</a:t>
            </a:r>
          </a:p>
          <a:p>
            <a:pPr lvl="1"/>
            <a:r>
              <a:rPr lang="en-US" dirty="0" smtClean="0"/>
              <a:t>6 majors received at least 3 passes.</a:t>
            </a:r>
          </a:p>
          <a:p>
            <a:pPr lvl="1"/>
            <a:r>
              <a:rPr lang="en-US" dirty="0" smtClean="0"/>
              <a:t>INSU changing measure to eliminate outside agency.</a:t>
            </a:r>
          </a:p>
          <a:p>
            <a:pPr lvl="1"/>
            <a:r>
              <a:rPr lang="en-US" dirty="0" smtClean="0"/>
              <a:t>I&amp;E will assess for the first time this year.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MBA (AACSB &amp; HLC)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Been assessing 4 of 7 objectives since Fall 2011</a:t>
            </a:r>
          </a:p>
          <a:p>
            <a:pPr lvl="1"/>
            <a:r>
              <a:rPr lang="en-US" dirty="0" smtClean="0"/>
              <a:t>1A: Dynamic Thinking Skills in Global </a:t>
            </a:r>
            <a:r>
              <a:rPr lang="en-US" dirty="0" err="1" smtClean="0"/>
              <a:t>Envt</a:t>
            </a:r>
            <a:r>
              <a:rPr lang="en-US" dirty="0" smtClean="0"/>
              <a:t> (MBA 6320)</a:t>
            </a:r>
          </a:p>
          <a:p>
            <a:pPr lvl="1"/>
            <a:r>
              <a:rPr lang="en-US" dirty="0" smtClean="0"/>
              <a:t>2A: Ethical Reasoning (MBA 6320)</a:t>
            </a:r>
          </a:p>
          <a:p>
            <a:pPr lvl="1"/>
            <a:r>
              <a:rPr lang="en-US" dirty="0" smtClean="0"/>
              <a:t>3A: Written Communications (MBA 6308)</a:t>
            </a:r>
          </a:p>
          <a:p>
            <a:pPr lvl="1"/>
            <a:r>
              <a:rPr lang="en-US" dirty="0" smtClean="0"/>
              <a:t>3B: Oral Communications (MBA 6308)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Goal: Meet or exceed benchmark (3 of 4 semesters)</a:t>
            </a:r>
          </a:p>
          <a:p>
            <a:pPr lvl="1"/>
            <a:r>
              <a:rPr lang="en-US" dirty="0" smtClean="0"/>
              <a:t>All passes for data collected.</a:t>
            </a:r>
          </a:p>
          <a:p>
            <a:pPr lvl="2"/>
            <a:r>
              <a:rPr lang="en-US" dirty="0" smtClean="0"/>
              <a:t>3A achieved 3 passes and was rolled out. </a:t>
            </a:r>
          </a:p>
          <a:p>
            <a:pPr lvl="2"/>
            <a:r>
              <a:rPr lang="en-US" dirty="0" smtClean="0"/>
              <a:t>Don’t have enough data yet on the others. </a:t>
            </a:r>
            <a:br>
              <a:rPr lang="en-US" dirty="0" smtClean="0"/>
            </a:br>
            <a:r>
              <a:rPr lang="en-US" dirty="0" smtClean="0"/>
              <a:t>Not all classes offered every semester.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212</TotalTime>
  <Words>327</Words>
  <Application>Microsoft Office PowerPoint</Application>
  <PresentationFormat>On-screen Show (4:3)</PresentationFormat>
  <Paragraphs>125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Assessment</vt:lpstr>
      <vt:lpstr>Assessment Programs</vt:lpstr>
      <vt:lpstr>Assessment Programs</vt:lpstr>
      <vt:lpstr>Faculty Responsibilities</vt:lpstr>
      <vt:lpstr>Assessment News</vt:lpstr>
      <vt:lpstr>Assessment</vt:lpstr>
      <vt:lpstr>BBA (AACSB)</vt:lpstr>
      <vt:lpstr>BBA (HLC)</vt:lpstr>
      <vt:lpstr>MBA (AACSB &amp; HLC)</vt:lpstr>
      <vt:lpstr>MAcc (AACSB &amp; HLC)</vt:lpstr>
      <vt:lpstr>Closing the Loop (4 types)</vt:lpstr>
      <vt:lpstr>Assessment</vt:lpstr>
    </vt:vector>
  </TitlesOfParts>
  <Company>UCA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</dc:title>
  <dc:creator>Stephanie F. Watson</dc:creator>
  <cp:lastModifiedBy>Stephanie F. Watson</cp:lastModifiedBy>
  <cp:revision>27</cp:revision>
  <dcterms:created xsi:type="dcterms:W3CDTF">2013-08-05T19:00:05Z</dcterms:created>
  <dcterms:modified xsi:type="dcterms:W3CDTF">2013-08-21T13:13:37Z</dcterms:modified>
</cp:coreProperties>
</file>