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69" r:id="rId5"/>
    <p:sldId id="258" r:id="rId6"/>
    <p:sldId id="259" r:id="rId7"/>
    <p:sldId id="264" r:id="rId8"/>
    <p:sldId id="265" r:id="rId9"/>
    <p:sldId id="266" r:id="rId10"/>
    <p:sldId id="270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45FE-0FC3-42C5-A3CA-B3BD1D0DD97F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14B0F-3FF3-494B-B051-A5A458A21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4B0F-3FF3-494B-B051-A5A458A21E8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CB500-0BFC-4316-A595-C5AE5ED2939D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F7E92-A96B-4E0D-AF48-B22AC9240C7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Electronic Budget Transfer Information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0" t="16438" r="3254" b="4110"/>
          <a:stretch>
            <a:fillRect/>
          </a:stretch>
        </p:blipFill>
        <p:spPr>
          <a:xfrm>
            <a:off x="152401" y="761999"/>
            <a:ext cx="8902262" cy="5867401"/>
          </a:xfrm>
        </p:spPr>
      </p:pic>
      <p:sp>
        <p:nvSpPr>
          <p:cNvPr id="5" name="Oval 4"/>
          <p:cNvSpPr/>
          <p:nvPr/>
        </p:nvSpPr>
        <p:spPr>
          <a:xfrm>
            <a:off x="0" y="2667000"/>
            <a:ext cx="2590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09" t="14937" r="2774" b="1215"/>
          <a:stretch>
            <a:fillRect/>
          </a:stretch>
        </p:blipFill>
        <p:spPr>
          <a:xfrm>
            <a:off x="304800" y="990599"/>
            <a:ext cx="8610600" cy="5605013"/>
          </a:xfrm>
        </p:spPr>
      </p:pic>
      <p:sp>
        <p:nvSpPr>
          <p:cNvPr id="5" name="Oval 4"/>
          <p:cNvSpPr/>
          <p:nvPr/>
        </p:nvSpPr>
        <p:spPr>
          <a:xfrm>
            <a:off x="152400" y="5334000"/>
            <a:ext cx="1143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0" y="5181600"/>
            <a:ext cx="1066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6" t="27089" r="1425" b="31248"/>
          <a:stretch>
            <a:fillRect/>
          </a:stretch>
        </p:blipFill>
        <p:spPr>
          <a:xfrm>
            <a:off x="1" y="1066800"/>
            <a:ext cx="9144000" cy="4495799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676400" y="38862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08" t="16216" r="3210" b="14865"/>
          <a:stretch>
            <a:fillRect/>
          </a:stretch>
        </p:blipFill>
        <p:spPr>
          <a:xfrm>
            <a:off x="152400" y="838200"/>
            <a:ext cx="8991600" cy="5791200"/>
          </a:xfrm>
        </p:spPr>
      </p:pic>
      <p:sp>
        <p:nvSpPr>
          <p:cNvPr id="5" name="Oval 4"/>
          <p:cNvSpPr/>
          <p:nvPr/>
        </p:nvSpPr>
        <p:spPr>
          <a:xfrm>
            <a:off x="0" y="762000"/>
            <a:ext cx="3505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24200" y="35052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6" t="16673" r="2774" b="15624"/>
          <a:stretch>
            <a:fillRect/>
          </a:stretch>
        </p:blipFill>
        <p:spPr>
          <a:xfrm>
            <a:off x="228600" y="914400"/>
            <a:ext cx="8800560" cy="5562600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514600" y="36576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3886200"/>
            <a:ext cx="1524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733800"/>
            <a:ext cx="1905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01" t="16438" r="2781" b="6849"/>
          <a:stretch>
            <a:fillRect/>
          </a:stretch>
        </p:blipFill>
        <p:spPr>
          <a:xfrm>
            <a:off x="152400" y="838200"/>
            <a:ext cx="8991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93" t="16000" r="3571" b="16000"/>
          <a:stretch>
            <a:fillRect/>
          </a:stretch>
        </p:blipFill>
        <p:spPr>
          <a:xfrm>
            <a:off x="152400" y="762000"/>
            <a:ext cx="8945282" cy="5715000"/>
          </a:xfrm>
        </p:spPr>
      </p:pic>
      <p:sp>
        <p:nvSpPr>
          <p:cNvPr id="5" name="Oval 4"/>
          <p:cNvSpPr/>
          <p:nvPr/>
        </p:nvSpPr>
        <p:spPr>
          <a:xfrm>
            <a:off x="2514600" y="3733800"/>
            <a:ext cx="685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53340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14600" y="5486400"/>
            <a:ext cx="1524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95600" y="5791200"/>
            <a:ext cx="1371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4" t="16000" r="2526" b="9333"/>
          <a:stretch>
            <a:fillRect/>
          </a:stretch>
        </p:blipFill>
        <p:spPr>
          <a:xfrm>
            <a:off x="304800" y="838200"/>
            <a:ext cx="8839200" cy="5534743"/>
          </a:xfrm>
        </p:spPr>
      </p:pic>
      <p:sp>
        <p:nvSpPr>
          <p:cNvPr id="5" name="Oval 4"/>
          <p:cNvSpPr/>
          <p:nvPr/>
        </p:nvSpPr>
        <p:spPr>
          <a:xfrm>
            <a:off x="0" y="2133600"/>
            <a:ext cx="3657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35" t="15663" r="3224" b="2765"/>
          <a:stretch>
            <a:fillRect/>
          </a:stretch>
        </p:blipFill>
        <p:spPr>
          <a:xfrm>
            <a:off x="381000" y="685800"/>
            <a:ext cx="8620933" cy="5715000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41148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48200" y="4114800"/>
            <a:ext cx="685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0" t="15068" r="3254" b="12329"/>
          <a:stretch>
            <a:fillRect/>
          </a:stretch>
        </p:blipFill>
        <p:spPr>
          <a:xfrm>
            <a:off x="152400" y="838200"/>
            <a:ext cx="8763000" cy="5562600"/>
          </a:xfrm>
        </p:spPr>
      </p:pic>
      <p:sp>
        <p:nvSpPr>
          <p:cNvPr id="5" name="Oval 4"/>
          <p:cNvSpPr/>
          <p:nvPr/>
        </p:nvSpPr>
        <p:spPr>
          <a:xfrm>
            <a:off x="0" y="2209800"/>
            <a:ext cx="426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Electronic Budget Transfer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7492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Will only allow temporary transfers (BD04)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process whole dollars (do not </a:t>
            </a:r>
            <a:r>
              <a:rPr lang="en-US" smtClean="0">
                <a:latin typeface="Arial" pitchFamily="34" charset="0"/>
                <a:cs typeface="Arial" pitchFamily="34" charset="0"/>
              </a:rPr>
              <a:t>use cents)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Will only allow transfers between maintenance and operation (M&amp;O) lines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Will not process budget transfers if it involves:</a:t>
            </a:r>
          </a:p>
          <a:p>
            <a:pPr lvl="4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Salary Lines</a:t>
            </a:r>
          </a:p>
          <a:p>
            <a:pPr lvl="4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Expense Transfers</a:t>
            </a:r>
          </a:p>
          <a:p>
            <a:pPr lvl="4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Research or Matching Index (R or M as part of the index)</a:t>
            </a:r>
          </a:p>
          <a:p>
            <a:pPr lvl="4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Grants/Restricted Funds</a:t>
            </a:r>
          </a:p>
          <a:p>
            <a:pPr lvl="4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Account Code beginning with a “5” or “8” </a:t>
            </a:r>
          </a:p>
          <a:p>
            <a:pPr lvl="4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4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***If the transfer involves these lines, a paper budget transfer will need to be completed. </a:t>
            </a:r>
          </a:p>
          <a:p>
            <a:pPr marL="914400" lvl="4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shot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2" t="15385" r="3285" b="1282"/>
          <a:stretch>
            <a:fillRect/>
          </a:stretch>
        </p:blipFill>
        <p:spPr>
          <a:xfrm>
            <a:off x="381000" y="914399"/>
            <a:ext cx="8444132" cy="5717381"/>
          </a:xfrm>
        </p:spPr>
      </p:pic>
      <p:sp>
        <p:nvSpPr>
          <p:cNvPr id="11" name="Oval 10"/>
          <p:cNvSpPr/>
          <p:nvPr/>
        </p:nvSpPr>
        <p:spPr>
          <a:xfrm>
            <a:off x="152400" y="4800600"/>
            <a:ext cx="1295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Budget Transfer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389120"/>
          </a:xfrm>
        </p:spPr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Access will be designated by: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Vice President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Dean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Department Chair or Director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***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Department Chair or Director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only process transfers within their department</a:t>
            </a:r>
          </a:p>
          <a:p>
            <a:pPr marL="0" lvl="1"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Access only to prior banner finance index(es)</a:t>
            </a:r>
          </a:p>
          <a:p>
            <a:pPr marL="0" lvl="1"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Access Forms located on the Budget Office webpage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2819400" cy="2878256"/>
          </a:xfrm>
          <a:prstGeom prst="rect">
            <a:avLst/>
          </a:prstGeom>
          <a:noFill/>
        </p:spPr>
      </p:pic>
      <p:pic>
        <p:nvPicPr>
          <p:cNvPr id="1034" name="Picture 10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86" y="1752599"/>
            <a:ext cx="2891514" cy="2744391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Submit Access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Electronic Budget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Budget Transfer (Maximum of 2 lines)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Line Budget Transfer (Maximum of 5 lines)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79" t="27397" r="2706" b="35617"/>
          <a:stretch>
            <a:fillRect/>
          </a:stretch>
        </p:blipFill>
        <p:spPr>
          <a:xfrm>
            <a:off x="152400" y="1143000"/>
            <a:ext cx="8991600" cy="4191000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1143000" y="3810000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shot5.JPG"/>
          <p:cNvPicPr>
            <a:picLocks noChangeAspect="1"/>
          </p:cNvPicPr>
          <p:nvPr/>
        </p:nvPicPr>
        <p:blipFill>
          <a:blip r:embed="rId3" cstate="print"/>
          <a:srcRect l="403" t="25000" r="51667" b="8333"/>
          <a:stretch>
            <a:fillRect/>
          </a:stretch>
        </p:blipFill>
        <p:spPr>
          <a:xfrm>
            <a:off x="228600" y="1011620"/>
            <a:ext cx="8686800" cy="554157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0" y="1600200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00400" y="4267200"/>
            <a:ext cx="990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shot2.JPG"/>
          <p:cNvPicPr>
            <a:picLocks noChangeAspect="1"/>
          </p:cNvPicPr>
          <p:nvPr/>
        </p:nvPicPr>
        <p:blipFill>
          <a:blip r:embed="rId3" cstate="print"/>
          <a:srcRect b="19730"/>
          <a:stretch>
            <a:fillRect/>
          </a:stretch>
        </p:blipFill>
        <p:spPr>
          <a:xfrm>
            <a:off x="191666" y="914400"/>
            <a:ext cx="8952334" cy="55952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590800" y="4191000"/>
            <a:ext cx="914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4572000"/>
            <a:ext cx="2057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57800" y="4648200"/>
            <a:ext cx="457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13" t="23944" r="2251" b="5634"/>
          <a:stretch>
            <a:fillRect/>
          </a:stretch>
        </p:blipFill>
        <p:spPr>
          <a:xfrm>
            <a:off x="152400" y="762000"/>
            <a:ext cx="882158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hot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35" t="25000" r="2774" b="4167"/>
          <a:stretch>
            <a:fillRect/>
          </a:stretch>
        </p:blipFill>
        <p:spPr>
          <a:xfrm>
            <a:off x="190098" y="807345"/>
            <a:ext cx="8725302" cy="5796476"/>
          </a:xfrm>
        </p:spPr>
      </p:pic>
      <p:sp>
        <p:nvSpPr>
          <p:cNvPr id="5" name="Oval 4"/>
          <p:cNvSpPr/>
          <p:nvPr/>
        </p:nvSpPr>
        <p:spPr>
          <a:xfrm>
            <a:off x="3124200" y="45720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81400" y="54864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438400" y="5562600"/>
            <a:ext cx="14478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19400" y="5943600"/>
            <a:ext cx="762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shot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6" t="14820" r="50926" b="2989"/>
          <a:stretch>
            <a:fillRect/>
          </a:stretch>
        </p:blipFill>
        <p:spPr>
          <a:xfrm>
            <a:off x="304800" y="914400"/>
            <a:ext cx="8709526" cy="5486400"/>
          </a:xfrm>
        </p:spPr>
      </p:pic>
      <p:sp>
        <p:nvSpPr>
          <p:cNvPr id="7" name="Oval 6"/>
          <p:cNvSpPr/>
          <p:nvPr/>
        </p:nvSpPr>
        <p:spPr>
          <a:xfrm>
            <a:off x="0" y="2057400"/>
            <a:ext cx="426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186</Words>
  <Application>Microsoft Office PowerPoint</Application>
  <PresentationFormat>On-screen Show (4:3)</PresentationFormat>
  <Paragraphs>51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Electronic Budget Transfer Information</vt:lpstr>
      <vt:lpstr>The Electronic Budget Transfer :</vt:lpstr>
      <vt:lpstr>Types of Electronic Budget Transfers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Electronic Budget Transfer Access</vt:lpstr>
      <vt:lpstr>Submit Access Form</vt:lpstr>
    </vt:vector>
  </TitlesOfParts>
  <Company>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Budget Transfer Information</dc:title>
  <dc:creator>UCA</dc:creator>
  <cp:lastModifiedBy>UCA</cp:lastModifiedBy>
  <cp:revision>72</cp:revision>
  <dcterms:created xsi:type="dcterms:W3CDTF">2011-10-31T16:41:47Z</dcterms:created>
  <dcterms:modified xsi:type="dcterms:W3CDTF">2012-01-30T19:25:06Z</dcterms:modified>
</cp:coreProperties>
</file>